
<file path=[Content_Types].xml><?xml version="1.0" encoding="utf-8"?>
<Types xmlns="http://schemas.openxmlformats.org/package/2006/content-types">
  <Default Extension="jpeg" ContentType="image/jpeg"/>
  <Default Extension="JPG" ContentType="image/.jpg"/>
  <Default Extension="png" ContentType="image/png"/>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fonts/font1.fntdata" ContentType="application/x-fontdata"/>
  <Override PartName="/ppt/fonts/font2.fntdata" ContentType="application/x-fontdata"/>
  <Override PartName="/ppt/fonts/font3.fntdata" ContentType="application/x-fontdata"/>
  <Override PartName="/ppt/fonts/font4.fntdata" ContentType="application/x-fontdata"/>
  <Override PartName="/ppt/fonts/font5.fntdata" ContentType="application/x-fontdata"/>
  <Override PartName="/ppt/fonts/font6.fntdata" ContentType="application/x-fontdata"/>
  <Override PartName="/ppt/media/image7.svg" ContentType="image/svg+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18.xml" ContentType="application/vnd.openxmlformats-officedocument.presentationml.tags+xml"/>
  <Override PartName="/ppt/tags/tag19.xml" ContentType="application/vnd.openxmlformats-officedocument.presentationml.tags+xml"/>
  <Override PartName="/ppt/tags/tag2.xml" ContentType="application/vnd.openxmlformats-officedocument.presentationml.tags+xml"/>
  <Override PartName="/ppt/tags/tag20.xml" ContentType="application/vnd.openxmlformats-officedocument.presentationml.tags+xml"/>
  <Override PartName="/ppt/tags/tag21.xml" ContentType="application/vnd.openxmlformats-officedocument.presentationml.tags+xml"/>
  <Override PartName="/ppt/tags/tag22.xml" ContentType="application/vnd.openxmlformats-officedocument.presentationml.tags+xml"/>
  <Override PartName="/ppt/tags/tag23.xml" ContentType="application/vnd.openxmlformats-officedocument.presentationml.tags+xml"/>
  <Override PartName="/ppt/tags/tag24.xml" ContentType="application/vnd.openxmlformats-officedocument.presentationml.tags+xml"/>
  <Override PartName="/ppt/tags/tag25.xml" ContentType="application/vnd.openxmlformats-officedocument.presentationml.tags+xml"/>
  <Override PartName="/ppt/tags/tag26.xml" ContentType="application/vnd.openxmlformats-officedocument.presentationml.tags+xml"/>
  <Override PartName="/ppt/tags/tag27.xml" ContentType="application/vnd.openxmlformats-officedocument.presentationml.tags+xml"/>
  <Override PartName="/ppt/tags/tag28.xml" ContentType="application/vnd.openxmlformats-officedocument.presentationml.tags+xml"/>
  <Override PartName="/ppt/tags/tag29.xml" ContentType="application/vnd.openxmlformats-officedocument.presentationml.tags+xml"/>
  <Override PartName="/ppt/tags/tag3.xml" ContentType="application/vnd.openxmlformats-officedocument.presentationml.tags+xml"/>
  <Override PartName="/ppt/tags/tag30.xml" ContentType="application/vnd.openxmlformats-officedocument.presentationml.tags+xml"/>
  <Override PartName="/ppt/tags/tag31.xml" ContentType="application/vnd.openxmlformats-officedocument.presentationml.tags+xml"/>
  <Override PartName="/ppt/tags/tag32.xml" ContentType="application/vnd.openxmlformats-officedocument.presentationml.tags+xml"/>
  <Override PartName="/ppt/tags/tag33.xml" ContentType="application/vnd.openxmlformats-officedocument.presentationml.tags+xml"/>
  <Override PartName="/ppt/tags/tag34.xml" ContentType="application/vnd.openxmlformats-officedocument.presentationml.tags+xml"/>
  <Override PartName="/ppt/tags/tag35.xml" ContentType="application/vnd.openxmlformats-officedocument.presentationml.tags+xml"/>
  <Override PartName="/ppt/tags/tag36.xml" ContentType="application/vnd.openxmlformats-officedocument.presentationml.tags+xml"/>
  <Override PartName="/ppt/tags/tag37.xml" ContentType="application/vnd.openxmlformats-officedocument.presentationml.tags+xml"/>
  <Override PartName="/ppt/tags/tag38.xml" ContentType="application/vnd.openxmlformats-officedocument.presentationml.tags+xml"/>
  <Override PartName="/ppt/tags/tag39.xml" ContentType="application/vnd.openxmlformats-officedocument.presentationml.tags+xml"/>
  <Override PartName="/ppt/tags/tag4.xml" ContentType="application/vnd.openxmlformats-officedocument.presentationml.tags+xml"/>
  <Override PartName="/ppt/tags/tag40.xml" ContentType="application/vnd.openxmlformats-officedocument.presentationml.tags+xml"/>
  <Override PartName="/ppt/tags/tag41.xml" ContentType="application/vnd.openxmlformats-officedocument.presentationml.tags+xml"/>
  <Override PartName="/ppt/tags/tag42.xml" ContentType="application/vnd.openxmlformats-officedocument.presentationml.tags+xml"/>
  <Override PartName="/ppt/tags/tag43.xml" ContentType="application/vnd.openxmlformats-officedocument.presentationml.tags+xml"/>
  <Override PartName="/ppt/tags/tag44.xml" ContentType="application/vnd.openxmlformats-officedocument.presentationml.tags+xml"/>
  <Override PartName="/ppt/tags/tag45.xml" ContentType="application/vnd.openxmlformats-officedocument.presentationml.tags+xml"/>
  <Override PartName="/ppt/tags/tag46.xml" ContentType="application/vnd.openxmlformats-officedocument.presentationml.tags+xml"/>
  <Override PartName="/ppt/tags/tag47.xml" ContentType="application/vnd.openxmlformats-officedocument.presentationml.tags+xml"/>
  <Override PartName="/ppt/tags/tag48.xml" ContentType="application/vnd.openxmlformats-officedocument.presentationml.tags+xml"/>
  <Override PartName="/ppt/tags/tag49.xml" ContentType="application/vnd.openxmlformats-officedocument.presentationml.tags+xml"/>
  <Override PartName="/ppt/tags/tag5.xml" ContentType="application/vnd.openxmlformats-officedocument.presentationml.tags+xml"/>
  <Override PartName="/ppt/tags/tag50.xml" ContentType="application/vnd.openxmlformats-officedocument.presentationml.tags+xml"/>
  <Override PartName="/ppt/tags/tag51.xml" ContentType="application/vnd.openxmlformats-officedocument.presentationml.tags+xml"/>
  <Override PartName="/ppt/tags/tag52.xml" ContentType="application/vnd.openxmlformats-officedocument.presentationml.tags+xml"/>
  <Override PartName="/ppt/tags/tag53.xml" ContentType="application/vnd.openxmlformats-officedocument.presentationml.tags+xml"/>
  <Override PartName="/ppt/tags/tag54.xml" ContentType="application/vnd.openxmlformats-officedocument.presentationml.tags+xml"/>
  <Override PartName="/ppt/tags/tag55.xml" ContentType="application/vnd.openxmlformats-officedocument.presentationml.tags+xml"/>
  <Override PartName="/ppt/tags/tag56.xml" ContentType="application/vnd.openxmlformats-officedocument.presentationml.tags+xml"/>
  <Override PartName="/ppt/tags/tag57.xml" ContentType="application/vnd.openxmlformats-officedocument.presentationml.tags+xml"/>
  <Override PartName="/ppt/tags/tag58.xml" ContentType="application/vnd.openxmlformats-officedocument.presentationml.tags+xml"/>
  <Override PartName="/ppt/tags/tag59.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4" Type="http://schemas.openxmlformats.org/package/2006/relationships/metadata/thumbnail" Target="docProps/thumbnail.jpeg"/><Relationship Id="rId3" Type="http://schemas.openxmlformats.org/package/2006/relationships/metadata/core-properties" Target="docProps/core.xml"/><Relationship Id="rId2" Type="http://schemas.openxmlformats.org/officeDocument/2006/relationships/extended-properties" Target="docProps/app.xml"/><Relationship Id="rId5"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saveSubsetFonts="1">
  <p:sldMasterIdLst>
    <p:sldMasterId id="2147483648" r:id="rId1"/>
  </p:sldMasterIdLst>
  <p:notesMasterIdLst>
    <p:notesMasterId r:id="rId10"/>
  </p:notesMasterIdLst>
  <p:sldIdLst>
    <p:sldId id="256" r:id="rId3"/>
    <p:sldId id="393" r:id="rId4"/>
    <p:sldId id="257" r:id="rId5"/>
    <p:sldId id="258" r:id="rId6"/>
    <p:sldId id="259" r:id="rId7"/>
    <p:sldId id="260" r:id="rId8"/>
    <p:sldId id="261" r:id="rId9"/>
    <p:sldId id="262" r:id="rId11"/>
    <p:sldId id="325" r:id="rId12"/>
    <p:sldId id="324" r:id="rId13"/>
    <p:sldId id="457" r:id="rId14"/>
    <p:sldId id="263" r:id="rId15"/>
    <p:sldId id="376" r:id="rId16"/>
    <p:sldId id="313" r:id="rId17"/>
    <p:sldId id="377" r:id="rId18"/>
    <p:sldId id="314" r:id="rId19"/>
    <p:sldId id="378" r:id="rId20"/>
    <p:sldId id="316" r:id="rId21"/>
    <p:sldId id="379" r:id="rId22"/>
    <p:sldId id="317" r:id="rId23"/>
    <p:sldId id="390" r:id="rId24"/>
    <p:sldId id="392" r:id="rId25"/>
    <p:sldId id="269" r:id="rId26"/>
    <p:sldId id="270" r:id="rId27"/>
    <p:sldId id="271" r:id="rId28"/>
    <p:sldId id="272" r:id="rId29"/>
    <p:sldId id="273" r:id="rId30"/>
    <p:sldId id="274" r:id="rId31"/>
    <p:sldId id="275" r:id="rId32"/>
    <p:sldId id="276" r:id="rId33"/>
    <p:sldId id="277" r:id="rId34"/>
    <p:sldId id="278" r:id="rId35"/>
    <p:sldId id="328" r:id="rId36"/>
    <p:sldId id="372" r:id="rId37"/>
    <p:sldId id="294" r:id="rId38"/>
    <p:sldId id="383" r:id="rId39"/>
    <p:sldId id="295" r:id="rId40"/>
    <p:sldId id="384" r:id="rId41"/>
    <p:sldId id="296" r:id="rId42"/>
    <p:sldId id="385" r:id="rId43"/>
    <p:sldId id="329" r:id="rId44"/>
    <p:sldId id="541" r:id="rId45"/>
    <p:sldId id="318" r:id="rId46"/>
    <p:sldId id="382" r:id="rId47"/>
    <p:sldId id="319" r:id="rId48"/>
    <p:sldId id="279" r:id="rId49"/>
    <p:sldId id="280" r:id="rId50"/>
    <p:sldId id="281" r:id="rId51"/>
    <p:sldId id="282" r:id="rId52"/>
    <p:sldId id="284" r:id="rId53"/>
    <p:sldId id="285" r:id="rId54"/>
    <p:sldId id="286" r:id="rId55"/>
    <p:sldId id="539" r:id="rId56"/>
    <p:sldId id="540" r:id="rId57"/>
    <p:sldId id="289" r:id="rId58"/>
    <p:sldId id="386" r:id="rId59"/>
    <p:sldId id="290" r:id="rId60"/>
    <p:sldId id="387" r:id="rId61"/>
    <p:sldId id="374" r:id="rId62"/>
    <p:sldId id="388" r:id="rId63"/>
    <p:sldId id="293" r:id="rId64"/>
    <p:sldId id="389" r:id="rId65"/>
    <p:sldId id="369" r:id="rId66"/>
    <p:sldId id="321" r:id="rId67"/>
    <p:sldId id="322" r:id="rId68"/>
    <p:sldId id="536" r:id="rId69"/>
    <p:sldId id="323" r:id="rId70"/>
    <p:sldId id="288" r:id="rId71"/>
  </p:sldIdLst>
  <p:sldSz cx="18288000" cy="10287000"/>
  <p:notesSz cx="6858000" cy="9144000"/>
  <p:embeddedFontLst>
    <p:embeddedFont>
      <p:font typeface="Avenir Next Regular" panose="020B0803020202020204" charset="0"/>
      <p:regular r:id="rId75"/>
    </p:embeddedFont>
    <p:embeddedFont>
      <p:font typeface="Avenir Next Bold" panose="020B0803020202020204" charset="0"/>
      <p:regular r:id="rId76"/>
    </p:embeddedFont>
    <p:embeddedFont>
      <p:font typeface="Avenir Next Regular" panose="020B0803020202020204"/>
      <p:regular r:id="rId77"/>
    </p:embeddedFont>
    <p:embeddedFont>
      <p:font typeface="仓耳灵动黑 简" panose="02000500000000000000" charset="-122"/>
      <p:regular r:id="rId78"/>
    </p:embeddedFont>
    <p:embeddedFont>
      <p:font typeface="方正书宋_GBK" panose="02000000000000000000" charset="-122"/>
      <p:regular r:id="rId79"/>
    </p:embeddedFont>
    <p:embeddedFont>
      <p:font typeface="方正小标宋_GBK" panose="02000000000000000000" charset="-122"/>
      <p:regular r:id="rId8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08" userDrawn="1">
          <p15:clr>
            <a:srgbClr val="A4A3A4"/>
          </p15:clr>
        </p15:guide>
        <p15:guide id="2" pos="288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showPr>
  <p:clrMru>
    <a:srgbClr val="009490"/>
    <a:srgbClr val="5F575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中度样式 2 - 强调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showGuides="1">
      <p:cViewPr varScale="1">
        <p:scale>
          <a:sx n="74" d="100"/>
          <a:sy n="74" d="100"/>
        </p:scale>
        <p:origin x="-1092" y="-90"/>
      </p:cViewPr>
      <p:guideLst>
        <p:guide orient="horz" pos="2208"/>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9" Type="http://schemas.openxmlformats.org/officeDocument/2006/relationships/slide" Target="slides/slide7.xml"/><Relationship Id="rId80" Type="http://schemas.openxmlformats.org/officeDocument/2006/relationships/font" Target="fonts/font6.fntdata"/><Relationship Id="rId8" Type="http://schemas.openxmlformats.org/officeDocument/2006/relationships/slide" Target="slides/slide6.xml"/><Relationship Id="rId79" Type="http://schemas.openxmlformats.org/officeDocument/2006/relationships/font" Target="fonts/font5.fntdata"/><Relationship Id="rId78" Type="http://schemas.openxmlformats.org/officeDocument/2006/relationships/font" Target="fonts/font4.fntdata"/><Relationship Id="rId77" Type="http://schemas.openxmlformats.org/officeDocument/2006/relationships/font" Target="fonts/font3.fntdata"/><Relationship Id="rId76" Type="http://schemas.openxmlformats.org/officeDocument/2006/relationships/font" Target="fonts/font2.fntdata"/><Relationship Id="rId75" Type="http://schemas.openxmlformats.org/officeDocument/2006/relationships/font" Target="fonts/font1.fntdata"/><Relationship Id="rId74" Type="http://schemas.openxmlformats.org/officeDocument/2006/relationships/tableStyles" Target="tableStyles.xml"/><Relationship Id="rId73" Type="http://schemas.openxmlformats.org/officeDocument/2006/relationships/viewProps" Target="viewProps.xml"/><Relationship Id="rId72" Type="http://schemas.openxmlformats.org/officeDocument/2006/relationships/presProps" Target="presProps.xml"/><Relationship Id="rId71" Type="http://schemas.openxmlformats.org/officeDocument/2006/relationships/slide" Target="slides/slide68.xml"/><Relationship Id="rId70" Type="http://schemas.openxmlformats.org/officeDocument/2006/relationships/slide" Target="slides/slide67.xml"/><Relationship Id="rId7" Type="http://schemas.openxmlformats.org/officeDocument/2006/relationships/slide" Target="slides/slide5.xml"/><Relationship Id="rId69" Type="http://schemas.openxmlformats.org/officeDocument/2006/relationships/slide" Target="slides/slide66.xml"/><Relationship Id="rId68" Type="http://schemas.openxmlformats.org/officeDocument/2006/relationships/slide" Target="slides/slide65.xml"/><Relationship Id="rId67" Type="http://schemas.openxmlformats.org/officeDocument/2006/relationships/slide" Target="slides/slide64.xml"/><Relationship Id="rId66" Type="http://schemas.openxmlformats.org/officeDocument/2006/relationships/slide" Target="slides/slide63.xml"/><Relationship Id="rId65" Type="http://schemas.openxmlformats.org/officeDocument/2006/relationships/slide" Target="slides/slide62.xml"/><Relationship Id="rId64" Type="http://schemas.openxmlformats.org/officeDocument/2006/relationships/slide" Target="slides/slide61.xml"/><Relationship Id="rId63" Type="http://schemas.openxmlformats.org/officeDocument/2006/relationships/slide" Target="slides/slide60.xml"/><Relationship Id="rId62" Type="http://schemas.openxmlformats.org/officeDocument/2006/relationships/slide" Target="slides/slide59.xml"/><Relationship Id="rId61" Type="http://schemas.openxmlformats.org/officeDocument/2006/relationships/slide" Target="slides/slide58.xml"/><Relationship Id="rId60" Type="http://schemas.openxmlformats.org/officeDocument/2006/relationships/slide" Target="slides/slide57.xml"/><Relationship Id="rId6" Type="http://schemas.openxmlformats.org/officeDocument/2006/relationships/slide" Target="slides/slide4.xml"/><Relationship Id="rId59" Type="http://schemas.openxmlformats.org/officeDocument/2006/relationships/slide" Target="slides/slide56.xml"/><Relationship Id="rId58" Type="http://schemas.openxmlformats.org/officeDocument/2006/relationships/slide" Target="slides/slide55.xml"/><Relationship Id="rId57" Type="http://schemas.openxmlformats.org/officeDocument/2006/relationships/slide" Target="slides/slide54.xml"/><Relationship Id="rId56" Type="http://schemas.openxmlformats.org/officeDocument/2006/relationships/slide" Target="slides/slide53.xml"/><Relationship Id="rId55" Type="http://schemas.openxmlformats.org/officeDocument/2006/relationships/slide" Target="slides/slide52.xml"/><Relationship Id="rId54" Type="http://schemas.openxmlformats.org/officeDocument/2006/relationships/slide" Target="slides/slide51.xml"/><Relationship Id="rId53" Type="http://schemas.openxmlformats.org/officeDocument/2006/relationships/slide" Target="slides/slide50.xml"/><Relationship Id="rId52" Type="http://schemas.openxmlformats.org/officeDocument/2006/relationships/slide" Target="slides/slide49.xml"/><Relationship Id="rId51" Type="http://schemas.openxmlformats.org/officeDocument/2006/relationships/slide" Target="slides/slide48.xml"/><Relationship Id="rId50" Type="http://schemas.openxmlformats.org/officeDocument/2006/relationships/slide" Target="slides/slide47.xml"/><Relationship Id="rId5" Type="http://schemas.openxmlformats.org/officeDocument/2006/relationships/slide" Target="slides/slide3.xml"/><Relationship Id="rId49" Type="http://schemas.openxmlformats.org/officeDocument/2006/relationships/slide" Target="slides/slide46.xml"/><Relationship Id="rId48" Type="http://schemas.openxmlformats.org/officeDocument/2006/relationships/slide" Target="slides/slide45.xml"/><Relationship Id="rId47" Type="http://schemas.openxmlformats.org/officeDocument/2006/relationships/slide" Target="slides/slide44.xml"/><Relationship Id="rId46" Type="http://schemas.openxmlformats.org/officeDocument/2006/relationships/slide" Target="slides/slide43.xml"/><Relationship Id="rId45" Type="http://schemas.openxmlformats.org/officeDocument/2006/relationships/slide" Target="slides/slide42.xml"/><Relationship Id="rId44" Type="http://schemas.openxmlformats.org/officeDocument/2006/relationships/slide" Target="slides/slide41.xml"/><Relationship Id="rId43" Type="http://schemas.openxmlformats.org/officeDocument/2006/relationships/slide" Target="slides/slide40.xml"/><Relationship Id="rId42" Type="http://schemas.openxmlformats.org/officeDocument/2006/relationships/slide" Target="slides/slide39.xml"/><Relationship Id="rId41" Type="http://schemas.openxmlformats.org/officeDocument/2006/relationships/slide" Target="slides/slide38.xml"/><Relationship Id="rId40" Type="http://schemas.openxmlformats.org/officeDocument/2006/relationships/slide" Target="slides/slide37.xml"/><Relationship Id="rId4" Type="http://schemas.openxmlformats.org/officeDocument/2006/relationships/slide" Target="slides/slide2.xml"/><Relationship Id="rId39" Type="http://schemas.openxmlformats.org/officeDocument/2006/relationships/slide" Target="slides/slide36.xml"/><Relationship Id="rId38" Type="http://schemas.openxmlformats.org/officeDocument/2006/relationships/slide" Target="slides/slide35.xml"/><Relationship Id="rId37" Type="http://schemas.openxmlformats.org/officeDocument/2006/relationships/slide" Target="slides/slide34.xml"/><Relationship Id="rId36" Type="http://schemas.openxmlformats.org/officeDocument/2006/relationships/slide" Target="slides/slide33.xml"/><Relationship Id="rId35" Type="http://schemas.openxmlformats.org/officeDocument/2006/relationships/slide" Target="slides/slide32.xml"/><Relationship Id="rId34" Type="http://schemas.openxmlformats.org/officeDocument/2006/relationships/slide" Target="slides/slide31.xml"/><Relationship Id="rId33" Type="http://schemas.openxmlformats.org/officeDocument/2006/relationships/slide" Target="slides/slide30.xml"/><Relationship Id="rId32" Type="http://schemas.openxmlformats.org/officeDocument/2006/relationships/slide" Target="slides/slide29.xml"/><Relationship Id="rId31" Type="http://schemas.openxmlformats.org/officeDocument/2006/relationships/slide" Target="slides/slide28.xml"/><Relationship Id="rId30" Type="http://schemas.openxmlformats.org/officeDocument/2006/relationships/slide" Target="slides/slide27.xml"/><Relationship Id="rId3" Type="http://schemas.openxmlformats.org/officeDocument/2006/relationships/slide" Target="slides/slide1.xml"/><Relationship Id="rId29" Type="http://schemas.openxmlformats.org/officeDocument/2006/relationships/slide" Target="slides/slide26.xml"/><Relationship Id="rId28" Type="http://schemas.openxmlformats.org/officeDocument/2006/relationships/slide" Target="slides/slide25.xml"/><Relationship Id="rId27" Type="http://schemas.openxmlformats.org/officeDocument/2006/relationships/slide" Target="slides/slide24.xml"/><Relationship Id="rId26" Type="http://schemas.openxmlformats.org/officeDocument/2006/relationships/slide" Target="slides/slide23.xml"/><Relationship Id="rId25" Type="http://schemas.openxmlformats.org/officeDocument/2006/relationships/slide" Target="slides/slide22.xml"/><Relationship Id="rId24" Type="http://schemas.openxmlformats.org/officeDocument/2006/relationships/slide" Target="slides/slide21.xml"/><Relationship Id="rId23" Type="http://schemas.openxmlformats.org/officeDocument/2006/relationships/slide" Target="slides/slide20.xml"/><Relationship Id="rId22" Type="http://schemas.openxmlformats.org/officeDocument/2006/relationships/slide" Target="slides/slide19.xml"/><Relationship Id="rId21" Type="http://schemas.openxmlformats.org/officeDocument/2006/relationships/slide" Target="slides/slide18.xml"/><Relationship Id="rId20" Type="http://schemas.openxmlformats.org/officeDocument/2006/relationships/slide" Target="slides/slide17.xml"/><Relationship Id="rId2" Type="http://schemas.openxmlformats.org/officeDocument/2006/relationships/theme" Target="theme/theme1.xml"/><Relationship Id="rId19" Type="http://schemas.openxmlformats.org/officeDocument/2006/relationships/slide" Target="slides/slide16.xml"/><Relationship Id="rId18" Type="http://schemas.openxmlformats.org/officeDocument/2006/relationships/slide" Target="slides/slide15.xml"/><Relationship Id="rId17" Type="http://schemas.openxmlformats.org/officeDocument/2006/relationships/slide" Target="slides/slide14.xml"/><Relationship Id="rId16" Type="http://schemas.openxmlformats.org/officeDocument/2006/relationships/slide" Target="slides/slide13.xml"/><Relationship Id="rId15" Type="http://schemas.openxmlformats.org/officeDocument/2006/relationships/slide" Target="slides/slide12.xml"/><Relationship Id="rId14" Type="http://schemas.openxmlformats.org/officeDocument/2006/relationships/slide" Target="slides/slide11.xml"/><Relationship Id="rId13" Type="http://schemas.openxmlformats.org/officeDocument/2006/relationships/slide" Target="slides/slide10.xml"/><Relationship Id="rId12" Type="http://schemas.openxmlformats.org/officeDocument/2006/relationships/slide" Target="slides/slide9.xml"/><Relationship Id="rId11" Type="http://schemas.openxmlformats.org/officeDocument/2006/relationships/slide" Target="slides/slide8.xml"/><Relationship Id="rId10" Type="http://schemas.openxmlformats.org/officeDocument/2006/relationships/notesMaster" Target="notesMasters/notesMaster1.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7.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0.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1.xml"/></Relationships>
</file>

<file path=ppt/notesSlides/_rels/notesSlide4.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4.xml"/></Relationships>
</file>

<file path=ppt/notesSlides/_rels/notesSlide5.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5.xml"/></Relationships>
</file>

<file path=ppt/notesSlides/_rels/notesSlide6.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8.xml"/></Relationships>
</file>

<file path=ppt/notesSlides/_rels/notesSlide7.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3.xml"/></Relationships>
</file>

<file path=ppt/notesSlides/_rels/notesSlide8.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4.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endParaRPr lang="en-US" smtClean="0"/>
          </a:p>
        </p:txBody>
      </p:sp>
      <p:sp>
        <p:nvSpPr>
          <p:cNvPr id="4" name="Date Placeholder 3"/>
          <p:cNvSpPr>
            <a:spLocks noGrp="1"/>
          </p:cNvSpPr>
          <p:nvPr>
            <p:ph type="dt" sz="half" idx="10"/>
          </p:nvPr>
        </p:nvSpPr>
        <p:spPr/>
        <p:txBody>
          <a:bodyPr/>
          <a:lstStyle/>
          <a:p>
            <a:fld id="{1D8BD707-D9CF-40AE-B4C6-C98DA3205C09}"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endParaRPr lang="en-US" smtClean="0"/>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lstStyle/>
          <a:p>
            <a:fld id="{1D8BD707-D9CF-40AE-B4C6-C98DA3205C09}"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endParaRPr lang="en-US" smtClean="0"/>
          </a:p>
        </p:txBody>
      </p:sp>
      <p:sp>
        <p:nvSpPr>
          <p:cNvPr id="5" name="Date Placeholder 4"/>
          <p:cNvSpPr>
            <a:spLocks noGrp="1"/>
          </p:cNvSpPr>
          <p:nvPr>
            <p:ph type="dt" sz="half" idx="10"/>
          </p:nvPr>
        </p:nvSpPr>
        <p:spPr/>
        <p:txBody>
          <a:bodyPr/>
          <a:lstStyle/>
          <a:p>
            <a:fld id="{1D8BD707-D9CF-40AE-B4C6-C98DA3205C09}" type="datetimeFigureOut">
              <a:rPr lang="en-US" smtClean="0"/>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大標題與項目符號">
    <p:spTree>
      <p:nvGrpSpPr>
        <p:cNvPr id="1" name=""/>
        <p:cNvGrpSpPr/>
        <p:nvPr/>
      </p:nvGrpSpPr>
      <p:grpSpPr>
        <a:xfrm>
          <a:off x="0" y="0"/>
          <a:ext cx="0" cy="0"/>
          <a:chOff x="0" y="0"/>
          <a:chExt cx="0" cy="0"/>
        </a:xfrm>
      </p:grpSpPr>
      <p:sp>
        <p:nvSpPr>
          <p:cNvPr id="42" name="幻燈片標題"/>
          <p:cNvSpPr txBox="1">
            <a:spLocks noGrp="1"/>
          </p:cNvSpPr>
          <p:nvPr>
            <p:ph type="title" hasCustomPrompt="1"/>
          </p:nvPr>
        </p:nvSpPr>
        <p:spPr>
          <a:prstGeom prst="rect">
            <a:avLst/>
          </a:prstGeom>
        </p:spPr>
        <p:txBody>
          <a:bodyPr/>
          <a:lstStyle/>
          <a:p>
            <a:r>
              <a:t>幻燈片標題</a:t>
            </a:r>
          </a:p>
        </p:txBody>
      </p:sp>
      <p:sp>
        <p:nvSpPr>
          <p:cNvPr id="43" name="幻燈片子標題"/>
          <p:cNvSpPr txBox="1">
            <a:spLocks noGrp="1"/>
          </p:cNvSpPr>
          <p:nvPr>
            <p:ph type="body" sz="quarter" idx="21" hasCustomPrompt="1"/>
          </p:nvPr>
        </p:nvSpPr>
        <p:spPr>
          <a:xfrm>
            <a:off x="952500" y="1600200"/>
            <a:ext cx="16383000" cy="762000"/>
          </a:xfrm>
          <a:prstGeom prst="rect">
            <a:avLst/>
          </a:prstGeom>
        </p:spPr>
        <p:txBody>
          <a:bodyPr/>
          <a:lstStyle>
            <a:lvl1pPr marL="0" indent="0" algn="ctr" defTabSz="784225">
              <a:spcBef>
                <a:spcPts val="0"/>
              </a:spcBef>
              <a:buClrTx/>
              <a:buSzTx/>
              <a:buNone/>
              <a:defRPr sz="3850">
                <a:solidFill>
                  <a:srgbClr val="D5D5D5"/>
                </a:solidFill>
                <a:latin typeface="Avenir Next Medium" panose="020B0803020202020204"/>
                <a:ea typeface="Avenir Next Medium" panose="020B0803020202020204"/>
                <a:cs typeface="Avenir Next Medium" panose="020B0803020202020204"/>
                <a:sym typeface="Avenir Next Medium" panose="020B0803020202020204"/>
              </a:defRPr>
            </a:lvl1pPr>
          </a:lstStyle>
          <a:p>
            <a:r>
              <a:t>幻燈片子標題</a:t>
            </a:r>
          </a:p>
        </p:txBody>
      </p:sp>
      <p:sp>
        <p:nvSpPr>
          <p:cNvPr id="44" name="內文層級一…"/>
          <p:cNvSpPr txBox="1">
            <a:spLocks noGrp="1"/>
          </p:cNvSpPr>
          <p:nvPr>
            <p:ph type="body" idx="1" hasCustomPrompt="1"/>
          </p:nvPr>
        </p:nvSpPr>
        <p:spPr>
          <a:prstGeom prst="rect">
            <a:avLst/>
          </a:prstGeom>
        </p:spPr>
        <p:txBody>
          <a:bodyPr/>
          <a:lstStyle/>
          <a:p>
            <a:r>
              <a:t>幻燈片項目符號文字</a:t>
            </a:r>
          </a:p>
          <a:p>
            <a:pPr lvl="1"/>
          </a:p>
          <a:p>
            <a:pPr lvl="2"/>
          </a:p>
          <a:p>
            <a:pPr lvl="3"/>
          </a:p>
          <a:p>
            <a:pPr lvl="4"/>
          </a:p>
        </p:txBody>
      </p:sp>
      <p:sp>
        <p:nvSpPr>
          <p:cNvPr id="45" name="幻燈片編號"/>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 Type="http://schemas.openxmlformats.org/officeDocument/2006/relationships/slideLayout" Target="../slideLayouts/slideLayout2.xml"/><Relationship Id="rId13" Type="http://schemas.openxmlformats.org/officeDocument/2006/relationships/theme" Target="../theme/theme1.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endParaRPr lang="en-US" smtClean="0"/>
          </a:p>
          <a:p>
            <a:pPr lvl="1"/>
            <a:r>
              <a:rPr lang="en-US" smtClean="0"/>
              <a:t>Second level</a:t>
            </a:r>
            <a:endParaRPr lang="en-US" smtClean="0"/>
          </a:p>
          <a:p>
            <a:pPr lvl="2"/>
            <a:r>
              <a:rPr lang="en-US" smtClean="0"/>
              <a:t>Third level</a:t>
            </a:r>
            <a:endParaRPr lang="en-US" smtClean="0"/>
          </a:p>
          <a:p>
            <a:pPr lvl="3"/>
            <a:r>
              <a:rPr lang="en-US" smtClean="0"/>
              <a:t>Fourth level</a:t>
            </a:r>
            <a:endParaRPr lang="en-US" smtClean="0"/>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7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7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7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7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7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7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7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7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7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png"/><Relationship Id="rId1" Type="http://schemas.openxmlformats.org/officeDocument/2006/relationships/image" Target="../media/image1.jpeg"/></Relationships>
</file>

<file path=ppt/slides/_rels/slide2.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3.png"/><Relationship Id="rId2" Type="http://schemas.openxmlformats.org/officeDocument/2006/relationships/tags" Target="../tags/tag1.xml"/><Relationship Id="rId1" Type="http://schemas.openxmlformats.org/officeDocument/2006/relationships/image" Target="../media/image2.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png"/><Relationship Id="rId1" Type="http://schemas.openxmlformats.org/officeDocument/2006/relationships/image" Target="../media/image4.jpeg"/></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png"/><Relationship Id="rId1" Type="http://schemas.openxmlformats.org/officeDocument/2006/relationships/image" Target="../media/image4.jpeg"/></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png"/><Relationship Id="rId1" Type="http://schemas.openxmlformats.org/officeDocument/2006/relationships/image" Target="../media/image4.jpeg"/></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png"/><Relationship Id="rId1" Type="http://schemas.openxmlformats.org/officeDocument/2006/relationships/image" Target="../media/image4.jpeg"/></Relationships>
</file>

<file path=ppt/slides/_rels/slide7.xml.rels><?xml version="1.0" encoding="UTF-8" standalone="yes"?>
<Relationships xmlns="http://schemas.openxmlformats.org/package/2006/relationships"><Relationship Id="rId6" Type="http://schemas.openxmlformats.org/officeDocument/2006/relationships/notesSlide" Target="../notesSlides/notesSlide1.xml"/><Relationship Id="rId5" Type="http://schemas.openxmlformats.org/officeDocument/2006/relationships/slideLayout" Target="../slideLayouts/slideLayout7.xml"/><Relationship Id="rId4" Type="http://schemas.openxmlformats.org/officeDocument/2006/relationships/tags" Target="../tags/tag2.xml"/><Relationship Id="rId3" Type="http://schemas.openxmlformats.org/officeDocument/2006/relationships/image" Target="../media/image7.svg"/><Relationship Id="rId2" Type="http://schemas.openxmlformats.org/officeDocument/2006/relationships/image" Target="../media/image6.png"/><Relationship Id="rId1" Type="http://schemas.openxmlformats.org/officeDocument/2006/relationships/image" Target="../media/image5.png"/></Relationships>
</file>

<file path=ppt/slides/_rels/slide8.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8.jpeg"/><Relationship Id="rId2" Type="http://schemas.openxmlformats.org/officeDocument/2006/relationships/image" Target="../media/image2.png"/><Relationship Id="rId1" Type="http://schemas.openxmlformats.org/officeDocument/2006/relationships/image" Target="../media/image4.jpe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png"/><Relationship Id="rId1" Type="http://schemas.openxmlformats.org/officeDocument/2006/relationships/image" Target="../media/image4.jpeg"/></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png"/><Relationship Id="rId1" Type="http://schemas.openxmlformats.org/officeDocument/2006/relationships/image" Target="../media/image4.jpeg"/></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png"/><Relationship Id="rId1" Type="http://schemas.openxmlformats.org/officeDocument/2006/relationships/image" Target="../media/image4.jpeg"/></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png"/><Relationship Id="rId1" Type="http://schemas.openxmlformats.org/officeDocument/2006/relationships/image" Target="../media/image4.jpeg"/></Relationships>
</file>

<file path=ppt/slides/_rels/slide13.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9.jpeg"/><Relationship Id="rId3" Type="http://schemas.openxmlformats.org/officeDocument/2006/relationships/tags" Target="../tags/tag4.xml"/><Relationship Id="rId2" Type="http://schemas.openxmlformats.org/officeDocument/2006/relationships/tags" Target="../tags/tag3.xml"/><Relationship Id="rId1" Type="http://schemas.openxmlformats.org/officeDocument/2006/relationships/image" Target="../media/image5.png"/></Relationships>
</file>

<file path=ppt/slides/_rels/slide14.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9.jpeg"/><Relationship Id="rId3" Type="http://schemas.openxmlformats.org/officeDocument/2006/relationships/tags" Target="../tags/tag6.xml"/><Relationship Id="rId2" Type="http://schemas.openxmlformats.org/officeDocument/2006/relationships/tags" Target="../tags/tag5.xml"/><Relationship Id="rId1" Type="http://schemas.openxmlformats.org/officeDocument/2006/relationships/image" Target="../media/image5.png"/></Relationships>
</file>

<file path=ppt/slides/_rels/slide15.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0.png"/><Relationship Id="rId3" Type="http://schemas.openxmlformats.org/officeDocument/2006/relationships/tags" Target="../tags/tag8.xml"/><Relationship Id="rId2" Type="http://schemas.openxmlformats.org/officeDocument/2006/relationships/tags" Target="../tags/tag7.xml"/><Relationship Id="rId1" Type="http://schemas.openxmlformats.org/officeDocument/2006/relationships/image" Target="../media/image5.png"/></Relationships>
</file>

<file path=ppt/slides/_rels/slide16.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0.png"/><Relationship Id="rId3" Type="http://schemas.openxmlformats.org/officeDocument/2006/relationships/tags" Target="../tags/tag10.xml"/><Relationship Id="rId2" Type="http://schemas.openxmlformats.org/officeDocument/2006/relationships/tags" Target="../tags/tag9.xml"/><Relationship Id="rId1" Type="http://schemas.openxmlformats.org/officeDocument/2006/relationships/image" Target="../media/image5.png"/></Relationships>
</file>

<file path=ppt/slides/_rels/slide17.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1.png"/><Relationship Id="rId3" Type="http://schemas.openxmlformats.org/officeDocument/2006/relationships/tags" Target="../tags/tag12.xml"/><Relationship Id="rId2" Type="http://schemas.openxmlformats.org/officeDocument/2006/relationships/tags" Target="../tags/tag11.xml"/><Relationship Id="rId1" Type="http://schemas.openxmlformats.org/officeDocument/2006/relationships/image" Target="../media/image5.png"/></Relationships>
</file>

<file path=ppt/slides/_rels/slide18.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1.png"/><Relationship Id="rId3" Type="http://schemas.openxmlformats.org/officeDocument/2006/relationships/tags" Target="../tags/tag14.xml"/><Relationship Id="rId2" Type="http://schemas.openxmlformats.org/officeDocument/2006/relationships/tags" Target="../tags/tag13.xml"/><Relationship Id="rId1" Type="http://schemas.openxmlformats.org/officeDocument/2006/relationships/image" Target="../media/image5.png"/></Relationships>
</file>

<file path=ppt/slides/_rels/slide19.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tags" Target="../tags/tag16.xml"/><Relationship Id="rId3" Type="http://schemas.openxmlformats.org/officeDocument/2006/relationships/image" Target="../media/image12.jpeg"/><Relationship Id="rId2" Type="http://schemas.openxmlformats.org/officeDocument/2006/relationships/tags" Target="../tags/tag15.xml"/><Relationship Id="rId1" Type="http://schemas.openxmlformats.org/officeDocument/2006/relationships/image" Target="../media/image5.png"/></Relationships>
</file>

<file path=ppt/slides/_rels/slide20.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tags" Target="../tags/tag18.xml"/><Relationship Id="rId3" Type="http://schemas.openxmlformats.org/officeDocument/2006/relationships/image" Target="../media/image12.jpeg"/><Relationship Id="rId2" Type="http://schemas.openxmlformats.org/officeDocument/2006/relationships/tags" Target="../tags/tag17.xml"/><Relationship Id="rId1" Type="http://schemas.openxmlformats.org/officeDocument/2006/relationships/image" Target="../media/image5.png"/></Relationships>
</file>

<file path=ppt/slides/_rels/slide21.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3.jpeg"/><Relationship Id="rId3" Type="http://schemas.openxmlformats.org/officeDocument/2006/relationships/tags" Target="../tags/tag20.xml"/><Relationship Id="rId2" Type="http://schemas.openxmlformats.org/officeDocument/2006/relationships/tags" Target="../tags/tag19.xml"/><Relationship Id="rId1" Type="http://schemas.openxmlformats.org/officeDocument/2006/relationships/image" Target="../media/image5.png"/></Relationships>
</file>

<file path=ppt/slides/_rels/slide22.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image" Target="../media/image13.jpeg"/><Relationship Id="rId3" Type="http://schemas.openxmlformats.org/officeDocument/2006/relationships/tags" Target="../tags/tag22.xml"/><Relationship Id="rId2" Type="http://schemas.openxmlformats.org/officeDocument/2006/relationships/tags" Target="../tags/tag21.xml"/><Relationship Id="rId1" Type="http://schemas.openxmlformats.org/officeDocument/2006/relationships/image" Target="../media/image5.png"/></Relationships>
</file>

<file path=ppt/slides/_rels/slide2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png"/><Relationship Id="rId1" Type="http://schemas.openxmlformats.org/officeDocument/2006/relationships/image" Target="../media/image4.jpeg"/></Relationships>
</file>

<file path=ppt/slides/_rels/slide24.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4.jpeg"/><Relationship Id="rId2" Type="http://schemas.openxmlformats.org/officeDocument/2006/relationships/image" Target="../media/image2.png"/><Relationship Id="rId1" Type="http://schemas.openxmlformats.org/officeDocument/2006/relationships/image" Target="../media/image4.jpeg"/></Relationships>
</file>

<file path=ppt/slides/_rels/slide25.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image" Target="../media/image15.jpeg"/></Relationships>
</file>

<file path=ppt/slides/_rels/slide26.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image" Target="../media/image16.jpeg"/></Relationships>
</file>

<file path=ppt/slides/_rels/slide27.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17.jpeg"/><Relationship Id="rId2" Type="http://schemas.openxmlformats.org/officeDocument/2006/relationships/image" Target="../media/image2.png"/><Relationship Id="rId1" Type="http://schemas.openxmlformats.org/officeDocument/2006/relationships/image" Target="../media/image4.jpeg"/></Relationships>
</file>

<file path=ppt/slides/_rels/slide28.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image" Target="../media/image18.jpeg"/></Relationships>
</file>

<file path=ppt/slides/_rels/slide2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png"/><Relationship Id="rId1" Type="http://schemas.openxmlformats.org/officeDocument/2006/relationships/image" Target="../media/image4.jpeg"/></Relationships>
</file>

<file path=ppt/slides/_rels/slide30.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4.jpeg"/><Relationship Id="rId2" Type="http://schemas.openxmlformats.org/officeDocument/2006/relationships/image" Target="../media/image19.png"/><Relationship Id="rId1" Type="http://schemas.openxmlformats.org/officeDocument/2006/relationships/image" Target="../media/image2.png"/></Relationships>
</file>

<file path=ppt/slides/_rels/slide31.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image" Target="../media/image2.png"/><Relationship Id="rId2" Type="http://schemas.openxmlformats.org/officeDocument/2006/relationships/image" Target="../media/image4.jpeg"/><Relationship Id="rId1" Type="http://schemas.openxmlformats.org/officeDocument/2006/relationships/image" Target="../media/image20.jpeg"/></Relationships>
</file>

<file path=ppt/slides/_rels/slide3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png"/><Relationship Id="rId1" Type="http://schemas.openxmlformats.org/officeDocument/2006/relationships/image" Target="../media/image4.jpeg"/></Relationships>
</file>

<file path=ppt/slides/_rels/slide33.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png"/><Relationship Id="rId1" Type="http://schemas.openxmlformats.org/officeDocument/2006/relationships/image" Target="../media/image4.jpeg"/></Relationships>
</file>

<file path=ppt/slides/_rels/slide3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png"/><Relationship Id="rId1" Type="http://schemas.openxmlformats.org/officeDocument/2006/relationships/image" Target="../media/image4.jpeg"/></Relationships>
</file>

<file path=ppt/slides/_rels/slide3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png"/><Relationship Id="rId1" Type="http://schemas.openxmlformats.org/officeDocument/2006/relationships/image" Target="../media/image4.jpeg"/></Relationships>
</file>

<file path=ppt/slides/_rels/slide36.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tags" Target="../tags/tag24.xml"/><Relationship Id="rId3" Type="http://schemas.openxmlformats.org/officeDocument/2006/relationships/tags" Target="../tags/tag23.xml"/><Relationship Id="rId2" Type="http://schemas.openxmlformats.org/officeDocument/2006/relationships/image" Target="../media/image6.png"/><Relationship Id="rId1" Type="http://schemas.openxmlformats.org/officeDocument/2006/relationships/image" Target="../media/image5.png"/></Relationships>
</file>

<file path=ppt/slides/_rels/slide37.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tags" Target="../tags/tag26.xml"/><Relationship Id="rId3" Type="http://schemas.openxmlformats.org/officeDocument/2006/relationships/tags" Target="../tags/tag25.xml"/><Relationship Id="rId2" Type="http://schemas.openxmlformats.org/officeDocument/2006/relationships/image" Target="../media/image6.png"/><Relationship Id="rId1" Type="http://schemas.openxmlformats.org/officeDocument/2006/relationships/image" Target="../media/image5.png"/></Relationships>
</file>

<file path=ppt/slides/_rels/slide38.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tags" Target="../tags/tag28.xml"/><Relationship Id="rId3" Type="http://schemas.openxmlformats.org/officeDocument/2006/relationships/tags" Target="../tags/tag27.xml"/><Relationship Id="rId2" Type="http://schemas.openxmlformats.org/officeDocument/2006/relationships/image" Target="../media/image6.png"/><Relationship Id="rId1" Type="http://schemas.openxmlformats.org/officeDocument/2006/relationships/image" Target="../media/image5.png"/></Relationships>
</file>

<file path=ppt/slides/_rels/slide39.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tags" Target="../tags/tag30.xml"/><Relationship Id="rId3" Type="http://schemas.openxmlformats.org/officeDocument/2006/relationships/tags" Target="../tags/tag29.xml"/><Relationship Id="rId2" Type="http://schemas.openxmlformats.org/officeDocument/2006/relationships/image" Target="../media/image6.png"/><Relationship Id="rId1" Type="http://schemas.openxmlformats.org/officeDocument/2006/relationships/image" Target="../media/image5.png"/></Relationships>
</file>

<file path=ppt/slides/_rels/slide40.xml.rels><?xml version="1.0" encoding="UTF-8" standalone="yes"?>
<Relationships xmlns="http://schemas.openxmlformats.org/package/2006/relationships"><Relationship Id="rId6" Type="http://schemas.openxmlformats.org/officeDocument/2006/relationships/notesSlide" Target="../notesSlides/notesSlide2.xml"/><Relationship Id="rId5" Type="http://schemas.openxmlformats.org/officeDocument/2006/relationships/slideLayout" Target="../slideLayouts/slideLayout7.xml"/><Relationship Id="rId4" Type="http://schemas.openxmlformats.org/officeDocument/2006/relationships/tags" Target="../tags/tag32.xml"/><Relationship Id="rId3" Type="http://schemas.openxmlformats.org/officeDocument/2006/relationships/tags" Target="../tags/tag31.xml"/><Relationship Id="rId2" Type="http://schemas.openxmlformats.org/officeDocument/2006/relationships/image" Target="../media/image6.png"/><Relationship Id="rId1" Type="http://schemas.openxmlformats.org/officeDocument/2006/relationships/image" Target="../media/image5.png"/></Relationships>
</file>

<file path=ppt/slides/_rels/slide41.xml.rels><?xml version="1.0" encoding="UTF-8" standalone="yes"?>
<Relationships xmlns="http://schemas.openxmlformats.org/package/2006/relationships"><Relationship Id="rId6" Type="http://schemas.openxmlformats.org/officeDocument/2006/relationships/notesSlide" Target="../notesSlides/notesSlide3.xml"/><Relationship Id="rId5" Type="http://schemas.openxmlformats.org/officeDocument/2006/relationships/slideLayout" Target="../slideLayouts/slideLayout7.xml"/><Relationship Id="rId4" Type="http://schemas.openxmlformats.org/officeDocument/2006/relationships/tags" Target="../tags/tag34.xml"/><Relationship Id="rId3" Type="http://schemas.openxmlformats.org/officeDocument/2006/relationships/tags" Target="../tags/tag33.xml"/><Relationship Id="rId2" Type="http://schemas.openxmlformats.org/officeDocument/2006/relationships/image" Target="../media/image6.png"/><Relationship Id="rId1" Type="http://schemas.openxmlformats.org/officeDocument/2006/relationships/image" Target="../media/image5.png"/></Relationships>
</file>

<file path=ppt/slides/_rels/slide42.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png"/><Relationship Id="rId1" Type="http://schemas.openxmlformats.org/officeDocument/2006/relationships/image" Target="../media/image4.jpeg"/></Relationships>
</file>

<file path=ppt/slides/_rels/slide43.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35.xml"/><Relationship Id="rId2" Type="http://schemas.openxmlformats.org/officeDocument/2006/relationships/image" Target="../media/image2.png"/><Relationship Id="rId1" Type="http://schemas.openxmlformats.org/officeDocument/2006/relationships/image" Target="../media/image4.jpeg"/></Relationships>
</file>

<file path=ppt/slides/_rels/slide44.xml.rels><?xml version="1.0" encoding="UTF-8" standalone="yes"?>
<Relationships xmlns="http://schemas.openxmlformats.org/package/2006/relationships"><Relationship Id="rId6" Type="http://schemas.openxmlformats.org/officeDocument/2006/relationships/notesSlide" Target="../notesSlides/notesSlide4.xml"/><Relationship Id="rId5" Type="http://schemas.openxmlformats.org/officeDocument/2006/relationships/slideLayout" Target="../slideLayouts/slideLayout7.xml"/><Relationship Id="rId4" Type="http://schemas.openxmlformats.org/officeDocument/2006/relationships/tags" Target="../tags/tag37.xml"/><Relationship Id="rId3" Type="http://schemas.openxmlformats.org/officeDocument/2006/relationships/tags" Target="../tags/tag36.xml"/><Relationship Id="rId2" Type="http://schemas.openxmlformats.org/officeDocument/2006/relationships/image" Target="../media/image6.png"/><Relationship Id="rId1" Type="http://schemas.openxmlformats.org/officeDocument/2006/relationships/image" Target="../media/image5.png"/></Relationships>
</file>

<file path=ppt/slides/_rels/slide45.xml.rels><?xml version="1.0" encoding="UTF-8" standalone="yes"?>
<Relationships xmlns="http://schemas.openxmlformats.org/package/2006/relationships"><Relationship Id="rId6" Type="http://schemas.openxmlformats.org/officeDocument/2006/relationships/notesSlide" Target="../notesSlides/notesSlide5.xml"/><Relationship Id="rId5" Type="http://schemas.openxmlformats.org/officeDocument/2006/relationships/slideLayout" Target="../slideLayouts/slideLayout7.xml"/><Relationship Id="rId4" Type="http://schemas.openxmlformats.org/officeDocument/2006/relationships/tags" Target="../tags/tag39.xml"/><Relationship Id="rId3" Type="http://schemas.openxmlformats.org/officeDocument/2006/relationships/tags" Target="../tags/tag38.xml"/><Relationship Id="rId2" Type="http://schemas.openxmlformats.org/officeDocument/2006/relationships/image" Target="../media/image6.png"/><Relationship Id="rId1" Type="http://schemas.openxmlformats.org/officeDocument/2006/relationships/image" Target="../media/image5.png"/></Relationships>
</file>

<file path=ppt/slides/_rels/slide46.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png"/><Relationship Id="rId1" Type="http://schemas.openxmlformats.org/officeDocument/2006/relationships/image" Target="../media/image4.jpeg"/></Relationships>
</file>

<file path=ppt/slides/_rels/slide47.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png"/><Relationship Id="rId1" Type="http://schemas.openxmlformats.org/officeDocument/2006/relationships/image" Target="../media/image21.jpeg"/></Relationships>
</file>

<file path=ppt/slides/_rels/slide48.xml.rels><?xml version="1.0" encoding="UTF-8" standalone="yes"?>
<Relationships xmlns="http://schemas.openxmlformats.org/package/2006/relationships"><Relationship Id="rId4" Type="http://schemas.openxmlformats.org/officeDocument/2006/relationships/notesSlide" Target="../notesSlides/notesSlide6.xml"/><Relationship Id="rId3" Type="http://schemas.openxmlformats.org/officeDocument/2006/relationships/slideLayout" Target="../slideLayouts/slideLayout7.xml"/><Relationship Id="rId2" Type="http://schemas.openxmlformats.org/officeDocument/2006/relationships/image" Target="../media/image2.png"/><Relationship Id="rId1" Type="http://schemas.openxmlformats.org/officeDocument/2006/relationships/image" Target="../media/image21.jpeg"/></Relationships>
</file>

<file path=ppt/slides/_rels/slide49.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png"/><Relationship Id="rId1" Type="http://schemas.openxmlformats.org/officeDocument/2006/relationships/image" Target="../media/image21.jpeg"/></Relationships>
</file>

<file path=ppt/slides/_rels/slide50.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2.jpeg"/></Relationships>
</file>

<file path=ppt/slides/_rels/slide5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3.jpeg"/></Relationships>
</file>

<file path=ppt/slides/_rels/slide52.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4.jpeg"/></Relationships>
</file>

<file path=ppt/slides/_rels/slide53.xml.rels><?xml version="1.0" encoding="UTF-8" standalone="yes"?>
<Relationships xmlns="http://schemas.openxmlformats.org/package/2006/relationships"><Relationship Id="rId7" Type="http://schemas.openxmlformats.org/officeDocument/2006/relationships/notesSlide" Target="../notesSlides/notesSlide7.xml"/><Relationship Id="rId6" Type="http://schemas.openxmlformats.org/officeDocument/2006/relationships/slideLayout" Target="../slideLayouts/slideLayout7.xml"/><Relationship Id="rId5" Type="http://schemas.openxmlformats.org/officeDocument/2006/relationships/tags" Target="../tags/tag42.xml"/><Relationship Id="rId4" Type="http://schemas.openxmlformats.org/officeDocument/2006/relationships/image" Target="../media/image25.png"/><Relationship Id="rId3" Type="http://schemas.openxmlformats.org/officeDocument/2006/relationships/tags" Target="../tags/tag41.xml"/><Relationship Id="rId2" Type="http://schemas.openxmlformats.org/officeDocument/2006/relationships/tags" Target="../tags/tag40.xml"/><Relationship Id="rId1" Type="http://schemas.openxmlformats.org/officeDocument/2006/relationships/image" Target="../media/image5.png"/></Relationships>
</file>

<file path=ppt/slides/_rels/slide54.xml.rels><?xml version="1.0" encoding="UTF-8" standalone="yes"?>
<Relationships xmlns="http://schemas.openxmlformats.org/package/2006/relationships"><Relationship Id="rId5" Type="http://schemas.openxmlformats.org/officeDocument/2006/relationships/notesSlide" Target="../notesSlides/notesSlide8.xml"/><Relationship Id="rId4" Type="http://schemas.openxmlformats.org/officeDocument/2006/relationships/slideLayout" Target="../slideLayouts/slideLayout7.xml"/><Relationship Id="rId3" Type="http://schemas.openxmlformats.org/officeDocument/2006/relationships/tags" Target="../tags/tag44.xml"/><Relationship Id="rId2" Type="http://schemas.openxmlformats.org/officeDocument/2006/relationships/tags" Target="../tags/tag43.xml"/><Relationship Id="rId1" Type="http://schemas.openxmlformats.org/officeDocument/2006/relationships/image" Target="../media/image5.png"/></Relationships>
</file>

<file path=ppt/slides/_rels/slide55.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png"/><Relationship Id="rId1" Type="http://schemas.openxmlformats.org/officeDocument/2006/relationships/image" Target="../media/image4.jpeg"/></Relationships>
</file>

<file path=ppt/slides/_rels/slide56.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45.xml"/><Relationship Id="rId2" Type="http://schemas.openxmlformats.org/officeDocument/2006/relationships/image" Target="../media/image6.png"/><Relationship Id="rId1" Type="http://schemas.openxmlformats.org/officeDocument/2006/relationships/image" Target="../media/image5.png"/></Relationships>
</file>

<file path=ppt/slides/_rels/slide57.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46.xml"/><Relationship Id="rId2" Type="http://schemas.openxmlformats.org/officeDocument/2006/relationships/image" Target="../media/image6.png"/><Relationship Id="rId1" Type="http://schemas.openxmlformats.org/officeDocument/2006/relationships/image" Target="../media/image5.png"/></Relationships>
</file>

<file path=ppt/slides/_rels/slide58.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47.xml"/><Relationship Id="rId2" Type="http://schemas.openxmlformats.org/officeDocument/2006/relationships/image" Target="../media/image6.png"/><Relationship Id="rId1" Type="http://schemas.openxmlformats.org/officeDocument/2006/relationships/image" Target="../media/image5.png"/></Relationships>
</file>

<file path=ppt/slides/_rels/slide59.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48.xml"/><Relationship Id="rId2" Type="http://schemas.openxmlformats.org/officeDocument/2006/relationships/image" Target="../media/image6.png"/><Relationship Id="rId1" Type="http://schemas.openxmlformats.org/officeDocument/2006/relationships/image" Target="../media/image5.png"/></Relationships>
</file>

<file path=ppt/slides/_rels/slide60.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49.xml"/><Relationship Id="rId2" Type="http://schemas.openxmlformats.org/officeDocument/2006/relationships/image" Target="../media/image6.png"/><Relationship Id="rId1" Type="http://schemas.openxmlformats.org/officeDocument/2006/relationships/image" Target="../media/image5.png"/></Relationships>
</file>

<file path=ppt/slides/_rels/slide61.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50.xml"/><Relationship Id="rId2" Type="http://schemas.openxmlformats.org/officeDocument/2006/relationships/image" Target="../media/image6.png"/><Relationship Id="rId1" Type="http://schemas.openxmlformats.org/officeDocument/2006/relationships/image" Target="../media/image5.png"/></Relationships>
</file>

<file path=ppt/slides/_rels/slide62.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51.xml"/><Relationship Id="rId2" Type="http://schemas.openxmlformats.org/officeDocument/2006/relationships/image" Target="../media/image6.png"/><Relationship Id="rId1" Type="http://schemas.openxmlformats.org/officeDocument/2006/relationships/image" Target="../media/image5.png"/></Relationships>
</file>

<file path=ppt/slides/_rels/slide63.xml.rels><?xml version="1.0" encoding="UTF-8" standalone="yes"?>
<Relationships xmlns="http://schemas.openxmlformats.org/package/2006/relationships"><Relationship Id="rId4" Type="http://schemas.openxmlformats.org/officeDocument/2006/relationships/slideLayout" Target="../slideLayouts/slideLayout7.xml"/><Relationship Id="rId3" Type="http://schemas.openxmlformats.org/officeDocument/2006/relationships/tags" Target="../tags/tag52.xml"/><Relationship Id="rId2" Type="http://schemas.openxmlformats.org/officeDocument/2006/relationships/image" Target="../media/image6.png"/><Relationship Id="rId1" Type="http://schemas.openxmlformats.org/officeDocument/2006/relationships/image" Target="../media/image5.png"/></Relationships>
</file>

<file path=ppt/slides/_rels/slide64.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png"/><Relationship Id="rId1" Type="http://schemas.openxmlformats.org/officeDocument/2006/relationships/image" Target="../media/image4.jpeg"/></Relationships>
</file>

<file path=ppt/slides/_rels/slide65.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tags" Target="../tags/tag54.xml"/><Relationship Id="rId3" Type="http://schemas.openxmlformats.org/officeDocument/2006/relationships/tags" Target="../tags/tag53.xml"/><Relationship Id="rId2" Type="http://schemas.openxmlformats.org/officeDocument/2006/relationships/image" Target="../media/image6.png"/><Relationship Id="rId1" Type="http://schemas.openxmlformats.org/officeDocument/2006/relationships/image" Target="../media/image5.png"/></Relationships>
</file>

<file path=ppt/slides/_rels/slide66.xml.rels><?xml version="1.0" encoding="UTF-8" standalone="yes"?>
<Relationships xmlns="http://schemas.openxmlformats.org/package/2006/relationships"><Relationship Id="rId5" Type="http://schemas.openxmlformats.org/officeDocument/2006/relationships/slideLayout" Target="../slideLayouts/slideLayout7.xml"/><Relationship Id="rId4" Type="http://schemas.openxmlformats.org/officeDocument/2006/relationships/tags" Target="../tags/tag56.xml"/><Relationship Id="rId3" Type="http://schemas.openxmlformats.org/officeDocument/2006/relationships/tags" Target="../tags/tag55.xml"/><Relationship Id="rId2" Type="http://schemas.openxmlformats.org/officeDocument/2006/relationships/image" Target="../media/image6.png"/><Relationship Id="rId1" Type="http://schemas.openxmlformats.org/officeDocument/2006/relationships/image" Target="../media/image5.png"/></Relationships>
</file>

<file path=ppt/slides/_rels/slide67.xml.rels><?xml version="1.0" encoding="UTF-8" standalone="yes"?>
<Relationships xmlns="http://schemas.openxmlformats.org/package/2006/relationships"><Relationship Id="rId5" Type="http://schemas.openxmlformats.org/officeDocument/2006/relationships/slideLayout" Target="../slideLayouts/slideLayout12.xml"/><Relationship Id="rId4" Type="http://schemas.openxmlformats.org/officeDocument/2006/relationships/tags" Target="../tags/tag59.xml"/><Relationship Id="rId3" Type="http://schemas.openxmlformats.org/officeDocument/2006/relationships/tags" Target="../tags/tag58.xml"/><Relationship Id="rId2" Type="http://schemas.openxmlformats.org/officeDocument/2006/relationships/image" Target="../media/image5.png"/><Relationship Id="rId1" Type="http://schemas.openxmlformats.org/officeDocument/2006/relationships/tags" Target="../tags/tag57.xml"/></Relationships>
</file>

<file path=ppt/slides/_rels/slide68.xml.rels><?xml version="1.0" encoding="UTF-8" standalone="yes"?>
<Relationships xmlns="http://schemas.openxmlformats.org/package/2006/relationships"><Relationship Id="rId3" Type="http://schemas.openxmlformats.org/officeDocument/2006/relationships/slideLayout" Target="../slideLayouts/slideLayout7.xml"/><Relationship Id="rId2" Type="http://schemas.openxmlformats.org/officeDocument/2006/relationships/image" Target="../media/image2.png"/><Relationship Id="rId1" Type="http://schemas.openxmlformats.org/officeDocument/2006/relationships/image" Target="../media/image26.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1"/>
            <a:stretch>
              <a:fillRect l="-60" r="-60"/>
            </a:stretch>
          </a:blipFill>
        </p:spPr>
      </p:sp>
      <p:sp>
        <p:nvSpPr>
          <p:cNvPr id="3" name="AutoShape 3"/>
          <p:cNvSpPr/>
          <p:nvPr/>
        </p:nvSpPr>
        <p:spPr>
          <a:xfrm>
            <a:off x="1546622" y="1028700"/>
            <a:ext cx="15194756" cy="8229600"/>
          </a:xfrm>
          <a:prstGeom prst="rect">
            <a:avLst/>
          </a:prstGeom>
          <a:solidFill>
            <a:srgbClr val="000000">
              <a:alpha val="74902"/>
            </a:srgbClr>
          </a:solidFill>
        </p:spPr>
        <p:txBody>
          <a:bodyPr/>
          <a:p>
            <a:endParaRPr lang="zh-CN" altLang="en-US">
              <a:latin typeface="Avenir Next Regular" panose="020B0803020202020204" charset="0"/>
              <a:ea typeface="Avenir Next Regular" panose="020B0803020202020204" charset="0"/>
              <a:cs typeface="Avenir Next Regular" panose="020B0803020202020204" charset="0"/>
            </a:endParaRPr>
          </a:p>
        </p:txBody>
      </p:sp>
      <p:sp>
        <p:nvSpPr>
          <p:cNvPr id="4" name="Freeform 4"/>
          <p:cNvSpPr/>
          <p:nvPr/>
        </p:nvSpPr>
        <p:spPr>
          <a:xfrm>
            <a:off x="8546396" y="1409813"/>
            <a:ext cx="1195208" cy="664429"/>
          </a:xfrm>
          <a:custGeom>
            <a:avLst/>
            <a:gdLst/>
            <a:ahLst/>
            <a:cxnLst/>
            <a:rect l="l" t="t" r="r" b="b"/>
            <a:pathLst>
              <a:path w="1195208" h="664429">
                <a:moveTo>
                  <a:pt x="0" y="0"/>
                </a:moveTo>
                <a:lnTo>
                  <a:pt x="1195208" y="0"/>
                </a:lnTo>
                <a:lnTo>
                  <a:pt x="1195208" y="664429"/>
                </a:lnTo>
                <a:lnTo>
                  <a:pt x="0" y="664429"/>
                </a:lnTo>
                <a:lnTo>
                  <a:pt x="0" y="0"/>
                </a:lnTo>
                <a:close/>
              </a:path>
            </a:pathLst>
          </a:custGeom>
          <a:blipFill>
            <a:blip r:embed="rId2"/>
            <a:stretch>
              <a:fillRect/>
            </a:stretch>
          </a:blipFill>
        </p:spPr>
      </p:sp>
      <p:grpSp>
        <p:nvGrpSpPr>
          <p:cNvPr id="8" name="Group 8"/>
          <p:cNvGrpSpPr/>
          <p:nvPr/>
        </p:nvGrpSpPr>
        <p:grpSpPr>
          <a:xfrm rot="0">
            <a:off x="1752600" y="2467610"/>
            <a:ext cx="14706600" cy="2937026"/>
            <a:chOff x="-349612" y="1658620"/>
            <a:chExt cx="18962554" cy="3916034"/>
          </a:xfrm>
        </p:grpSpPr>
        <p:sp>
          <p:nvSpPr>
            <p:cNvPr id="9" name="TextBox 9"/>
            <p:cNvSpPr txBox="1"/>
            <p:nvPr/>
          </p:nvSpPr>
          <p:spPr>
            <a:xfrm>
              <a:off x="731155" y="3899101"/>
              <a:ext cx="16967908" cy="1675553"/>
            </a:xfrm>
            <a:prstGeom prst="rect">
              <a:avLst/>
            </a:prstGeom>
          </p:spPr>
          <p:txBody>
            <a:bodyPr lIns="0" tIns="0" rIns="0" bIns="0" rtlCol="0" anchor="t">
              <a:spAutoFit/>
            </a:bodyPr>
            <a:lstStyle/>
            <a:p>
              <a:pPr algn="ctr">
                <a:lnSpc>
                  <a:spcPts val="9800"/>
                </a:lnSpc>
              </a:pPr>
              <a:r>
                <a:rPr lang="en-US" sz="70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第十三届雁博全球高峰会</a:t>
              </a:r>
              <a:endParaRPr lang="en-US" sz="70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sp>
          <p:nvSpPr>
            <p:cNvPr id="10" name="TextBox 10"/>
            <p:cNvSpPr txBox="1"/>
            <p:nvPr/>
          </p:nvSpPr>
          <p:spPr>
            <a:xfrm>
              <a:off x="-349612" y="1658620"/>
              <a:ext cx="18962554" cy="3521286"/>
            </a:xfrm>
            <a:prstGeom prst="rect">
              <a:avLst/>
            </a:prstGeom>
          </p:spPr>
          <p:txBody>
            <a:bodyPr lIns="0" tIns="0" rIns="0" bIns="0" rtlCol="0" anchor="t">
              <a:noAutofit/>
            </a:bodyPr>
            <a:lstStyle/>
            <a:p>
              <a:pPr algn="ctr">
                <a:lnSpc>
                  <a:spcPts val="10350"/>
                </a:lnSpc>
              </a:pPr>
              <a:r>
                <a:rPr lang="en-US" altLang="zh-CN" sz="6600" b="1">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The 13th YEN </a:t>
              </a:r>
              <a:r>
                <a:rPr lang="en-US" sz="6600" b="1">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Global Summit</a:t>
              </a:r>
              <a:endParaRPr lang="en-US" sz="6600" b="1">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endParaRPr>
            </a:p>
          </p:txBody>
        </p:sp>
      </p:grpSp>
      <p:grpSp>
        <p:nvGrpSpPr>
          <p:cNvPr id="11" name="Group 11"/>
          <p:cNvGrpSpPr/>
          <p:nvPr/>
        </p:nvGrpSpPr>
        <p:grpSpPr>
          <a:xfrm rot="0">
            <a:off x="2743200" y="6134100"/>
            <a:ext cx="12802235" cy="3220819"/>
            <a:chOff x="-101599" y="-288528"/>
            <a:chExt cx="17069507" cy="3095104"/>
          </a:xfrm>
        </p:grpSpPr>
        <p:sp>
          <p:nvSpPr>
            <p:cNvPr id="12" name="TextBox 12"/>
            <p:cNvSpPr txBox="1"/>
            <p:nvPr/>
          </p:nvSpPr>
          <p:spPr>
            <a:xfrm>
              <a:off x="-101599" y="736728"/>
              <a:ext cx="16967908" cy="2069848"/>
            </a:xfrm>
            <a:prstGeom prst="rect">
              <a:avLst/>
            </a:prstGeom>
          </p:spPr>
          <p:txBody>
            <a:bodyPr lIns="0" tIns="0" rIns="0" bIns="0" rtlCol="0" anchor="t">
              <a:spAutoFit/>
            </a:bodyPr>
            <a:lstStyle/>
            <a:p>
              <a:pPr algn="ctr">
                <a:lnSpc>
                  <a:spcPts val="4200"/>
                </a:lnSpc>
              </a:pPr>
              <a:r>
                <a:rPr lang="en-US" sz="30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雁博青年创业家协会</a:t>
              </a:r>
              <a:endParaRPr lang="en-US" sz="30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4200"/>
                </a:lnSpc>
              </a:pPr>
              <a:r>
                <a:rPr lang="en-US" altLang="zh-CN" sz="24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Young Entrepreneurs Network</a:t>
              </a:r>
              <a:r>
                <a:rPr lang="en-US" sz="24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a:t>
              </a:r>
              <a:endParaRPr lang="en-US" sz="24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4200"/>
                </a:lnSpc>
              </a:pPr>
              <a:r>
                <a:rPr lang="en-US">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2026/4/16</a:t>
              </a:r>
              <a:endParaRPr lang="en-US">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4200"/>
                </a:lnSpc>
              </a:pPr>
              <a:endParaRPr lang="en-US">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sp>
          <p:nvSpPr>
            <p:cNvPr id="13" name="TextBox 13"/>
            <p:cNvSpPr txBox="1"/>
            <p:nvPr/>
          </p:nvSpPr>
          <p:spPr>
            <a:xfrm>
              <a:off x="0" y="-288528"/>
              <a:ext cx="16967908" cy="850029"/>
            </a:xfrm>
            <a:prstGeom prst="rect">
              <a:avLst/>
            </a:prstGeom>
          </p:spPr>
          <p:txBody>
            <a:bodyPr lIns="0" tIns="0" rIns="0" bIns="0" rtlCol="0" anchor="t">
              <a:spAutoFit/>
            </a:bodyPr>
            <a:lstStyle/>
            <a:p>
              <a:pPr algn="ctr">
                <a:lnSpc>
                  <a:spcPts val="3450"/>
                </a:lnSpc>
              </a:pPr>
              <a:r>
                <a:rPr lang="en-US" sz="3000" b="1">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2</a:t>
              </a:r>
              <a:r>
                <a:rPr lang="en-US" sz="3000" b="1">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026/5/28-31 中国·香港</a:t>
              </a:r>
              <a:endParaRPr lang="en-US" sz="3000" b="1">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endParaRPr>
            </a:p>
            <a:p>
              <a:pPr algn="ctr">
                <a:lnSpc>
                  <a:spcPts val="3450"/>
                </a:lnSpc>
              </a:pPr>
              <a:r>
                <a:rPr lang="en-US" altLang="zh-CN" sz="20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Hong Kong · China</a:t>
              </a:r>
              <a:endParaRPr lang="en-US" altLang="zh-CN" sz="20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endParaRPr>
            </a:p>
          </p:txBody>
        </p:sp>
      </p:gr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reeform 6"/>
          <p:cNvSpPr/>
          <p:nvPr/>
        </p:nvSpPr>
        <p:spPr>
          <a:xfrm>
            <a:off x="3558318" y="7858350"/>
            <a:ext cx="1195208" cy="664429"/>
          </a:xfrm>
          <a:custGeom>
            <a:avLst/>
            <a:gdLst/>
            <a:ahLst/>
            <a:cxnLst/>
            <a:rect l="l" t="t" r="r" b="b"/>
            <a:pathLst>
              <a:path w="1195208" h="664429">
                <a:moveTo>
                  <a:pt x="0" y="0"/>
                </a:moveTo>
                <a:lnTo>
                  <a:pt x="1195208" y="0"/>
                </a:lnTo>
                <a:lnTo>
                  <a:pt x="1195208" y="664429"/>
                </a:lnTo>
                <a:lnTo>
                  <a:pt x="0" y="664429"/>
                </a:lnTo>
                <a:lnTo>
                  <a:pt x="0" y="0"/>
                </a:lnTo>
                <a:close/>
              </a:path>
            </a:pathLst>
          </a:custGeom>
          <a:blipFill>
            <a:blip r:embed="rId1"/>
            <a:stretch>
              <a:fillRect/>
            </a:stretch>
          </a:blipFill>
        </p:spPr>
      </p:sp>
      <p:sp>
        <p:nvSpPr>
          <p:cNvPr id="11" name="TextBox 11"/>
          <p:cNvSpPr txBox="1"/>
          <p:nvPr/>
        </p:nvSpPr>
        <p:spPr>
          <a:xfrm>
            <a:off x="8714105" y="723900"/>
            <a:ext cx="9203690" cy="9468485"/>
          </a:xfrm>
          <a:prstGeom prst="rect">
            <a:avLst/>
          </a:prstGeom>
        </p:spPr>
        <p:txBody>
          <a:bodyPr wrap="square" lIns="0" tIns="0" rIns="0" bIns="0" rtlCol="0" anchor="t">
            <a:noAutofit/>
          </a:bodyPr>
          <a:lstStyle/>
          <a:p>
            <a:pPr algn="ctr">
              <a:lnSpc>
                <a:spcPct val="150000"/>
              </a:lnSpc>
            </a:pPr>
            <a:r>
              <a:rPr sz="3600" b="1">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rPr>
              <a:t>雁群共济度寒冬</a:t>
            </a:r>
            <a:endParaRPr sz="3600" b="1">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endParaRPr>
          </a:p>
          <a:p>
            <a:pPr algn="ctr">
              <a:lnSpc>
                <a:spcPct val="150000"/>
              </a:lnSpc>
            </a:pPr>
            <a:r>
              <a:rPr sz="3600" b="1">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rPr>
              <a:t>进化迎来第二波</a:t>
            </a:r>
            <a:endParaRPr sz="3600" b="1">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endParaRPr>
          </a:p>
          <a:p>
            <a:pPr algn="ctr">
              <a:lnSpc>
                <a:spcPct val="150000"/>
              </a:lnSpc>
            </a:pPr>
            <a:r>
              <a:rPr sz="3600" b="1">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rPr>
              <a:t>涌现新雁增慧勇</a:t>
            </a:r>
            <a:endParaRPr sz="3600" b="1">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endParaRPr>
          </a:p>
          <a:p>
            <a:pPr algn="ctr">
              <a:lnSpc>
                <a:spcPct val="150000"/>
              </a:lnSpc>
            </a:pPr>
            <a:r>
              <a:rPr sz="3600" b="1">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rPr>
              <a:t>继往开来是雁博</a:t>
            </a:r>
            <a:endParaRPr sz="4000" b="1">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endParaRPr>
          </a:p>
          <a:p>
            <a:pPr algn="ctr">
              <a:lnSpc>
                <a:spcPct val="150000"/>
              </a:lnSpc>
            </a:pPr>
            <a:r>
              <a:rPr lang="en-US" altLang="zh-CN" sz="28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rPr>
              <a:t>                                   - </a:t>
            </a:r>
            <a:r>
              <a:rPr lang="zh-CN" altLang="en-US" sz="2800" b="1">
                <a:solidFill>
                  <a:srgbClr val="009490"/>
                </a:solidFill>
                <a:latin typeface="Avenir Next Bold" panose="020B0803020202020204" charset="0"/>
                <a:ea typeface="Avenir Next Regular" panose="020B0803020202020204" charset="0"/>
                <a:cs typeface="Avenir Next Regular" panose="020B0803020202020204" charset="0"/>
                <a:sym typeface="Noto Sans T Chinese Bold"/>
              </a:rPr>
              <a:t>总会长</a:t>
            </a:r>
            <a:r>
              <a:rPr lang="en-US" altLang="zh-CN" sz="28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rPr>
              <a:t> </a:t>
            </a:r>
            <a:r>
              <a:rPr lang="zh-CN" altLang="en-US" sz="28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rPr>
              <a:t>黄瓈莹</a:t>
            </a:r>
            <a:endParaRPr lang="zh-CN" altLang="en-US" sz="28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endParaRPr>
          </a:p>
          <a:p>
            <a:pPr algn="ctr">
              <a:lnSpc>
                <a:spcPct val="150000"/>
              </a:lnSpc>
            </a:pPr>
            <a:endParaRPr sz="4000" b="1">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endParaRPr>
          </a:p>
          <a:p>
            <a:pPr algn="ctr">
              <a:lnSpc>
                <a:spcPct val="150000"/>
              </a:lnSpc>
            </a:pPr>
            <a:r>
              <a:rPr lang="en-US" altLang="zh-CN" sz="36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rPr>
              <a:t>The flock braves the winter, united and bold,</a:t>
            </a:r>
            <a:endParaRPr lang="en-US" altLang="zh-CN" sz="36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endParaRPr>
          </a:p>
          <a:p>
            <a:pPr algn="ctr">
              <a:lnSpc>
                <a:spcPct val="150000"/>
              </a:lnSpc>
            </a:pPr>
            <a:r>
              <a:rPr lang="en-US" altLang="zh-CN" sz="36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rPr>
              <a:t>A second great evolution takes flight.</a:t>
            </a:r>
            <a:endParaRPr lang="en-US" altLang="zh-CN" sz="36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endParaRPr>
          </a:p>
          <a:p>
            <a:pPr algn="ctr">
              <a:lnSpc>
                <a:spcPct val="150000"/>
              </a:lnSpc>
            </a:pPr>
            <a:r>
              <a:rPr lang="en-US" altLang="zh-CN" sz="36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rPr>
              <a:t>New wisdom arises, as futures unfold,</a:t>
            </a:r>
            <a:endParaRPr lang="en-US" altLang="zh-CN" sz="36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endParaRPr>
          </a:p>
          <a:p>
            <a:pPr algn="ctr">
              <a:lnSpc>
                <a:spcPct val="150000"/>
              </a:lnSpc>
            </a:pPr>
            <a:r>
              <a:rPr lang="en-US" altLang="zh-CN" sz="36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rPr>
              <a:t>Carrying history into the light.</a:t>
            </a:r>
            <a:endParaRPr lang="en-US" altLang="zh-CN" sz="36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endParaRPr>
          </a:p>
          <a:p>
            <a:pPr algn="ctr">
              <a:lnSpc>
                <a:spcPct val="150000"/>
              </a:lnSpc>
            </a:pPr>
            <a:r>
              <a:rPr lang="en-US" altLang="zh-CN" sz="28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rPr>
              <a:t>                                             - </a:t>
            </a:r>
            <a:r>
              <a:rPr lang="en-US" sz="2800" b="1">
                <a:solidFill>
                  <a:srgbClr val="009490"/>
                </a:solidFill>
                <a:latin typeface="Avenir Next Bold" panose="020B0803020202020204" charset="0"/>
                <a:ea typeface="Avenir Next Regular" panose="020B0803020202020204" charset="0"/>
                <a:cs typeface="Avenir Next Bold" panose="020B0803020202020204" charset="0"/>
                <a:sym typeface="Noto Sans T Chinese Bold"/>
              </a:rPr>
              <a:t>Chair</a:t>
            </a:r>
            <a:r>
              <a:rPr lang="en-US" sz="28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rPr>
              <a:t> </a:t>
            </a:r>
            <a:r>
              <a:rPr lang="zh-CN" altLang="en-US" sz="28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rPr>
              <a:t> Li Ying Huang</a:t>
            </a:r>
            <a:endParaRPr sz="2800" b="1">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endParaRPr>
          </a:p>
          <a:p>
            <a:pPr algn="ctr">
              <a:lnSpc>
                <a:spcPct val="150000"/>
              </a:lnSpc>
            </a:pPr>
            <a:endParaRPr lang="en-US" altLang="zh-CN" sz="36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endParaRPr>
          </a:p>
          <a:p>
            <a:pPr algn="ctr">
              <a:lnSpc>
                <a:spcPct val="150000"/>
              </a:lnSpc>
            </a:pPr>
            <a:endParaRPr lang="en-US" altLang="zh-CN" sz="36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endParaRPr>
          </a:p>
          <a:p>
            <a:pPr algn="ctr">
              <a:lnSpc>
                <a:spcPct val="150000"/>
              </a:lnSpc>
            </a:pPr>
            <a:endParaRPr lang="zh-CN" altLang="en-US" sz="36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endParaRPr>
          </a:p>
        </p:txBody>
      </p:sp>
      <p:grpSp>
        <p:nvGrpSpPr>
          <p:cNvPr id="15" name="Group 8"/>
          <p:cNvGrpSpPr/>
          <p:nvPr/>
        </p:nvGrpSpPr>
        <p:grpSpPr>
          <a:xfrm rot="0">
            <a:off x="1905000" y="8801100"/>
            <a:ext cx="4401185" cy="1191895"/>
            <a:chOff x="-139700" y="-673340"/>
            <a:chExt cx="5868247" cy="1627732"/>
          </a:xfrm>
        </p:grpSpPr>
        <p:sp>
          <p:nvSpPr>
            <p:cNvPr id="16" name="TextBox 9"/>
            <p:cNvSpPr txBox="1"/>
            <p:nvPr/>
          </p:nvSpPr>
          <p:spPr>
            <a:xfrm>
              <a:off x="-139700" y="486972"/>
              <a:ext cx="5786967" cy="369427"/>
            </a:xfrm>
            <a:prstGeom prst="rect">
              <a:avLst/>
            </a:prstGeom>
          </p:spPr>
          <p:txBody>
            <a:bodyPr lIns="0" tIns="0" rIns="0" bIns="0" rtlCol="0" anchor="t">
              <a:noAutofit/>
            </a:bodyPr>
            <a:lstStyle/>
            <a:p>
              <a:pPr algn="ctr">
                <a:lnSpc>
                  <a:spcPts val="1120"/>
                </a:lnSpc>
              </a:pPr>
              <a:endParaRPr lang="en-US" altLang="zh-CN"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sp>
          <p:nvSpPr>
            <p:cNvPr id="17" name="TextBox 10"/>
            <p:cNvSpPr txBox="1"/>
            <p:nvPr/>
          </p:nvSpPr>
          <p:spPr>
            <a:xfrm>
              <a:off x="165100" y="-673340"/>
              <a:ext cx="5563447" cy="1627732"/>
            </a:xfrm>
            <a:prstGeom prst="rect">
              <a:avLst/>
            </a:prstGeom>
          </p:spPr>
          <p:txBody>
            <a:bodyPr wrap="square" lIns="0" tIns="0" rIns="0" bIns="0" rtlCol="0" anchor="t">
              <a:noAutofit/>
            </a:bodyPr>
            <a:lstStyle/>
            <a:p>
              <a:pPr algn="ctr">
                <a:lnSpc>
                  <a:spcPts val="2300"/>
                </a:lnSpc>
              </a:pPr>
              <a:r>
                <a:rPr lang="en-US" sz="2000" b="1" spc="24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雁博青年创业家协会</a:t>
              </a:r>
              <a:endParaRPr lang="en-US" sz="2000" b="1" spc="24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endParaRPr>
            </a:p>
            <a:p>
              <a:pPr algn="ctr">
                <a:lnSpc>
                  <a:spcPts val="2300"/>
                </a:lnSpc>
              </a:pPr>
              <a:r>
                <a:rPr lang="en-US" altLang="zh-CN" sz="20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Young Entrepreneurs Network</a:t>
              </a:r>
              <a:endParaRPr lang="en-US" altLang="zh-CN" sz="20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r>
                <a:rPr lang="zh-CN" altLang="en-US"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于</a:t>
              </a:r>
              <a:r>
                <a:rPr lang="en-US"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2008年</a:t>
              </a:r>
              <a:r>
                <a:rPr lang="zh-CN" altLang="en-US"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成立</a:t>
              </a:r>
              <a:r>
                <a:rPr lang="en-US" altLang="zh-CN"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 Established in 2008</a:t>
              </a:r>
              <a:endParaRPr lang="en-US" altLang="zh-CN"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r>
                <a:rPr lang="en-US" sz="8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a:t>
              </a:r>
              <a:endParaRPr lang="en-US" sz="8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endParaRPr lang="en-US" sz="800" b="1" spc="24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grpSp>
      <p:pic>
        <p:nvPicPr>
          <p:cNvPr id="10" name="图片 9"/>
          <p:cNvPicPr>
            <a:picLocks noChangeAspect="1"/>
          </p:cNvPicPr>
          <p:nvPr>
            <p:custDataLst>
              <p:tags r:id="rId2"/>
            </p:custDataLst>
          </p:nvPr>
        </p:nvPicPr>
        <p:blipFill>
          <a:blip r:embed="rId3"/>
          <a:stretch>
            <a:fillRect/>
          </a:stretch>
        </p:blipFill>
        <p:spPr>
          <a:xfrm>
            <a:off x="0" y="0"/>
            <a:ext cx="8399780" cy="1028700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0">
            <a:off x="0" y="0"/>
            <a:ext cx="8302249" cy="10287000"/>
            <a:chOff x="0" y="0"/>
            <a:chExt cx="2808415" cy="3479800"/>
          </a:xfrm>
        </p:grpSpPr>
        <p:sp>
          <p:nvSpPr>
            <p:cNvPr id="3" name="Freeform 3"/>
            <p:cNvSpPr/>
            <p:nvPr/>
          </p:nvSpPr>
          <p:spPr>
            <a:xfrm>
              <a:off x="0" y="0"/>
              <a:ext cx="2808415" cy="3479800"/>
            </a:xfrm>
            <a:custGeom>
              <a:avLst/>
              <a:gdLst/>
              <a:ahLst/>
              <a:cxnLst/>
              <a:rect l="l" t="t" r="r" b="b"/>
              <a:pathLst>
                <a:path w="2808415" h="3479800">
                  <a:moveTo>
                    <a:pt x="0" y="0"/>
                  </a:moveTo>
                  <a:lnTo>
                    <a:pt x="2808415" y="0"/>
                  </a:lnTo>
                  <a:lnTo>
                    <a:pt x="2808415" y="3479800"/>
                  </a:lnTo>
                  <a:lnTo>
                    <a:pt x="0" y="3479800"/>
                  </a:lnTo>
                  <a:close/>
                </a:path>
              </a:pathLst>
            </a:custGeom>
            <a:solidFill>
              <a:srgbClr val="000000"/>
            </a:solidFill>
          </p:spPr>
        </p:sp>
      </p:grpSp>
      <p:grpSp>
        <p:nvGrpSpPr>
          <p:cNvPr id="4" name="Group 4"/>
          <p:cNvGrpSpPr/>
          <p:nvPr/>
        </p:nvGrpSpPr>
        <p:grpSpPr>
          <a:xfrm rot="0">
            <a:off x="0" y="0"/>
            <a:ext cx="8302249" cy="10287000"/>
            <a:chOff x="0" y="0"/>
            <a:chExt cx="11069666" cy="13716000"/>
          </a:xfrm>
        </p:grpSpPr>
        <p:pic>
          <p:nvPicPr>
            <p:cNvPr id="5" name="Picture 5"/>
            <p:cNvPicPr>
              <a:picLocks noChangeAspect="1"/>
            </p:cNvPicPr>
            <p:nvPr/>
          </p:nvPicPr>
          <p:blipFill>
            <a:blip r:embed="rId1">
              <a:alphaModFix amt="50000"/>
            </a:blip>
            <a:srcRect l="23064" r="23064"/>
            <a:stretch>
              <a:fillRect/>
            </a:stretch>
          </p:blipFill>
          <p:spPr>
            <a:xfrm>
              <a:off x="0" y="0"/>
              <a:ext cx="11069666" cy="13716000"/>
            </a:xfrm>
            <a:prstGeom prst="rect">
              <a:avLst/>
            </a:prstGeom>
          </p:spPr>
        </p:pic>
      </p:grpSp>
      <p:sp>
        <p:nvSpPr>
          <p:cNvPr id="6" name="Freeform 6"/>
          <p:cNvSpPr/>
          <p:nvPr/>
        </p:nvSpPr>
        <p:spPr>
          <a:xfrm>
            <a:off x="3558318" y="7858350"/>
            <a:ext cx="1195208" cy="664429"/>
          </a:xfrm>
          <a:custGeom>
            <a:avLst/>
            <a:gdLst/>
            <a:ahLst/>
            <a:cxnLst/>
            <a:rect l="l" t="t" r="r" b="b"/>
            <a:pathLst>
              <a:path w="1195208" h="664429">
                <a:moveTo>
                  <a:pt x="0" y="0"/>
                </a:moveTo>
                <a:lnTo>
                  <a:pt x="1195208" y="0"/>
                </a:lnTo>
                <a:lnTo>
                  <a:pt x="1195208" y="664429"/>
                </a:lnTo>
                <a:lnTo>
                  <a:pt x="0" y="664429"/>
                </a:lnTo>
                <a:lnTo>
                  <a:pt x="0" y="0"/>
                </a:lnTo>
                <a:close/>
              </a:path>
            </a:pathLst>
          </a:custGeom>
          <a:blipFill>
            <a:blip r:embed="rId2"/>
            <a:stretch>
              <a:fillRect/>
            </a:stretch>
          </a:blipFill>
        </p:spPr>
      </p:sp>
      <p:sp>
        <p:nvSpPr>
          <p:cNvPr id="7" name="TextBox 7"/>
          <p:cNvSpPr txBox="1"/>
          <p:nvPr/>
        </p:nvSpPr>
        <p:spPr>
          <a:xfrm>
            <a:off x="729155" y="3504928"/>
            <a:ext cx="6853533" cy="1107440"/>
          </a:xfrm>
          <a:prstGeom prst="rect">
            <a:avLst/>
          </a:prstGeom>
        </p:spPr>
        <p:txBody>
          <a:bodyPr lIns="0" tIns="0" rIns="0" bIns="0" rtlCol="0" anchor="t">
            <a:spAutoFit/>
          </a:bodyPr>
          <a:lstStyle/>
          <a:p>
            <a:pPr algn="ctr">
              <a:lnSpc>
                <a:spcPts val="8640"/>
              </a:lnSpc>
            </a:pPr>
            <a:r>
              <a:rPr lang="en-US" sz="72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关于雁博会</a:t>
            </a:r>
            <a:endParaRPr lang="en-US" sz="72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endParaRPr>
          </a:p>
        </p:txBody>
      </p:sp>
      <p:sp>
        <p:nvSpPr>
          <p:cNvPr id="11" name="TextBox 11"/>
          <p:cNvSpPr txBox="1"/>
          <p:nvPr/>
        </p:nvSpPr>
        <p:spPr>
          <a:xfrm>
            <a:off x="8714105" y="723900"/>
            <a:ext cx="9203690" cy="9468485"/>
          </a:xfrm>
          <a:prstGeom prst="rect">
            <a:avLst/>
          </a:prstGeom>
        </p:spPr>
        <p:txBody>
          <a:bodyPr wrap="square" lIns="0" tIns="0" rIns="0" bIns="0" rtlCol="0" anchor="t">
            <a:noAutofit/>
          </a:bodyPr>
          <a:lstStyle/>
          <a:p>
            <a:pPr algn="l">
              <a:lnSpc>
                <a:spcPct val="150000"/>
              </a:lnSpc>
            </a:pPr>
            <a:r>
              <a:rPr lang="zh-CN" altLang="en-US" sz="2400" b="1">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rPr>
              <a:t>我们</a:t>
            </a:r>
            <a:r>
              <a:rPr lang="en-US" sz="2400" b="1">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rPr>
              <a:t>是一群不肯认输，坚信协作会更好的青年创业家。</a:t>
            </a:r>
            <a:endParaRPr lang="en-US" sz="2400" b="1">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endParaRPr>
          </a:p>
          <a:p>
            <a:pPr algn="l">
              <a:lnSpc>
                <a:spcPct val="150000"/>
              </a:lnSpc>
            </a:pPr>
            <a:endParaRPr sz="2400">
              <a:latin typeface="Avenir Next Regular" panose="020B0803020202020204" charset="0"/>
              <a:ea typeface="Avenir Next Regular" panose="020B0803020202020204" charset="0"/>
              <a:cs typeface="Avenir Next Regular" panose="020B0803020202020204" charset="0"/>
            </a:endParaRPr>
          </a:p>
          <a:p>
            <a:pPr algn="l">
              <a:lnSpc>
                <a:spcPct val="150000"/>
              </a:lnSpc>
            </a:pPr>
            <a:r>
              <a:rPr lang="en-US" sz="2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我们深信分享就是力量，相信就是动力，要改变世界从"我能为你做点什么"开始！</a:t>
            </a:r>
            <a:endParaRPr lang="en-US" sz="2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l">
              <a:lnSpc>
                <a:spcPct val="150000"/>
              </a:lnSpc>
            </a:pPr>
            <a:endParaRPr lang="en-US" sz="2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l">
              <a:lnSpc>
                <a:spcPct val="150000"/>
              </a:lnSpc>
            </a:pPr>
            <a:r>
              <a:rPr lang="en-US" sz="2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YEN 的核心价值是通过资源共用，持续学习， 相互支持，让自己与大家都变成更好的领导者，进而改变自己与世界的命运。</a:t>
            </a:r>
            <a:endParaRPr lang="en-US" sz="2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l">
              <a:lnSpc>
                <a:spcPts val="2340"/>
              </a:lnSpc>
            </a:pPr>
            <a:endParaRPr lang="en-US" altLang="zh-CN" sz="2800" b="1">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l">
              <a:lnSpc>
                <a:spcPct val="150000"/>
              </a:lnSpc>
            </a:pPr>
            <a:r>
              <a:rPr lang="en-US" altLang="zh-CN" sz="2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rPr>
              <a:t>We are a group of young entrepreneurs who firmly believe that collaboration is better. </a:t>
            </a:r>
            <a:endParaRPr lang="en-US" altLang="zh-CN" sz="2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endParaRPr>
          </a:p>
          <a:p>
            <a:pPr algn="l">
              <a:lnSpc>
                <a:spcPct val="150000"/>
              </a:lnSpc>
            </a:pPr>
            <a:r>
              <a:rPr lang="en-US" altLang="zh-CN" sz="2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rPr>
              <a:t>We believe sharing is power, and changing the world starts with "What can I do for you?</a:t>
            </a:r>
            <a:endParaRPr lang="en-US" altLang="zh-CN" sz="2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endParaRPr>
          </a:p>
          <a:p>
            <a:pPr algn="l">
              <a:lnSpc>
                <a:spcPct val="150000"/>
              </a:lnSpc>
            </a:pPr>
            <a:endParaRPr sz="2400">
              <a:solidFill>
                <a:schemeClr val="accent5">
                  <a:lumMod val="75000"/>
                </a:schemeClr>
              </a:solidFill>
              <a:latin typeface="Avenir Next Regular" panose="020B0803020202020204" charset="0"/>
              <a:ea typeface="Avenir Next Regular" panose="020B0803020202020204" charset="0"/>
              <a:cs typeface="Avenir Next Regular" panose="020B0803020202020204" charset="0"/>
            </a:endParaRPr>
          </a:p>
          <a:p>
            <a:pPr algn="l">
              <a:lnSpc>
                <a:spcPct val="150000"/>
              </a:lnSpc>
            </a:pPr>
            <a:r>
              <a:rPr lang="en-US" altLang="zh-CN" sz="2400">
                <a:solidFill>
                  <a:srgbClr val="009490"/>
                </a:solidFill>
                <a:latin typeface="Avenir Next Regular" panose="020B0803020202020204" charset="0"/>
                <a:ea typeface="Avenir Next Regular" panose="020B0803020202020204" charset="0"/>
                <a:cs typeface="Avenir Next Regular" panose="020B0803020202020204" charset="0"/>
                <a:sym typeface="+mn-ea"/>
              </a:rPr>
              <a:t>YEN's core value is to become better leaders through resource sharing, continuous learning, and mutual support, thereby changing our own destiny and the world's destiny.</a:t>
            </a:r>
            <a:endParaRPr lang="en-US" altLang="zh-CN" sz="2400">
              <a:solidFill>
                <a:srgbClr val="009490"/>
              </a:solidFill>
              <a:latin typeface="Avenir Next Regular" panose="020B0803020202020204" charset="0"/>
              <a:ea typeface="Avenir Next Regular" panose="020B0803020202020204" charset="0"/>
              <a:cs typeface="Avenir Next Regular" panose="020B0803020202020204" charset="0"/>
              <a:sym typeface="+mn-ea"/>
            </a:endParaRPr>
          </a:p>
        </p:txBody>
      </p:sp>
      <p:sp>
        <p:nvSpPr>
          <p:cNvPr id="12" name="TextBox 12"/>
          <p:cNvSpPr txBox="1"/>
          <p:nvPr/>
        </p:nvSpPr>
        <p:spPr>
          <a:xfrm>
            <a:off x="729155" y="4748212"/>
            <a:ext cx="6853533" cy="645795"/>
          </a:xfrm>
          <a:prstGeom prst="rect">
            <a:avLst/>
          </a:prstGeom>
        </p:spPr>
        <p:txBody>
          <a:bodyPr lIns="0" tIns="0" rIns="0" bIns="0" rtlCol="0" anchor="t">
            <a:spAutoFit/>
          </a:bodyPr>
          <a:lstStyle/>
          <a:p>
            <a:pPr algn="ctr">
              <a:lnSpc>
                <a:spcPts val="5040"/>
              </a:lnSpc>
            </a:pPr>
            <a:r>
              <a:rPr lang="en-US" sz="4200" b="1">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About YEN</a:t>
            </a:r>
            <a:endParaRPr lang="en-US" sz="4200" b="1">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grpSp>
        <p:nvGrpSpPr>
          <p:cNvPr id="15" name="Group 8"/>
          <p:cNvGrpSpPr/>
          <p:nvPr/>
        </p:nvGrpSpPr>
        <p:grpSpPr>
          <a:xfrm rot="0">
            <a:off x="1905000" y="8801100"/>
            <a:ext cx="4401185" cy="1191895"/>
            <a:chOff x="-139700" y="-673340"/>
            <a:chExt cx="5868247" cy="1627732"/>
          </a:xfrm>
        </p:grpSpPr>
        <p:sp>
          <p:nvSpPr>
            <p:cNvPr id="16" name="TextBox 9"/>
            <p:cNvSpPr txBox="1"/>
            <p:nvPr/>
          </p:nvSpPr>
          <p:spPr>
            <a:xfrm>
              <a:off x="-139700" y="486972"/>
              <a:ext cx="5786967" cy="369427"/>
            </a:xfrm>
            <a:prstGeom prst="rect">
              <a:avLst/>
            </a:prstGeom>
          </p:spPr>
          <p:txBody>
            <a:bodyPr lIns="0" tIns="0" rIns="0" bIns="0" rtlCol="0" anchor="t">
              <a:noAutofit/>
            </a:bodyPr>
            <a:lstStyle/>
            <a:p>
              <a:pPr algn="ctr">
                <a:lnSpc>
                  <a:spcPts val="1120"/>
                </a:lnSpc>
              </a:pPr>
              <a:endParaRPr lang="en-US" altLang="zh-CN"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sp>
          <p:nvSpPr>
            <p:cNvPr id="17" name="TextBox 10"/>
            <p:cNvSpPr txBox="1"/>
            <p:nvPr/>
          </p:nvSpPr>
          <p:spPr>
            <a:xfrm>
              <a:off x="165100" y="-673340"/>
              <a:ext cx="5563447" cy="1627732"/>
            </a:xfrm>
            <a:prstGeom prst="rect">
              <a:avLst/>
            </a:prstGeom>
          </p:spPr>
          <p:txBody>
            <a:bodyPr wrap="square" lIns="0" tIns="0" rIns="0" bIns="0" rtlCol="0" anchor="t">
              <a:noAutofit/>
            </a:bodyPr>
            <a:lstStyle/>
            <a:p>
              <a:pPr algn="ctr">
                <a:lnSpc>
                  <a:spcPts val="2300"/>
                </a:lnSpc>
              </a:pPr>
              <a:r>
                <a:rPr lang="en-US" sz="2000" b="1" spc="24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雁博青年创业家协会</a:t>
              </a:r>
              <a:endParaRPr lang="en-US" sz="2000" b="1" spc="24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endParaRPr>
            </a:p>
            <a:p>
              <a:pPr algn="ctr">
                <a:lnSpc>
                  <a:spcPts val="2300"/>
                </a:lnSpc>
              </a:pPr>
              <a:r>
                <a:rPr lang="en-US" altLang="zh-CN" sz="20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Young Entrepreneurs Network</a:t>
              </a:r>
              <a:endParaRPr lang="en-US" altLang="zh-CN" sz="20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r>
                <a:rPr lang="zh-CN" altLang="en-US"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于</a:t>
              </a:r>
              <a:r>
                <a:rPr lang="en-US"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2008年</a:t>
              </a:r>
              <a:r>
                <a:rPr lang="zh-CN" altLang="en-US"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成立</a:t>
              </a:r>
              <a:r>
                <a:rPr lang="en-US" altLang="zh-CN"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 Established in 2008</a:t>
              </a:r>
              <a:endParaRPr lang="en-US" altLang="zh-CN"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r>
                <a:rPr lang="en-US" sz="8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a:t>
              </a:r>
              <a:endParaRPr lang="en-US" sz="8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endParaRPr lang="en-US" sz="800" b="1" spc="24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gr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0">
            <a:off x="0" y="0"/>
            <a:ext cx="8302249" cy="10287000"/>
            <a:chOff x="0" y="0"/>
            <a:chExt cx="2808415" cy="3479800"/>
          </a:xfrm>
        </p:grpSpPr>
        <p:sp>
          <p:nvSpPr>
            <p:cNvPr id="3" name="Freeform 3"/>
            <p:cNvSpPr/>
            <p:nvPr/>
          </p:nvSpPr>
          <p:spPr>
            <a:xfrm>
              <a:off x="0" y="0"/>
              <a:ext cx="2808415" cy="3479800"/>
            </a:xfrm>
            <a:custGeom>
              <a:avLst/>
              <a:gdLst/>
              <a:ahLst/>
              <a:cxnLst/>
              <a:rect l="l" t="t" r="r" b="b"/>
              <a:pathLst>
                <a:path w="2808415" h="3479800">
                  <a:moveTo>
                    <a:pt x="0" y="0"/>
                  </a:moveTo>
                  <a:lnTo>
                    <a:pt x="2808415" y="0"/>
                  </a:lnTo>
                  <a:lnTo>
                    <a:pt x="2808415" y="3479800"/>
                  </a:lnTo>
                  <a:lnTo>
                    <a:pt x="0" y="3479800"/>
                  </a:lnTo>
                  <a:close/>
                </a:path>
              </a:pathLst>
            </a:custGeom>
            <a:solidFill>
              <a:srgbClr val="000000"/>
            </a:solidFill>
          </p:spPr>
        </p:sp>
      </p:grpSp>
      <p:grpSp>
        <p:nvGrpSpPr>
          <p:cNvPr id="4" name="Group 4"/>
          <p:cNvGrpSpPr/>
          <p:nvPr/>
        </p:nvGrpSpPr>
        <p:grpSpPr>
          <a:xfrm rot="0">
            <a:off x="0" y="0"/>
            <a:ext cx="8302249" cy="10287000"/>
            <a:chOff x="0" y="0"/>
            <a:chExt cx="11069666" cy="13716000"/>
          </a:xfrm>
        </p:grpSpPr>
        <p:pic>
          <p:nvPicPr>
            <p:cNvPr id="5" name="Picture 5"/>
            <p:cNvPicPr>
              <a:picLocks noChangeAspect="1"/>
            </p:cNvPicPr>
            <p:nvPr/>
          </p:nvPicPr>
          <p:blipFill>
            <a:blip r:embed="rId1">
              <a:alphaModFix amt="50000"/>
            </a:blip>
            <a:srcRect l="23064" r="23064"/>
            <a:stretch>
              <a:fillRect/>
            </a:stretch>
          </p:blipFill>
          <p:spPr>
            <a:xfrm>
              <a:off x="0" y="0"/>
              <a:ext cx="11069666" cy="13716000"/>
            </a:xfrm>
            <a:prstGeom prst="rect">
              <a:avLst/>
            </a:prstGeom>
          </p:spPr>
        </p:pic>
      </p:grpSp>
      <p:sp>
        <p:nvSpPr>
          <p:cNvPr id="6" name="Freeform 6"/>
          <p:cNvSpPr/>
          <p:nvPr/>
        </p:nvSpPr>
        <p:spPr>
          <a:xfrm>
            <a:off x="3689350" y="7734300"/>
            <a:ext cx="1061085" cy="576580"/>
          </a:xfrm>
          <a:custGeom>
            <a:avLst/>
            <a:gdLst/>
            <a:ahLst/>
            <a:cxnLst/>
            <a:rect l="l" t="t" r="r" b="b"/>
            <a:pathLst>
              <a:path w="1195208" h="664429">
                <a:moveTo>
                  <a:pt x="0" y="0"/>
                </a:moveTo>
                <a:lnTo>
                  <a:pt x="1195208" y="0"/>
                </a:lnTo>
                <a:lnTo>
                  <a:pt x="1195208" y="664429"/>
                </a:lnTo>
                <a:lnTo>
                  <a:pt x="0" y="664429"/>
                </a:lnTo>
                <a:lnTo>
                  <a:pt x="0" y="0"/>
                </a:lnTo>
                <a:close/>
              </a:path>
            </a:pathLst>
          </a:custGeom>
          <a:blipFill>
            <a:blip r:embed="rId2"/>
            <a:stretch>
              <a:fillRect/>
            </a:stretch>
          </a:blipFill>
        </p:spPr>
      </p:sp>
      <p:sp>
        <p:nvSpPr>
          <p:cNvPr id="7" name="TextBox 7"/>
          <p:cNvSpPr txBox="1"/>
          <p:nvPr/>
        </p:nvSpPr>
        <p:spPr>
          <a:xfrm>
            <a:off x="729155" y="3504928"/>
            <a:ext cx="6853533" cy="1107440"/>
          </a:xfrm>
          <a:prstGeom prst="rect">
            <a:avLst/>
          </a:prstGeom>
        </p:spPr>
        <p:txBody>
          <a:bodyPr lIns="0" tIns="0" rIns="0" bIns="0" rtlCol="0" anchor="t">
            <a:spAutoFit/>
          </a:bodyPr>
          <a:lstStyle/>
          <a:p>
            <a:pPr algn="ctr">
              <a:lnSpc>
                <a:spcPts val="8640"/>
              </a:lnSpc>
            </a:pPr>
            <a:r>
              <a:rPr lang="en-US" sz="72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全球高峰会</a:t>
            </a:r>
            <a:endParaRPr lang="en-US" sz="72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endParaRPr>
          </a:p>
        </p:txBody>
      </p:sp>
      <p:grpSp>
        <p:nvGrpSpPr>
          <p:cNvPr id="8" name="Group 8"/>
          <p:cNvGrpSpPr/>
          <p:nvPr/>
        </p:nvGrpSpPr>
        <p:grpSpPr>
          <a:xfrm rot="0">
            <a:off x="1905000" y="8572500"/>
            <a:ext cx="4401185" cy="1191895"/>
            <a:chOff x="-139700" y="-673340"/>
            <a:chExt cx="5868247" cy="1627732"/>
          </a:xfrm>
        </p:grpSpPr>
        <p:sp>
          <p:nvSpPr>
            <p:cNvPr id="9" name="TextBox 9"/>
            <p:cNvSpPr txBox="1"/>
            <p:nvPr/>
          </p:nvSpPr>
          <p:spPr>
            <a:xfrm>
              <a:off x="-139700" y="486972"/>
              <a:ext cx="5786967" cy="369427"/>
            </a:xfrm>
            <a:prstGeom prst="rect">
              <a:avLst/>
            </a:prstGeom>
          </p:spPr>
          <p:txBody>
            <a:bodyPr lIns="0" tIns="0" rIns="0" bIns="0" rtlCol="0" anchor="t">
              <a:noAutofit/>
            </a:bodyPr>
            <a:lstStyle/>
            <a:p>
              <a:pPr algn="ctr">
                <a:lnSpc>
                  <a:spcPts val="1120"/>
                </a:lnSpc>
              </a:pPr>
              <a:endParaRPr lang="en-US" altLang="zh-CN"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sp>
          <p:nvSpPr>
            <p:cNvPr id="10" name="TextBox 10"/>
            <p:cNvSpPr txBox="1"/>
            <p:nvPr/>
          </p:nvSpPr>
          <p:spPr>
            <a:xfrm>
              <a:off x="165100" y="-673340"/>
              <a:ext cx="5563447" cy="1627732"/>
            </a:xfrm>
            <a:prstGeom prst="rect">
              <a:avLst/>
            </a:prstGeom>
          </p:spPr>
          <p:txBody>
            <a:bodyPr wrap="square" lIns="0" tIns="0" rIns="0" bIns="0" rtlCol="0" anchor="t">
              <a:noAutofit/>
            </a:bodyPr>
            <a:lstStyle/>
            <a:p>
              <a:pPr algn="ctr">
                <a:lnSpc>
                  <a:spcPts val="2300"/>
                </a:lnSpc>
              </a:pPr>
              <a:r>
                <a:rPr lang="en-US" sz="2000" b="1" spc="24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雁博青年创业家协会</a:t>
              </a:r>
              <a:endParaRPr lang="en-US" sz="2000" b="1" spc="24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endParaRPr>
            </a:p>
            <a:p>
              <a:pPr algn="ctr">
                <a:lnSpc>
                  <a:spcPts val="2300"/>
                </a:lnSpc>
              </a:pPr>
              <a:r>
                <a:rPr lang="en-US" altLang="zh-CN" sz="20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Young Entrepreneurs Network</a:t>
              </a:r>
              <a:endParaRPr lang="en-US" altLang="zh-CN" sz="20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r>
                <a:rPr lang="zh-CN" altLang="en-US"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于</a:t>
              </a:r>
              <a:r>
                <a:rPr lang="en-US"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2008年</a:t>
              </a:r>
              <a:r>
                <a:rPr lang="zh-CN" altLang="en-US"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成立</a:t>
              </a:r>
              <a:r>
                <a:rPr lang="en-US" altLang="zh-CN"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 Established in 2008</a:t>
              </a:r>
              <a:endParaRPr lang="en-US" altLang="zh-CN"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r>
                <a:rPr lang="en-US" sz="8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a:t>
              </a:r>
              <a:endParaRPr lang="en-US" sz="8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endParaRPr lang="en-US" sz="800" b="1" spc="24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grpSp>
      <p:sp>
        <p:nvSpPr>
          <p:cNvPr id="11" name="TextBox 11"/>
          <p:cNvSpPr txBox="1"/>
          <p:nvPr/>
        </p:nvSpPr>
        <p:spPr>
          <a:xfrm>
            <a:off x="8839200" y="800100"/>
            <a:ext cx="8757920" cy="9243695"/>
          </a:xfrm>
          <a:prstGeom prst="rect">
            <a:avLst/>
          </a:prstGeom>
        </p:spPr>
        <p:txBody>
          <a:bodyPr lIns="0" tIns="0" rIns="0" bIns="0" rtlCol="0" anchor="t">
            <a:noAutofit/>
          </a:bodyPr>
          <a:lstStyle/>
          <a:p>
            <a:pPr algn="l">
              <a:lnSpc>
                <a:spcPts val="4080"/>
              </a:lnSpc>
            </a:pPr>
            <a:r>
              <a:rPr lang="en-US" sz="2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rPr>
              <a:t>一年一度高峰会——由各分会轮流主办四天三夜之学习与跨分会成员之社交活动。</a:t>
            </a:r>
            <a:endParaRPr lang="en-US" sz="2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endParaRPr>
          </a:p>
          <a:p>
            <a:pPr algn="l">
              <a:lnSpc>
                <a:spcPts val="4080"/>
              </a:lnSpc>
            </a:pPr>
            <a:r>
              <a:rPr lang="en-US" sz="2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高峰会目的：</a:t>
            </a:r>
            <a:endParaRPr lang="en-US" sz="2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marL="518160" lvl="1" indent="-259080" algn="l">
              <a:lnSpc>
                <a:spcPts val="4080"/>
              </a:lnSpc>
              <a:buFont typeface="Arial" panose="020B0704020202020204"/>
              <a:buChar char="•"/>
            </a:pPr>
            <a:r>
              <a:rPr lang="en-US" sz="2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跳脱现有环境，一年一度与兄弟姐妹们深度相处、深度融入的好机会。</a:t>
            </a:r>
            <a:endParaRPr lang="en-US" sz="2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marL="518160" lvl="1" indent="-259080" algn="l">
              <a:lnSpc>
                <a:spcPts val="4080"/>
              </a:lnSpc>
              <a:buFont typeface="Arial" panose="020B0704020202020204"/>
              <a:buChar char="•"/>
            </a:pPr>
            <a:r>
              <a:rPr lang="en-US" sz="2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与其他分会兄弟姐妹认识与交流。</a:t>
            </a:r>
            <a:endParaRPr lang="en-US" sz="2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marL="518160" lvl="1" indent="-259080" algn="l">
              <a:lnSpc>
                <a:spcPts val="4080"/>
              </a:lnSpc>
              <a:buFont typeface="Arial" panose="020B0704020202020204"/>
              <a:buChar char="•"/>
            </a:pPr>
            <a:r>
              <a:rPr lang="en-US" sz="2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邀请重量级外部讲师，更多的学习、分享、与融入</a:t>
            </a:r>
            <a:endParaRPr lang="en-US" sz="28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marL="518160" lvl="1" indent="-259080" algn="l">
              <a:lnSpc>
                <a:spcPts val="4080"/>
              </a:lnSpc>
              <a:buFont typeface="Arial" panose="020B0704020202020204"/>
              <a:buChar char="•"/>
            </a:pPr>
            <a:endParaRPr sz="2000">
              <a:latin typeface="Avenir Next Regular" panose="020B0803020202020204" charset="0"/>
              <a:ea typeface="Avenir Next Regular" panose="020B0803020202020204" charset="0"/>
              <a:cs typeface="Avenir Next Regular" panose="020B0803020202020204" charset="0"/>
            </a:endParaRPr>
          </a:p>
          <a:p>
            <a:pPr algn="l">
              <a:lnSpc>
                <a:spcPts val="3060"/>
              </a:lnSpc>
            </a:pPr>
            <a:r>
              <a:rPr lang="en-US" altLang="zh-CN" sz="2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The Annual Summit – </a:t>
            </a:r>
            <a:endParaRPr lang="en-US" altLang="zh-CN" sz="2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l">
              <a:lnSpc>
                <a:spcPts val="3060"/>
              </a:lnSpc>
            </a:pPr>
            <a:r>
              <a:rPr lang="en-US" altLang="zh-CN" sz="2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A  four-day, three-night learning and cross-</a:t>
            </a:r>
            <a:r>
              <a:rPr lang="en-US" altLang="zh-CN" sz="2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chapter member networking event hosted by each chapter in rotation</a:t>
            </a:r>
            <a:endParaRPr lang="en-US" altLang="zh-CN" sz="2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l">
              <a:lnSpc>
                <a:spcPts val="3060"/>
              </a:lnSpc>
            </a:pPr>
            <a:endParaRPr lang="en-US" altLang="zh-CN" sz="2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l">
              <a:lnSpc>
                <a:spcPts val="3060"/>
              </a:lnSpc>
            </a:pPr>
            <a:r>
              <a:rPr lang="en-US" altLang="zh-CN" sz="2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Objectives: </a:t>
            </a:r>
            <a:endParaRPr lang="en-US" altLang="zh-CN" sz="2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marL="342900" indent="-342900" algn="l">
              <a:lnSpc>
                <a:spcPts val="3060"/>
              </a:lnSpc>
              <a:buFont typeface="Wingdings" panose="05000000000000000000" charset="0"/>
              <a:buChar char=""/>
            </a:pPr>
            <a:r>
              <a:rPr lang="en-US" altLang="zh-CN" sz="2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To break free from the current environment and provide a valuable annual opportunity for deep interaction and integration with fellow members. </a:t>
            </a:r>
            <a:endParaRPr lang="en-US" altLang="zh-CN" sz="2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marL="342900" indent="-342900" algn="l">
              <a:lnSpc>
                <a:spcPts val="3060"/>
              </a:lnSpc>
              <a:buFont typeface="Wingdings" panose="05000000000000000000" charset="0"/>
              <a:buChar char=""/>
            </a:pPr>
            <a:r>
              <a:rPr lang="en-US" altLang="zh-CN" sz="2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To meet and exchange ideas with members from other chapters. </a:t>
            </a:r>
            <a:endParaRPr lang="en-US" altLang="zh-CN" sz="2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marL="342900" indent="-342900" algn="l">
              <a:lnSpc>
                <a:spcPts val="3060"/>
              </a:lnSpc>
              <a:buFont typeface="Wingdings" panose="05000000000000000000" charset="0"/>
              <a:buChar char=""/>
            </a:pPr>
            <a:r>
              <a:rPr lang="en-US" altLang="zh-CN" sz="2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To invite distinguished external speakers for further learning, sharing, and integration.</a:t>
            </a:r>
            <a:endParaRPr lang="en-US" altLang="zh-CN" sz="2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sp>
        <p:nvSpPr>
          <p:cNvPr id="12" name="TextBox 12"/>
          <p:cNvSpPr txBox="1"/>
          <p:nvPr/>
        </p:nvSpPr>
        <p:spPr>
          <a:xfrm>
            <a:off x="729155" y="4748212"/>
            <a:ext cx="6853533" cy="645795"/>
          </a:xfrm>
          <a:prstGeom prst="rect">
            <a:avLst/>
          </a:prstGeom>
        </p:spPr>
        <p:txBody>
          <a:bodyPr lIns="0" tIns="0" rIns="0" bIns="0" rtlCol="0" anchor="t">
            <a:spAutoFit/>
          </a:bodyPr>
          <a:lstStyle/>
          <a:p>
            <a:pPr algn="ctr">
              <a:lnSpc>
                <a:spcPts val="5040"/>
              </a:lnSpc>
            </a:pPr>
            <a:r>
              <a:rPr lang="en-US" sz="4200" b="1">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Global Summit</a:t>
            </a:r>
            <a:endParaRPr lang="en-US" sz="4200" b="1">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0">
            <a:off x="0" y="0"/>
            <a:ext cx="8302249" cy="10287000"/>
            <a:chOff x="0" y="0"/>
            <a:chExt cx="2808415" cy="3479800"/>
          </a:xfrm>
        </p:grpSpPr>
        <p:sp>
          <p:nvSpPr>
            <p:cNvPr id="3" name="Freeform 3"/>
            <p:cNvSpPr/>
            <p:nvPr/>
          </p:nvSpPr>
          <p:spPr>
            <a:xfrm>
              <a:off x="0" y="0"/>
              <a:ext cx="2808415" cy="3479800"/>
            </a:xfrm>
            <a:custGeom>
              <a:avLst/>
              <a:gdLst/>
              <a:ahLst/>
              <a:cxnLst/>
              <a:rect l="l" t="t" r="r" b="b"/>
              <a:pathLst>
                <a:path w="2808415" h="3479800">
                  <a:moveTo>
                    <a:pt x="0" y="0"/>
                  </a:moveTo>
                  <a:lnTo>
                    <a:pt x="2808415" y="0"/>
                  </a:lnTo>
                  <a:lnTo>
                    <a:pt x="2808415" y="3479800"/>
                  </a:lnTo>
                  <a:lnTo>
                    <a:pt x="0" y="3479800"/>
                  </a:lnTo>
                  <a:close/>
                </a:path>
              </a:pathLst>
            </a:custGeom>
            <a:solidFill>
              <a:srgbClr val="000000"/>
            </a:solidFill>
          </p:spPr>
        </p:sp>
      </p:grpSp>
      <p:grpSp>
        <p:nvGrpSpPr>
          <p:cNvPr id="4" name="Group 4"/>
          <p:cNvGrpSpPr/>
          <p:nvPr/>
        </p:nvGrpSpPr>
        <p:grpSpPr>
          <a:xfrm rot="0">
            <a:off x="0" y="0"/>
            <a:ext cx="8302249" cy="10287000"/>
            <a:chOff x="0" y="0"/>
            <a:chExt cx="11069666" cy="13716000"/>
          </a:xfrm>
        </p:grpSpPr>
        <p:pic>
          <p:nvPicPr>
            <p:cNvPr id="5" name="Picture 5"/>
            <p:cNvPicPr>
              <a:picLocks noChangeAspect="1"/>
            </p:cNvPicPr>
            <p:nvPr/>
          </p:nvPicPr>
          <p:blipFill>
            <a:blip r:embed="rId1">
              <a:alphaModFix amt="50000"/>
            </a:blip>
            <a:srcRect l="23064" r="23064"/>
            <a:stretch>
              <a:fillRect/>
            </a:stretch>
          </p:blipFill>
          <p:spPr>
            <a:xfrm>
              <a:off x="0" y="0"/>
              <a:ext cx="11069666" cy="13716000"/>
            </a:xfrm>
            <a:prstGeom prst="rect">
              <a:avLst/>
            </a:prstGeom>
          </p:spPr>
        </p:pic>
      </p:grpSp>
      <p:sp>
        <p:nvSpPr>
          <p:cNvPr id="6" name="Freeform 6"/>
          <p:cNvSpPr/>
          <p:nvPr/>
        </p:nvSpPr>
        <p:spPr>
          <a:xfrm>
            <a:off x="3558318" y="7858350"/>
            <a:ext cx="1195208" cy="664429"/>
          </a:xfrm>
          <a:custGeom>
            <a:avLst/>
            <a:gdLst/>
            <a:ahLst/>
            <a:cxnLst/>
            <a:rect l="l" t="t" r="r" b="b"/>
            <a:pathLst>
              <a:path w="1195208" h="664429">
                <a:moveTo>
                  <a:pt x="0" y="0"/>
                </a:moveTo>
                <a:lnTo>
                  <a:pt x="1195208" y="0"/>
                </a:lnTo>
                <a:lnTo>
                  <a:pt x="1195208" y="664429"/>
                </a:lnTo>
                <a:lnTo>
                  <a:pt x="0" y="664429"/>
                </a:lnTo>
                <a:lnTo>
                  <a:pt x="0" y="0"/>
                </a:lnTo>
                <a:close/>
              </a:path>
            </a:pathLst>
          </a:custGeom>
          <a:blipFill>
            <a:blip r:embed="rId2"/>
            <a:stretch>
              <a:fillRect/>
            </a:stretch>
          </a:blipFill>
        </p:spPr>
      </p:sp>
      <p:sp>
        <p:nvSpPr>
          <p:cNvPr id="7" name="TextBox 7"/>
          <p:cNvSpPr txBox="1"/>
          <p:nvPr/>
        </p:nvSpPr>
        <p:spPr>
          <a:xfrm>
            <a:off x="729155" y="3083491"/>
            <a:ext cx="6853533" cy="2215515"/>
          </a:xfrm>
          <a:prstGeom prst="rect">
            <a:avLst/>
          </a:prstGeom>
        </p:spPr>
        <p:txBody>
          <a:bodyPr lIns="0" tIns="0" rIns="0" bIns="0" rtlCol="0" anchor="t">
            <a:spAutoFit/>
          </a:bodyPr>
          <a:lstStyle/>
          <a:p>
            <a:pPr algn="ctr">
              <a:lnSpc>
                <a:spcPts val="8640"/>
              </a:lnSpc>
            </a:pPr>
            <a:r>
              <a:rPr lang="en-US" sz="72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第十三届雁博</a:t>
            </a:r>
            <a:endParaRPr lang="en-US" sz="72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endParaRPr>
          </a:p>
          <a:p>
            <a:pPr algn="ctr">
              <a:lnSpc>
                <a:spcPts val="8640"/>
              </a:lnSpc>
            </a:pPr>
            <a:r>
              <a:rPr lang="en-US" sz="72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全球高峰会</a:t>
            </a:r>
            <a:endParaRPr lang="en-US" sz="72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endParaRPr>
          </a:p>
        </p:txBody>
      </p:sp>
      <p:grpSp>
        <p:nvGrpSpPr>
          <p:cNvPr id="11" name="Group 11"/>
          <p:cNvGrpSpPr/>
          <p:nvPr/>
        </p:nvGrpSpPr>
        <p:grpSpPr>
          <a:xfrm rot="0">
            <a:off x="9144000" y="4157435"/>
            <a:ext cx="7559277" cy="1692137"/>
            <a:chOff x="0" y="-28575"/>
            <a:chExt cx="10079035" cy="2256183"/>
          </a:xfrm>
        </p:grpSpPr>
        <p:sp>
          <p:nvSpPr>
            <p:cNvPr id="12" name="TextBox 12"/>
            <p:cNvSpPr txBox="1"/>
            <p:nvPr/>
          </p:nvSpPr>
          <p:spPr>
            <a:xfrm>
              <a:off x="0" y="-28575"/>
              <a:ext cx="10079035" cy="889000"/>
            </a:xfrm>
            <a:prstGeom prst="rect">
              <a:avLst/>
            </a:prstGeom>
          </p:spPr>
          <p:txBody>
            <a:bodyPr lIns="0" tIns="0" rIns="0" bIns="0" rtlCol="0" anchor="t">
              <a:spAutoFit/>
            </a:bodyPr>
            <a:lstStyle/>
            <a:p>
              <a:pPr algn="l">
                <a:lnSpc>
                  <a:spcPts val="5200"/>
                </a:lnSpc>
              </a:pPr>
              <a:r>
                <a:rPr lang="en-US" sz="4000" b="1">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rPr>
                <a:t>日期：</a:t>
              </a:r>
              <a:r>
                <a:rPr lang="en-US" sz="40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2026/5/28-5/31</a:t>
              </a:r>
              <a:endParaRPr lang="en-US" sz="40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sp>
          <p:nvSpPr>
            <p:cNvPr id="13" name="TextBox 13"/>
            <p:cNvSpPr txBox="1"/>
            <p:nvPr/>
          </p:nvSpPr>
          <p:spPr>
            <a:xfrm>
              <a:off x="0" y="1065134"/>
              <a:ext cx="10079035" cy="1162474"/>
            </a:xfrm>
            <a:prstGeom prst="rect">
              <a:avLst/>
            </a:prstGeom>
          </p:spPr>
          <p:txBody>
            <a:bodyPr lIns="0" tIns="0" rIns="0" bIns="0" rtlCol="0" anchor="t">
              <a:spAutoFit/>
            </a:bodyPr>
            <a:lstStyle/>
            <a:p>
              <a:pPr algn="l">
                <a:lnSpc>
                  <a:spcPts val="6800"/>
                </a:lnSpc>
              </a:pPr>
              <a:r>
                <a:rPr lang="en-US" sz="4000" b="1">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rPr>
                <a:t>地点：</a:t>
              </a:r>
              <a:r>
                <a:rPr lang="en-US" sz="40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中国香港 Hong Kong</a:t>
              </a:r>
              <a:endParaRPr lang="en-US" sz="40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grpSp>
      <p:sp>
        <p:nvSpPr>
          <p:cNvPr id="14" name="TextBox 14"/>
          <p:cNvSpPr txBox="1"/>
          <p:nvPr/>
        </p:nvSpPr>
        <p:spPr>
          <a:xfrm>
            <a:off x="8255" y="5274310"/>
            <a:ext cx="8369300" cy="1327150"/>
          </a:xfrm>
          <a:prstGeom prst="rect">
            <a:avLst/>
          </a:prstGeom>
        </p:spPr>
        <p:txBody>
          <a:bodyPr wrap="square" lIns="0" tIns="0" rIns="0" bIns="0" rtlCol="0" anchor="t">
            <a:spAutoFit/>
          </a:bodyPr>
          <a:lstStyle/>
          <a:p>
            <a:pPr algn="ctr">
              <a:lnSpc>
                <a:spcPts val="10350"/>
              </a:lnSpc>
            </a:pPr>
            <a:r>
              <a:rPr lang="en-US" altLang="zh-CN" sz="4000" b="1">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The 13th YEN </a:t>
            </a:r>
            <a:r>
              <a:rPr lang="en-US" sz="4000" b="1">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Global Summit</a:t>
            </a:r>
            <a:endParaRPr lang="en-US" sz="4000" b="1">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endParaRPr>
          </a:p>
        </p:txBody>
      </p:sp>
      <p:grpSp>
        <p:nvGrpSpPr>
          <p:cNvPr id="15" name="Group 8"/>
          <p:cNvGrpSpPr/>
          <p:nvPr/>
        </p:nvGrpSpPr>
        <p:grpSpPr>
          <a:xfrm rot="0">
            <a:off x="1905000" y="8801100"/>
            <a:ext cx="4401185" cy="1191895"/>
            <a:chOff x="-139700" y="-673340"/>
            <a:chExt cx="5868247" cy="1627732"/>
          </a:xfrm>
        </p:grpSpPr>
        <p:sp>
          <p:nvSpPr>
            <p:cNvPr id="16" name="TextBox 9"/>
            <p:cNvSpPr txBox="1"/>
            <p:nvPr/>
          </p:nvSpPr>
          <p:spPr>
            <a:xfrm>
              <a:off x="-139700" y="486972"/>
              <a:ext cx="5786967" cy="369427"/>
            </a:xfrm>
            <a:prstGeom prst="rect">
              <a:avLst/>
            </a:prstGeom>
          </p:spPr>
          <p:txBody>
            <a:bodyPr lIns="0" tIns="0" rIns="0" bIns="0" rtlCol="0" anchor="t">
              <a:noAutofit/>
            </a:bodyPr>
            <a:lstStyle/>
            <a:p>
              <a:pPr algn="ctr">
                <a:lnSpc>
                  <a:spcPts val="1120"/>
                </a:lnSpc>
              </a:pPr>
              <a:endParaRPr lang="en-US" altLang="zh-CN"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sp>
          <p:nvSpPr>
            <p:cNvPr id="17" name="TextBox 10"/>
            <p:cNvSpPr txBox="1"/>
            <p:nvPr/>
          </p:nvSpPr>
          <p:spPr>
            <a:xfrm>
              <a:off x="165100" y="-673340"/>
              <a:ext cx="5563447" cy="1627732"/>
            </a:xfrm>
            <a:prstGeom prst="rect">
              <a:avLst/>
            </a:prstGeom>
          </p:spPr>
          <p:txBody>
            <a:bodyPr wrap="square" lIns="0" tIns="0" rIns="0" bIns="0" rtlCol="0" anchor="t">
              <a:noAutofit/>
            </a:bodyPr>
            <a:lstStyle/>
            <a:p>
              <a:pPr algn="ctr">
                <a:lnSpc>
                  <a:spcPts val="2300"/>
                </a:lnSpc>
              </a:pPr>
              <a:r>
                <a:rPr lang="en-US" sz="2000" b="1" spc="24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雁博青年创业家协会</a:t>
              </a:r>
              <a:endParaRPr lang="en-US" sz="2000" b="1" spc="24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endParaRPr>
            </a:p>
            <a:p>
              <a:pPr algn="ctr">
                <a:lnSpc>
                  <a:spcPts val="2300"/>
                </a:lnSpc>
              </a:pPr>
              <a:r>
                <a:rPr lang="en-US" altLang="zh-CN" sz="20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Young Entrepreneurs Network</a:t>
              </a:r>
              <a:endParaRPr lang="en-US" altLang="zh-CN" sz="20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r>
                <a:rPr lang="zh-CN" altLang="en-US"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于</a:t>
              </a:r>
              <a:r>
                <a:rPr lang="en-US"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2008年</a:t>
              </a:r>
              <a:r>
                <a:rPr lang="zh-CN" altLang="en-US"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成立</a:t>
              </a:r>
              <a:r>
                <a:rPr lang="en-US" altLang="zh-CN"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 Established in 2008</a:t>
              </a:r>
              <a:endParaRPr lang="en-US" altLang="zh-CN"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r>
                <a:rPr lang="en-US" sz="8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a:t>
              </a:r>
              <a:endParaRPr lang="en-US" sz="8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endParaRPr lang="en-US" sz="800" b="1" spc="24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gr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0">
            <a:off x="0" y="0"/>
            <a:ext cx="8302249" cy="10287000"/>
            <a:chOff x="0" y="0"/>
            <a:chExt cx="2808415" cy="3479800"/>
          </a:xfrm>
        </p:grpSpPr>
        <p:sp>
          <p:nvSpPr>
            <p:cNvPr id="3" name="Freeform 3"/>
            <p:cNvSpPr/>
            <p:nvPr/>
          </p:nvSpPr>
          <p:spPr>
            <a:xfrm>
              <a:off x="0" y="0"/>
              <a:ext cx="2808415" cy="3479800"/>
            </a:xfrm>
            <a:custGeom>
              <a:avLst/>
              <a:gdLst/>
              <a:ahLst/>
              <a:cxnLst/>
              <a:rect l="l" t="t" r="r" b="b"/>
              <a:pathLst>
                <a:path w="2808415" h="3479800">
                  <a:moveTo>
                    <a:pt x="0" y="0"/>
                  </a:moveTo>
                  <a:lnTo>
                    <a:pt x="2808415" y="0"/>
                  </a:lnTo>
                  <a:lnTo>
                    <a:pt x="2808415" y="3479800"/>
                  </a:lnTo>
                  <a:lnTo>
                    <a:pt x="0" y="3479800"/>
                  </a:lnTo>
                  <a:close/>
                </a:path>
              </a:pathLst>
            </a:custGeom>
            <a:solidFill>
              <a:srgbClr val="000000"/>
            </a:solidFill>
          </p:spPr>
        </p:sp>
      </p:grpSp>
      <p:grpSp>
        <p:nvGrpSpPr>
          <p:cNvPr id="4" name="Group 4"/>
          <p:cNvGrpSpPr/>
          <p:nvPr/>
        </p:nvGrpSpPr>
        <p:grpSpPr>
          <a:xfrm rot="0">
            <a:off x="0" y="0"/>
            <a:ext cx="8302249" cy="10287000"/>
            <a:chOff x="0" y="0"/>
            <a:chExt cx="11069666" cy="13716000"/>
          </a:xfrm>
        </p:grpSpPr>
        <p:pic>
          <p:nvPicPr>
            <p:cNvPr id="5" name="Picture 5"/>
            <p:cNvPicPr>
              <a:picLocks noChangeAspect="1"/>
            </p:cNvPicPr>
            <p:nvPr/>
          </p:nvPicPr>
          <p:blipFill>
            <a:blip r:embed="rId1">
              <a:alphaModFix amt="50000"/>
            </a:blip>
            <a:srcRect l="23064" r="23064"/>
            <a:stretch>
              <a:fillRect/>
            </a:stretch>
          </p:blipFill>
          <p:spPr>
            <a:xfrm>
              <a:off x="0" y="0"/>
              <a:ext cx="11069666" cy="13716000"/>
            </a:xfrm>
            <a:prstGeom prst="rect">
              <a:avLst/>
            </a:prstGeom>
          </p:spPr>
        </p:pic>
      </p:grpSp>
      <p:sp>
        <p:nvSpPr>
          <p:cNvPr id="6" name="Freeform 6"/>
          <p:cNvSpPr/>
          <p:nvPr/>
        </p:nvSpPr>
        <p:spPr>
          <a:xfrm>
            <a:off x="3558318" y="7858350"/>
            <a:ext cx="1195208" cy="664429"/>
          </a:xfrm>
          <a:custGeom>
            <a:avLst/>
            <a:gdLst/>
            <a:ahLst/>
            <a:cxnLst/>
            <a:rect l="l" t="t" r="r" b="b"/>
            <a:pathLst>
              <a:path w="1195208" h="664429">
                <a:moveTo>
                  <a:pt x="0" y="0"/>
                </a:moveTo>
                <a:lnTo>
                  <a:pt x="1195208" y="0"/>
                </a:lnTo>
                <a:lnTo>
                  <a:pt x="1195208" y="664429"/>
                </a:lnTo>
                <a:lnTo>
                  <a:pt x="0" y="664429"/>
                </a:lnTo>
                <a:lnTo>
                  <a:pt x="0" y="0"/>
                </a:lnTo>
                <a:close/>
              </a:path>
            </a:pathLst>
          </a:custGeom>
          <a:blipFill>
            <a:blip r:embed="rId2"/>
            <a:stretch>
              <a:fillRect/>
            </a:stretch>
          </a:blipFill>
        </p:spPr>
      </p:sp>
      <p:sp>
        <p:nvSpPr>
          <p:cNvPr id="10" name="TextBox 10"/>
          <p:cNvSpPr txBox="1"/>
          <p:nvPr/>
        </p:nvSpPr>
        <p:spPr>
          <a:xfrm>
            <a:off x="9372600" y="3848099"/>
            <a:ext cx="7559277" cy="3846830"/>
          </a:xfrm>
          <a:prstGeom prst="rect">
            <a:avLst/>
          </a:prstGeom>
        </p:spPr>
        <p:txBody>
          <a:bodyPr lIns="0" tIns="0" rIns="0" bIns="0" rtlCol="0" anchor="t">
            <a:spAutoFit/>
          </a:bodyPr>
          <a:lstStyle/>
          <a:p>
            <a:pPr algn="l">
              <a:lnSpc>
                <a:spcPts val="10000"/>
              </a:lnSpc>
            </a:pPr>
            <a:r>
              <a:rPr lang="en-US" sz="8000" b="1">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rPr>
              <a:t>进化      </a:t>
            </a:r>
            <a:r>
              <a:rPr lang="en-US" sz="80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Evolve</a:t>
            </a:r>
            <a:endParaRPr lang="en-US" sz="80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l">
              <a:lnSpc>
                <a:spcPts val="10000"/>
              </a:lnSpc>
            </a:pPr>
            <a:endParaRPr lang="en-US" sz="5000" b="1">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endParaRPr>
          </a:p>
          <a:p>
            <a:pPr algn="l">
              <a:lnSpc>
                <a:spcPts val="10000"/>
              </a:lnSpc>
            </a:pPr>
            <a:endParaRPr lang="en-US" sz="5000" b="1">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endParaRPr>
          </a:p>
        </p:txBody>
      </p:sp>
      <p:sp>
        <p:nvSpPr>
          <p:cNvPr id="11" name="TextBox 11"/>
          <p:cNvSpPr txBox="1"/>
          <p:nvPr/>
        </p:nvSpPr>
        <p:spPr>
          <a:xfrm>
            <a:off x="27940" y="3505200"/>
            <a:ext cx="8273415" cy="1107440"/>
          </a:xfrm>
          <a:prstGeom prst="rect">
            <a:avLst/>
          </a:prstGeom>
        </p:spPr>
        <p:txBody>
          <a:bodyPr wrap="square" lIns="0" tIns="0" rIns="0" bIns="0" rtlCol="0" anchor="t">
            <a:spAutoFit/>
          </a:bodyPr>
          <a:lstStyle/>
          <a:p>
            <a:pPr algn="ctr">
              <a:lnSpc>
                <a:spcPts val="8640"/>
              </a:lnSpc>
            </a:pPr>
            <a:r>
              <a:rPr lang="en-US" sz="72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高峰会主題</a:t>
            </a:r>
            <a:endParaRPr lang="en-US" sz="72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endParaRPr>
          </a:p>
        </p:txBody>
      </p:sp>
      <p:sp>
        <p:nvSpPr>
          <p:cNvPr id="12" name="TextBox 12"/>
          <p:cNvSpPr txBox="1"/>
          <p:nvPr/>
        </p:nvSpPr>
        <p:spPr>
          <a:xfrm>
            <a:off x="729155" y="4748212"/>
            <a:ext cx="6853533" cy="645795"/>
          </a:xfrm>
          <a:prstGeom prst="rect">
            <a:avLst/>
          </a:prstGeom>
        </p:spPr>
        <p:txBody>
          <a:bodyPr lIns="0" tIns="0" rIns="0" bIns="0" rtlCol="0" anchor="t">
            <a:spAutoFit/>
          </a:bodyPr>
          <a:lstStyle/>
          <a:p>
            <a:pPr algn="ctr">
              <a:lnSpc>
                <a:spcPts val="5040"/>
              </a:lnSpc>
            </a:pPr>
            <a:r>
              <a:rPr lang="en-US" altLang="zh-CN" sz="4200" b="1">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Summit Theme</a:t>
            </a:r>
            <a:endParaRPr lang="en-US" altLang="zh-CN" sz="4200" b="1">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grpSp>
        <p:nvGrpSpPr>
          <p:cNvPr id="15" name="Group 8"/>
          <p:cNvGrpSpPr/>
          <p:nvPr/>
        </p:nvGrpSpPr>
        <p:grpSpPr>
          <a:xfrm rot="0">
            <a:off x="1905000" y="8877300"/>
            <a:ext cx="4401185" cy="1191895"/>
            <a:chOff x="-139700" y="-569276"/>
            <a:chExt cx="5868247" cy="1627732"/>
          </a:xfrm>
        </p:grpSpPr>
        <p:sp>
          <p:nvSpPr>
            <p:cNvPr id="16" name="TextBox 9"/>
            <p:cNvSpPr txBox="1"/>
            <p:nvPr/>
          </p:nvSpPr>
          <p:spPr>
            <a:xfrm>
              <a:off x="-139700" y="486972"/>
              <a:ext cx="5786967" cy="369427"/>
            </a:xfrm>
            <a:prstGeom prst="rect">
              <a:avLst/>
            </a:prstGeom>
          </p:spPr>
          <p:txBody>
            <a:bodyPr lIns="0" tIns="0" rIns="0" bIns="0" rtlCol="0" anchor="t">
              <a:noAutofit/>
            </a:bodyPr>
            <a:lstStyle/>
            <a:p>
              <a:pPr algn="ctr">
                <a:lnSpc>
                  <a:spcPts val="1120"/>
                </a:lnSpc>
              </a:pPr>
              <a:endParaRPr lang="en-US" altLang="zh-CN"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sp>
          <p:nvSpPr>
            <p:cNvPr id="17" name="TextBox 10"/>
            <p:cNvSpPr txBox="1"/>
            <p:nvPr/>
          </p:nvSpPr>
          <p:spPr>
            <a:xfrm>
              <a:off x="165100" y="-569276"/>
              <a:ext cx="5563447" cy="1627732"/>
            </a:xfrm>
            <a:prstGeom prst="rect">
              <a:avLst/>
            </a:prstGeom>
          </p:spPr>
          <p:txBody>
            <a:bodyPr wrap="square" lIns="0" tIns="0" rIns="0" bIns="0" rtlCol="0" anchor="t">
              <a:noAutofit/>
            </a:bodyPr>
            <a:lstStyle/>
            <a:p>
              <a:pPr algn="ctr">
                <a:lnSpc>
                  <a:spcPts val="2300"/>
                </a:lnSpc>
              </a:pPr>
              <a:r>
                <a:rPr lang="en-US" sz="2000" b="1" spc="24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雁博青年创业家协会</a:t>
              </a:r>
              <a:endParaRPr lang="en-US" sz="2000" b="1" spc="24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endParaRPr>
            </a:p>
            <a:p>
              <a:pPr algn="ctr">
                <a:lnSpc>
                  <a:spcPts val="2300"/>
                </a:lnSpc>
              </a:pPr>
              <a:r>
                <a:rPr lang="en-US" altLang="zh-CN" sz="20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Young Entrepreneurs Network</a:t>
              </a:r>
              <a:endParaRPr lang="en-US" altLang="zh-CN" sz="20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r>
                <a:rPr lang="zh-CN" altLang="en-US"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于</a:t>
              </a:r>
              <a:r>
                <a:rPr lang="en-US"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2008年</a:t>
              </a:r>
              <a:r>
                <a:rPr lang="zh-CN" altLang="en-US"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成立</a:t>
              </a:r>
              <a:r>
                <a:rPr lang="en-US" altLang="zh-CN"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 Established in 2008</a:t>
              </a:r>
              <a:endParaRPr lang="en-US" altLang="zh-CN"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r>
                <a:rPr lang="en-US" sz="8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a:t>
              </a:r>
              <a:endParaRPr lang="en-US" sz="8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endParaRPr lang="en-US" sz="800" b="1" spc="24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gr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1"/>
            <a:stretch>
              <a:fillRect t="-9277" b="-9277"/>
            </a:stretch>
          </a:blipFill>
        </p:spPr>
      </p:sp>
      <p:sp>
        <p:nvSpPr>
          <p:cNvPr id="3" name="Freeform 3"/>
          <p:cNvSpPr/>
          <p:nvPr/>
        </p:nvSpPr>
        <p:spPr>
          <a:xfrm rot="5400000">
            <a:off x="16336866" y="1496894"/>
            <a:ext cx="646032" cy="646032"/>
          </a:xfrm>
          <a:custGeom>
            <a:avLst/>
            <a:gdLst/>
            <a:ahLst/>
            <a:cxnLst/>
            <a:rect l="l" t="t" r="r" b="b"/>
            <a:pathLst>
              <a:path w="646032" h="646032">
                <a:moveTo>
                  <a:pt x="0" y="0"/>
                </a:moveTo>
                <a:lnTo>
                  <a:pt x="646032" y="0"/>
                </a:lnTo>
                <a:lnTo>
                  <a:pt x="646032" y="646032"/>
                </a:lnTo>
                <a:lnTo>
                  <a:pt x="0" y="646032"/>
                </a:lnTo>
                <a:lnTo>
                  <a:pt x="0" y="0"/>
                </a:lnTo>
                <a:close/>
              </a:path>
            </a:pathLst>
          </a:custGeom>
          <a:blipFill>
            <a:blip r:embed="rId2">
              <a:extLst>
                <a:ext uri="{96DAC541-7B7A-43D3-8B79-37D633B846F1}">
                  <asvg:svgBlip xmlns:asvg="http://schemas.microsoft.com/office/drawing/2016/SVG/main" r:embed="rId3"/>
                </a:ext>
              </a:extLst>
            </a:blip>
            <a:stretch>
              <a:fillRect/>
            </a:stretch>
          </a:blipFill>
        </p:spPr>
      </p:sp>
      <p:graphicFrame>
        <p:nvGraphicFramePr>
          <p:cNvPr id="5" name="Table 5"/>
          <p:cNvGraphicFramePr>
            <a:graphicFrameLocks noGrp="1"/>
          </p:cNvGraphicFramePr>
          <p:nvPr>
            <p:custDataLst>
              <p:tags r:id="rId4"/>
            </p:custDataLst>
          </p:nvPr>
        </p:nvGraphicFramePr>
        <p:xfrm>
          <a:off x="255270" y="2628900"/>
          <a:ext cx="17745710" cy="6918325"/>
        </p:xfrm>
        <a:graphic>
          <a:graphicData uri="http://schemas.openxmlformats.org/drawingml/2006/table">
            <a:tbl>
              <a:tblPr/>
              <a:tblGrid>
                <a:gridCol w="1761490"/>
                <a:gridCol w="4782820"/>
                <a:gridCol w="3334385"/>
                <a:gridCol w="4784090"/>
                <a:gridCol w="3082925"/>
              </a:tblGrid>
              <a:tr h="1010285">
                <a:tc>
                  <a:txBody>
                    <a:bodyPr rtlCol="0"/>
                    <a:lstStyle/>
                    <a:p>
                      <a:pPr algn="ctr">
                        <a:lnSpc>
                          <a:spcPct val="100000"/>
                        </a:lnSpc>
                        <a:defRPr/>
                      </a:pPr>
                      <a:endParaRPr lang="en-US" sz="1400" b="0">
                        <a:latin typeface="Avenir Next Regular" panose="020B0803020202020204" charset="0"/>
                        <a:ea typeface="Avenir Next Regular" panose="020B0803020202020204" charset="0"/>
                        <a:cs typeface="Avenir Next Regular" panose="020B0803020202020204" charset="0"/>
                      </a:endParaRPr>
                    </a:p>
                  </a:txBody>
                  <a:tcPr marL="190500" marR="190500" marT="190500" marB="190500" anchor="ctr" anchorCtr="0">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rtlCol="0"/>
                    <a:lstStyle/>
                    <a:p>
                      <a:pPr algn="ctr">
                        <a:lnSpc>
                          <a:spcPct val="100000"/>
                        </a:lnSpc>
                        <a:defRPr/>
                      </a:pPr>
                      <a:r>
                        <a:rPr lang="en-US"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5/28</a:t>
                      </a:r>
                      <a:r>
                        <a:rPr lang="zh-CN" altLang="en-US"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（周四</a:t>
                      </a:r>
                      <a:r>
                        <a:rPr lang="en-US" altLang="zh-CN"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Thu.</a:t>
                      </a:r>
                      <a:r>
                        <a:rPr lang="zh-CN" altLang="en-US"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a:t>
                      </a:r>
                      <a:endParaRPr lang="zh-CN" altLang="en-US"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endParaRPr>
                    </a:p>
                  </a:txBody>
                  <a:tcPr marL="190500" marR="190500" marT="190500" marB="190500" anchor="ctr" anchorCtr="0">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rtlCol="0"/>
                    <a:lstStyle/>
                    <a:p>
                      <a:pPr algn="ctr">
                        <a:lnSpc>
                          <a:spcPct val="100000"/>
                        </a:lnSpc>
                        <a:defRPr/>
                      </a:pPr>
                      <a:r>
                        <a:rPr lang="en-US"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5/29</a:t>
                      </a:r>
                      <a:r>
                        <a:rPr lang="zh-CN" altLang="en-US"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（周五</a:t>
                      </a:r>
                      <a:r>
                        <a:rPr lang="en-US" altLang="zh-CN"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Fri.</a:t>
                      </a:r>
                      <a:r>
                        <a:rPr lang="zh-CN" altLang="en-US"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a:t>
                      </a:r>
                      <a:endParaRPr lang="zh-CN" altLang="en-US"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endParaRPr>
                    </a:p>
                  </a:txBody>
                  <a:tcPr marL="190500" marR="190500" marT="190500" marB="190500" anchor="ctr" anchorCtr="0">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rtlCol="0"/>
                    <a:lstStyle/>
                    <a:p>
                      <a:pPr algn="ctr">
                        <a:lnSpc>
                          <a:spcPct val="100000"/>
                        </a:lnSpc>
                        <a:defRPr/>
                      </a:pPr>
                      <a:r>
                        <a:rPr lang="en-US"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5/30</a:t>
                      </a:r>
                      <a:r>
                        <a:rPr lang="zh-CN" altLang="en-US"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（周六</a:t>
                      </a:r>
                      <a:r>
                        <a:rPr lang="en-US" altLang="zh-CN"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Sat.</a:t>
                      </a:r>
                      <a:r>
                        <a:rPr lang="zh-CN" altLang="en-US"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a:t>
                      </a:r>
                      <a:endParaRPr lang="zh-CN" altLang="en-US"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endParaRPr>
                    </a:p>
                  </a:txBody>
                  <a:tcPr marL="190500" marR="190500" marT="190500" marB="190500" anchor="ctr" anchorCtr="0">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rtlCol="0"/>
                    <a:lstStyle/>
                    <a:p>
                      <a:pPr algn="ctr">
                        <a:lnSpc>
                          <a:spcPct val="100000"/>
                        </a:lnSpc>
                        <a:defRPr/>
                      </a:pPr>
                      <a:r>
                        <a:rPr lang="en-US"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5/31</a:t>
                      </a:r>
                      <a:r>
                        <a:rPr lang="zh-CN" altLang="en-US"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（周日</a:t>
                      </a:r>
                      <a:r>
                        <a:rPr lang="en-US" altLang="zh-CN"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Sun.</a:t>
                      </a:r>
                      <a:r>
                        <a:rPr lang="zh-CN" altLang="en-US"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a:t>
                      </a:r>
                      <a:endParaRPr lang="zh-CN" altLang="en-US"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endParaRPr>
                    </a:p>
                  </a:txBody>
                  <a:tcPr marL="190500" marR="190500" marT="190500" marB="190500" anchor="ctr" anchorCtr="0">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r>
              <a:tr h="2211705">
                <a:tc>
                  <a:txBody>
                    <a:bodyPr rtlCol="0"/>
                    <a:lstStyle/>
                    <a:p>
                      <a:pPr algn="ctr">
                        <a:lnSpc>
                          <a:spcPct val="100000"/>
                        </a:lnSpc>
                        <a:defRPr/>
                      </a:pPr>
                      <a:r>
                        <a:rPr lang="en-US"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上午</a:t>
                      </a:r>
                      <a:endParaRPr lang="en-US"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ct val="100000"/>
                        </a:lnSpc>
                        <a:defRPr/>
                      </a:pPr>
                      <a:r>
                        <a:rPr lang="en-US"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AM</a:t>
                      </a:r>
                      <a:endParaRPr lang="en-US"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txBody>
                  <a:tcPr marL="190500" marR="190500" marT="190500" marB="190500" anchor="ctr" anchorCtr="0">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rtlCol="0"/>
                    <a:lstStyle/>
                    <a:p>
                      <a:pPr algn="ctr">
                        <a:lnSpc>
                          <a:spcPct val="100000"/>
                        </a:lnSpc>
                        <a:defRPr/>
                      </a:pPr>
                      <a:r>
                        <a:rPr lang="en-US"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GLC</a:t>
                      </a:r>
                      <a:endParaRPr lang="en-US"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ct val="100000"/>
                        </a:lnSpc>
                        <a:defRPr/>
                      </a:pPr>
                      <a:r>
                        <a:rPr lang="en-US" altLang="zh-CN" sz="2400" b="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Global Leadership Conference</a:t>
                      </a:r>
                      <a:endParaRPr lang="en-US" altLang="zh-CN" sz="2400" b="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ct val="100000"/>
                        </a:lnSpc>
                        <a:defRPr/>
                      </a:pPr>
                      <a:r>
                        <a:rPr lang="zh-CN" altLang="en-US" sz="24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地点：</a:t>
                      </a:r>
                      <a:r>
                        <a:rPr lang="en-US" sz="24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Shangtung Room(8F)</a:t>
                      </a:r>
                      <a:endParaRPr lang="en-US" altLang="zh-CN" sz="2400" b="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txBody>
                  <a:tcPr marL="190500" marR="190500" marT="190500" marB="190500" anchor="ctr" anchorCtr="0">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rtlCol="0"/>
                    <a:lstStyle/>
                    <a:p>
                      <a:pPr algn="ctr">
                        <a:lnSpc>
                          <a:spcPct val="100000"/>
                        </a:lnSpc>
                        <a:defRPr/>
                      </a:pPr>
                      <a:r>
                        <a:rPr lang="zh-CN" altLang="en-US"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商汤科技</a:t>
                      </a:r>
                      <a:r>
                        <a:rPr lang="en-US"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参访</a:t>
                      </a:r>
                      <a:endParaRPr lang="en-US"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ct val="100000"/>
                        </a:lnSpc>
                        <a:defRPr/>
                      </a:pPr>
                      <a:r>
                        <a:rPr lang="en-US" altLang="zh-CN" sz="2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a:t>
                      </a:r>
                      <a:r>
                        <a:rPr lang="en-US" altLang="zh-CN" sz="2400" b="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SenseTime </a:t>
                      </a:r>
                      <a:r>
                        <a:rPr lang="en-US" altLang="zh-CN" sz="2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Visit</a:t>
                      </a:r>
                      <a:endParaRPr lang="en-US" altLang="zh-CN" sz="2400" b="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txBody>
                  <a:tcPr marL="190500" marR="190500" marT="190500" marB="190500" anchor="ctr" anchorCtr="0">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rtlCol="0"/>
                    <a:lstStyle/>
                    <a:p>
                      <a:pPr algn="ctr">
                        <a:lnSpc>
                          <a:spcPct val="100000"/>
                        </a:lnSpc>
                        <a:defRPr/>
                      </a:pPr>
                      <a:r>
                        <a:rPr lang="en-US"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早餐融入活动</a:t>
                      </a:r>
                      <a:endParaRPr lang="en-US"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ct val="100000"/>
                        </a:lnSpc>
                        <a:defRPr/>
                      </a:pPr>
                      <a:r>
                        <a:rPr lang="en-US" altLang="zh-CN" sz="2000" b="0">
                          <a:solidFill>
                            <a:srgbClr val="009490"/>
                          </a:solidFill>
                          <a:latin typeface="Avenir Next Regular" panose="020B0803020202020204" charset="0"/>
                          <a:ea typeface="Avenir Next Regular" panose="020B0803020202020204" charset="0"/>
                          <a:cs typeface="Avenir Next Regular" panose="020B0803020202020204" charset="0"/>
                        </a:rPr>
                        <a:t>Networking Breakfast</a:t>
                      </a:r>
                      <a:endParaRPr lang="en-US" altLang="zh-CN" sz="2000" b="0">
                        <a:solidFill>
                          <a:srgbClr val="009490"/>
                        </a:solidFill>
                        <a:latin typeface="Avenir Next Regular" panose="020B0803020202020204" charset="0"/>
                        <a:ea typeface="Avenir Next Regular" panose="020B0803020202020204" charset="0"/>
                        <a:cs typeface="Avenir Next Regular" panose="020B0803020202020204" charset="0"/>
                      </a:endParaRPr>
                    </a:p>
                    <a:p>
                      <a:pPr algn="ctr">
                        <a:lnSpc>
                          <a:spcPct val="100000"/>
                        </a:lnSpc>
                      </a:pPr>
                      <a:r>
                        <a:rPr lang="en-US"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外部讲师</a:t>
                      </a:r>
                      <a:endParaRPr lang="en-US"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ct val="100000"/>
                        </a:lnSpc>
                      </a:pPr>
                      <a:r>
                        <a:rPr lang="en-US" altLang="zh-CN" sz="2000" b="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Guest Speakers</a:t>
                      </a:r>
                      <a:endParaRPr lang="en-US" altLang="zh-CN" sz="2000" b="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ct val="100000"/>
                        </a:lnSpc>
                      </a:pPr>
                      <a:r>
                        <a:rPr lang="zh-CN" altLang="en-US" sz="20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地点：</a:t>
                      </a:r>
                      <a:r>
                        <a:rPr lang="en-US" sz="20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Star Room(42F)</a:t>
                      </a:r>
                      <a:endParaRPr lang="en-US" altLang="zh-CN" sz="2000" b="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txBody>
                  <a:tcPr marL="190500" marR="190500" marT="190500" marB="190500" anchor="ctr" anchorCtr="0">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rtlCol="0"/>
                    <a:lstStyle/>
                    <a:p>
                      <a:pPr algn="ctr">
                        <a:lnSpc>
                          <a:spcPct val="100000"/>
                        </a:lnSpc>
                        <a:defRPr/>
                      </a:pPr>
                      <a:r>
                        <a:rPr lang="zh-CN" altLang="en-US"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南丫</a:t>
                      </a:r>
                      <a:r>
                        <a:rPr lang="en-US"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融入活动</a:t>
                      </a:r>
                      <a:endParaRPr lang="en-US"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ct val="100000"/>
                        </a:lnSpc>
                        <a:defRPr/>
                      </a:pPr>
                      <a:r>
                        <a:rPr lang="en-US" sz="28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Lanma Island </a:t>
                      </a:r>
                      <a:r>
                        <a:rPr lang="en-US" sz="2800" b="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Integration </a:t>
                      </a:r>
                      <a:endParaRPr lang="en-US" sz="2800" b="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txBody>
                  <a:tcPr marL="190500" marR="190500" marT="190500" marB="190500" anchor="ctr" anchorCtr="0">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r>
              <a:tr h="1818005">
                <a:tc>
                  <a:txBody>
                    <a:bodyPr rtlCol="0"/>
                    <a:lstStyle/>
                    <a:p>
                      <a:pPr algn="ctr">
                        <a:lnSpc>
                          <a:spcPct val="100000"/>
                        </a:lnSpc>
                        <a:defRPr/>
                      </a:pPr>
                      <a:r>
                        <a:rPr lang="en-US"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下午</a:t>
                      </a:r>
                      <a:endParaRPr lang="en-US"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ct val="100000"/>
                        </a:lnSpc>
                        <a:defRPr/>
                      </a:pPr>
                      <a:r>
                        <a:rPr lang="en-US"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PM</a:t>
                      </a:r>
                      <a:endParaRPr lang="en-US"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txBody>
                  <a:tcPr marL="190500" marR="190500" marT="190500" marB="190500" anchor="ctr" anchorCtr="0">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rtlCol="0"/>
                    <a:lstStyle/>
                    <a:p>
                      <a:pPr algn="ctr">
                        <a:lnSpc>
                          <a:spcPct val="100000"/>
                        </a:lnSpc>
                        <a:defRPr/>
                      </a:pPr>
                      <a:r>
                        <a:rPr lang="en-US"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GLC</a:t>
                      </a:r>
                      <a:endParaRPr lang="en-US"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ct val="100000"/>
                        </a:lnSpc>
                        <a:defRPr/>
                      </a:pPr>
                      <a:r>
                        <a:rPr lang="en-US" altLang="zh-CN" sz="2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Global Leadership Conference</a:t>
                      </a:r>
                      <a:endParaRPr lang="zh-CN" altLang="en-US" sz="24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ct val="100000"/>
                        </a:lnSpc>
                        <a:defRPr/>
                      </a:pPr>
                      <a:r>
                        <a:rPr lang="zh-CN" altLang="en-US" sz="24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地点：</a:t>
                      </a:r>
                      <a:r>
                        <a:rPr lang="en-US" sz="24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Shangtung Room(8F)</a:t>
                      </a:r>
                      <a:endParaRPr lang="en-US" altLang="zh-CN" sz="2400" b="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txBody>
                  <a:tcPr marL="190500" marR="190500" marT="190500" marB="190500" anchor="ctr" anchorCtr="0">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rtlCol="0"/>
                    <a:lstStyle/>
                    <a:p>
                      <a:pPr algn="ctr">
                        <a:lnSpc>
                          <a:spcPct val="100000"/>
                        </a:lnSpc>
                        <a:defRPr/>
                      </a:pPr>
                      <a:r>
                        <a:rPr lang="zh-CN" altLang="en-US"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城市探险</a:t>
                      </a:r>
                      <a:r>
                        <a:rPr lang="en-US" sz="28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融入活动</a:t>
                      </a:r>
                      <a:r>
                        <a:rPr lang="en-US" sz="28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City Hunt </a:t>
                      </a:r>
                      <a:r>
                        <a:rPr lang="en-US" sz="2800" b="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Integration</a:t>
                      </a:r>
                      <a:endParaRPr lang="en-US" sz="2800" b="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txBody>
                  <a:tcPr marL="190500" marR="190500" marT="190500" marB="190500" anchor="ctr" anchorCtr="0">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rtlCol="0"/>
                    <a:lstStyle/>
                    <a:p>
                      <a:pPr algn="ctr">
                        <a:lnSpc>
                          <a:spcPct val="100000"/>
                        </a:lnSpc>
                        <a:defRPr/>
                      </a:pPr>
                      <a:r>
                        <a:rPr lang="en-US"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YEN Legacy Speaker</a:t>
                      </a:r>
                      <a:endParaRPr lang="en-US" sz="1400" b="0">
                        <a:latin typeface="Avenir Next Regular" panose="020B0803020202020204" charset="0"/>
                        <a:ea typeface="Avenir Next Regular" panose="020B0803020202020204" charset="0"/>
                        <a:cs typeface="Avenir Next Regular" panose="020B0803020202020204" charset="0"/>
                      </a:endParaRPr>
                    </a:p>
                    <a:p>
                      <a:pPr algn="ctr">
                        <a:lnSpc>
                          <a:spcPct val="100000"/>
                        </a:lnSpc>
                      </a:pPr>
                      <a:r>
                        <a:rPr lang="en-US"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AGM</a:t>
                      </a:r>
                      <a:endParaRPr lang="en-US"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ct val="100000"/>
                        </a:lnSpc>
                      </a:pPr>
                      <a:r>
                        <a:rPr lang="zh-CN" altLang="en-US"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地点：</a:t>
                      </a:r>
                      <a:r>
                        <a:rPr lang="en-US"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S</a:t>
                      </a:r>
                      <a:r>
                        <a:rPr lang="en-US"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tar Room(42F)</a:t>
                      </a:r>
                      <a:endParaRPr lang="en-US"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txBody>
                  <a:tcPr marL="190500" marR="190500" marT="190500" marB="190500" anchor="ctr" anchorCtr="0">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rtlCol="0"/>
                    <a:lstStyle/>
                    <a:p>
                      <a:pPr algn="ctr">
                        <a:lnSpc>
                          <a:spcPct val="100000"/>
                        </a:lnSpc>
                        <a:defRPr/>
                      </a:pPr>
                      <a:endParaRPr lang="en-US" sz="1400" b="0">
                        <a:latin typeface="Avenir Next Regular" panose="020B0803020202020204" charset="0"/>
                        <a:ea typeface="Avenir Next Regular" panose="020B0803020202020204" charset="0"/>
                        <a:cs typeface="Avenir Next Regular" panose="020B0803020202020204" charset="0"/>
                      </a:endParaRPr>
                    </a:p>
                  </a:txBody>
                  <a:tcPr marL="190500" marR="190500" marT="190500" marB="190500" anchor="ctr" anchorCtr="0">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r>
              <a:tr h="1878330">
                <a:tc>
                  <a:txBody>
                    <a:bodyPr rtlCol="0"/>
                    <a:lstStyle/>
                    <a:p>
                      <a:pPr algn="ctr">
                        <a:lnSpc>
                          <a:spcPct val="100000"/>
                        </a:lnSpc>
                        <a:defRPr/>
                      </a:pPr>
                      <a:r>
                        <a:rPr lang="en-US"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晚上</a:t>
                      </a:r>
                      <a:endParaRPr lang="en-US"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ct val="100000"/>
                        </a:lnSpc>
                        <a:defRPr/>
                      </a:pPr>
                      <a:r>
                        <a:rPr lang="en-US" altLang="zh-CN"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Evening</a:t>
                      </a:r>
                      <a:endParaRPr lang="en-US" altLang="zh-CN"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txBody>
                  <a:tcPr marL="190500" marR="190500" marT="190500" marB="190500" anchor="ctr" anchorCtr="0">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rtlCol="0"/>
                    <a:lstStyle/>
                    <a:p>
                      <a:pPr algn="ctr">
                        <a:lnSpc>
                          <a:spcPct val="100000"/>
                        </a:lnSpc>
                        <a:defRPr/>
                      </a:pPr>
                      <a:r>
                        <a:rPr lang="en-US"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Welcome Party</a:t>
                      </a:r>
                      <a:endParaRPr lang="en-US"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ct val="100000"/>
                        </a:lnSpc>
                        <a:defRPr/>
                      </a:pPr>
                      <a:r>
                        <a:rPr lang="zh-CN" altLang="en-US"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地点：</a:t>
                      </a:r>
                      <a:r>
                        <a:rPr lang="zh-CN" altLang="en-US"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襟江酒家</a:t>
                      </a:r>
                      <a:endParaRPr lang="zh-CN" altLang="en-US" sz="2800" b="0">
                        <a:solidFill>
                          <a:srgbClr val="FFFF0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txBody>
                  <a:tcPr marL="190500" marR="190500" marT="190500" marB="190500" anchor="ctr" anchorCtr="0">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rtlCol="0"/>
                    <a:lstStyle/>
                    <a:p>
                      <a:pPr algn="ctr">
                        <a:lnSpc>
                          <a:spcPct val="100000"/>
                        </a:lnSpc>
                        <a:defRPr/>
                      </a:pPr>
                      <a:r>
                        <a:rPr lang="en-US"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Forum Mixer</a:t>
                      </a:r>
                      <a:endParaRPr lang="en-US"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ct val="100000"/>
                        </a:lnSpc>
                        <a:defRPr/>
                      </a:pPr>
                      <a:r>
                        <a:rPr lang="zh-CN" altLang="en-US"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地点：</a:t>
                      </a:r>
                      <a:r>
                        <a:rPr lang="zh-CN" altLang="en-US"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组长房间</a:t>
                      </a:r>
                      <a:endParaRPr lang="zh-CN" altLang="en-US"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txBody>
                  <a:tcPr marL="190500" marR="190500" marT="190500" marB="190500" anchor="ctr" anchorCtr="0">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rtlCol="0"/>
                    <a:lstStyle/>
                    <a:p>
                      <a:pPr algn="ctr">
                        <a:lnSpc>
                          <a:spcPct val="100000"/>
                        </a:lnSpc>
                        <a:defRPr/>
                      </a:pPr>
                      <a:r>
                        <a:rPr lang="en-US"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Closing Dinner</a:t>
                      </a:r>
                      <a:endParaRPr lang="en-US"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ct val="100000"/>
                        </a:lnSpc>
                        <a:defRPr/>
                      </a:pPr>
                      <a:r>
                        <a:rPr lang="zh-CN" altLang="en-US" sz="28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地点：</a:t>
                      </a:r>
                      <a:r>
                        <a:rPr lang="en-US" sz="28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S</a:t>
                      </a:r>
                      <a:r>
                        <a:rPr lang="en-US" sz="28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hanghai Room(8F)</a:t>
                      </a:r>
                      <a:endParaRPr lang="en-US" sz="2800" b="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txBody>
                  <a:tcPr marL="190500" marR="190500" marT="190500" marB="190500" anchor="ctr" anchorCtr="0">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c>
                  <a:txBody>
                    <a:bodyPr rtlCol="0"/>
                    <a:lstStyle/>
                    <a:p>
                      <a:pPr algn="ctr">
                        <a:lnSpc>
                          <a:spcPct val="100000"/>
                        </a:lnSpc>
                        <a:defRPr/>
                      </a:pPr>
                      <a:endParaRPr lang="en-US" sz="1400" b="0">
                        <a:latin typeface="Avenir Next Regular" panose="020B0803020202020204" charset="0"/>
                        <a:ea typeface="Avenir Next Regular" panose="020B0803020202020204" charset="0"/>
                        <a:cs typeface="Avenir Next Regular" panose="020B0803020202020204" charset="0"/>
                      </a:endParaRPr>
                    </a:p>
                  </a:txBody>
                  <a:tcPr marL="190500" marR="190500" marT="190500" marB="190500" anchor="ctr" anchorCtr="0">
                    <a:lnL w="19050" cap="flat" cmpd="sng" algn="ctr">
                      <a:solidFill>
                        <a:srgbClr val="FFFFFF"/>
                      </a:solidFill>
                      <a:prstDash val="solid"/>
                      <a:round/>
                      <a:headEnd type="none" w="med" len="med"/>
                      <a:tailEnd type="none" w="med" len="med"/>
                    </a:lnL>
                    <a:lnR w="19050" cap="flat" cmpd="sng" algn="ctr">
                      <a:solidFill>
                        <a:srgbClr val="FFFFFF"/>
                      </a:solidFill>
                      <a:prstDash val="solid"/>
                      <a:round/>
                      <a:headEnd type="none" w="med" len="med"/>
                      <a:tailEnd type="none" w="med" len="med"/>
                    </a:lnR>
                    <a:lnT w="19050" cap="flat" cmpd="sng" algn="ctr">
                      <a:solidFill>
                        <a:srgbClr val="FFFFFF"/>
                      </a:solidFill>
                      <a:prstDash val="solid"/>
                      <a:round/>
                      <a:headEnd type="none" w="med" len="med"/>
                      <a:tailEnd type="none" w="med" len="med"/>
                    </a:lnT>
                    <a:lnB w="19050" cap="flat" cmpd="sng" algn="ctr">
                      <a:solidFill>
                        <a:srgbClr val="FFFFFF"/>
                      </a:solidFill>
                      <a:prstDash val="solid"/>
                      <a:round/>
                      <a:headEnd type="none" w="med" len="med"/>
                      <a:tailEnd type="none" w="med" len="med"/>
                    </a:lnB>
                  </a:tcPr>
                </a:tc>
              </a:tr>
            </a:tbl>
          </a:graphicData>
        </a:graphic>
      </p:graphicFrame>
      <p:grpSp>
        <p:nvGrpSpPr>
          <p:cNvPr id="6" name="Group 6"/>
          <p:cNvGrpSpPr/>
          <p:nvPr/>
        </p:nvGrpSpPr>
        <p:grpSpPr>
          <a:xfrm rot="0">
            <a:off x="990600" y="571500"/>
            <a:ext cx="15057755" cy="1639094"/>
            <a:chOff x="-50800" y="0"/>
            <a:chExt cx="20077006" cy="2185459"/>
          </a:xfrm>
        </p:grpSpPr>
        <p:sp>
          <p:nvSpPr>
            <p:cNvPr id="7" name="TextBox 7"/>
            <p:cNvSpPr txBox="1"/>
            <p:nvPr/>
          </p:nvSpPr>
          <p:spPr>
            <a:xfrm>
              <a:off x="0" y="0"/>
              <a:ext cx="20026206" cy="1231054"/>
            </a:xfrm>
            <a:prstGeom prst="rect">
              <a:avLst/>
            </a:prstGeom>
          </p:spPr>
          <p:txBody>
            <a:bodyPr wrap="square" lIns="0" tIns="0" rIns="0" bIns="0" rtlCol="0" anchor="t">
              <a:spAutoFit/>
            </a:bodyPr>
            <a:lstStyle/>
            <a:p>
              <a:pPr marL="0" lvl="0" indent="0" algn="l">
                <a:lnSpc>
                  <a:spcPct val="100000"/>
                </a:lnSpc>
                <a:spcBef>
                  <a:spcPct val="0"/>
                </a:spcBef>
              </a:pPr>
              <a:r>
                <a:rPr lang="en-US" sz="54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活动安排(暂定)</a:t>
              </a:r>
              <a:r>
                <a:rPr lang="en-US" sz="60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a:t>
              </a:r>
              <a:r>
                <a:rPr lang="en-US" altLang="zh-CN" sz="48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Agenda (Tentative)</a:t>
              </a:r>
              <a:endParaRPr lang="en-US" altLang="zh-CN" sz="48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sp>
          <p:nvSpPr>
            <p:cNvPr id="8" name="TextBox 8"/>
            <p:cNvSpPr txBox="1"/>
            <p:nvPr/>
          </p:nvSpPr>
          <p:spPr>
            <a:xfrm>
              <a:off x="-50800" y="1625812"/>
              <a:ext cx="14031129" cy="559647"/>
            </a:xfrm>
            <a:prstGeom prst="rect">
              <a:avLst/>
            </a:prstGeom>
          </p:spPr>
          <p:txBody>
            <a:bodyPr lIns="0" tIns="0" rIns="0" bIns="0" rtlCol="0" anchor="t">
              <a:spAutoFit/>
            </a:bodyPr>
            <a:lstStyle/>
            <a:p>
              <a:pPr marL="0" lvl="0" indent="0" algn="l">
                <a:lnSpc>
                  <a:spcPct val="100000"/>
                </a:lnSpc>
                <a:spcBef>
                  <a:spcPct val="0"/>
                </a:spcBef>
              </a:pPr>
              <a:r>
                <a:rPr lang="en-US" sz="2725">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2026 /5 /28 -31</a:t>
              </a:r>
              <a:endParaRPr lang="en-US" sz="2725">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gr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0">
            <a:off x="0" y="0"/>
            <a:ext cx="8302249" cy="10287000"/>
            <a:chOff x="0" y="0"/>
            <a:chExt cx="2808415" cy="3479800"/>
          </a:xfrm>
        </p:grpSpPr>
        <p:sp>
          <p:nvSpPr>
            <p:cNvPr id="3" name="Freeform 3"/>
            <p:cNvSpPr/>
            <p:nvPr/>
          </p:nvSpPr>
          <p:spPr>
            <a:xfrm>
              <a:off x="0" y="0"/>
              <a:ext cx="2808415" cy="3479800"/>
            </a:xfrm>
            <a:custGeom>
              <a:avLst/>
              <a:gdLst/>
              <a:ahLst/>
              <a:cxnLst/>
              <a:rect l="l" t="t" r="r" b="b"/>
              <a:pathLst>
                <a:path w="2808415" h="3479800">
                  <a:moveTo>
                    <a:pt x="0" y="0"/>
                  </a:moveTo>
                  <a:lnTo>
                    <a:pt x="2808415" y="0"/>
                  </a:lnTo>
                  <a:lnTo>
                    <a:pt x="2808415" y="3479800"/>
                  </a:lnTo>
                  <a:lnTo>
                    <a:pt x="0" y="3479800"/>
                  </a:lnTo>
                  <a:close/>
                </a:path>
              </a:pathLst>
            </a:custGeom>
            <a:solidFill>
              <a:srgbClr val="000000"/>
            </a:solidFill>
          </p:spPr>
        </p:sp>
      </p:grpSp>
      <p:grpSp>
        <p:nvGrpSpPr>
          <p:cNvPr id="4" name="Group 4"/>
          <p:cNvGrpSpPr/>
          <p:nvPr/>
        </p:nvGrpSpPr>
        <p:grpSpPr>
          <a:xfrm rot="0">
            <a:off x="0" y="0"/>
            <a:ext cx="8302249" cy="10287000"/>
            <a:chOff x="0" y="0"/>
            <a:chExt cx="11069666" cy="13716000"/>
          </a:xfrm>
        </p:grpSpPr>
        <p:pic>
          <p:nvPicPr>
            <p:cNvPr id="5" name="Picture 5"/>
            <p:cNvPicPr>
              <a:picLocks noChangeAspect="1"/>
            </p:cNvPicPr>
            <p:nvPr/>
          </p:nvPicPr>
          <p:blipFill>
            <a:blip r:embed="rId1">
              <a:alphaModFix amt="50000"/>
            </a:blip>
            <a:srcRect l="23064" r="23064"/>
            <a:stretch>
              <a:fillRect/>
            </a:stretch>
          </p:blipFill>
          <p:spPr>
            <a:xfrm>
              <a:off x="0" y="0"/>
              <a:ext cx="11069666" cy="13716000"/>
            </a:xfrm>
            <a:prstGeom prst="rect">
              <a:avLst/>
            </a:prstGeom>
          </p:spPr>
        </p:pic>
      </p:grpSp>
      <p:sp>
        <p:nvSpPr>
          <p:cNvPr id="6" name="Freeform 6"/>
          <p:cNvSpPr/>
          <p:nvPr/>
        </p:nvSpPr>
        <p:spPr>
          <a:xfrm>
            <a:off x="3558318" y="7858350"/>
            <a:ext cx="1195208" cy="664429"/>
          </a:xfrm>
          <a:custGeom>
            <a:avLst/>
            <a:gdLst/>
            <a:ahLst/>
            <a:cxnLst/>
            <a:rect l="l" t="t" r="r" b="b"/>
            <a:pathLst>
              <a:path w="1195208" h="664429">
                <a:moveTo>
                  <a:pt x="0" y="0"/>
                </a:moveTo>
                <a:lnTo>
                  <a:pt x="1195208" y="0"/>
                </a:lnTo>
                <a:lnTo>
                  <a:pt x="1195208" y="664429"/>
                </a:lnTo>
                <a:lnTo>
                  <a:pt x="0" y="664429"/>
                </a:lnTo>
                <a:lnTo>
                  <a:pt x="0" y="0"/>
                </a:lnTo>
                <a:close/>
              </a:path>
            </a:pathLst>
          </a:custGeom>
          <a:blipFill>
            <a:blip r:embed="rId2"/>
            <a:stretch>
              <a:fillRect/>
            </a:stretch>
          </a:blipFill>
        </p:spPr>
      </p:sp>
      <p:sp>
        <p:nvSpPr>
          <p:cNvPr id="7" name="TextBox 7"/>
          <p:cNvSpPr txBox="1"/>
          <p:nvPr/>
        </p:nvSpPr>
        <p:spPr>
          <a:xfrm>
            <a:off x="729155" y="3504928"/>
            <a:ext cx="6853533" cy="1107440"/>
          </a:xfrm>
          <a:prstGeom prst="rect">
            <a:avLst/>
          </a:prstGeom>
        </p:spPr>
        <p:txBody>
          <a:bodyPr lIns="0" tIns="0" rIns="0" bIns="0" rtlCol="0" anchor="t">
            <a:spAutoFit/>
          </a:bodyPr>
          <a:lstStyle/>
          <a:p>
            <a:pPr algn="ctr">
              <a:lnSpc>
                <a:spcPts val="8640"/>
              </a:lnSpc>
            </a:pPr>
            <a:r>
              <a:rPr lang="en-US" sz="72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5/28行程</a:t>
            </a:r>
            <a:endParaRPr lang="en-US" sz="72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endParaRPr>
          </a:p>
        </p:txBody>
      </p:sp>
      <p:sp>
        <p:nvSpPr>
          <p:cNvPr id="11" name="TextBox 11"/>
          <p:cNvSpPr txBox="1"/>
          <p:nvPr/>
        </p:nvSpPr>
        <p:spPr>
          <a:xfrm>
            <a:off x="729155" y="4748212"/>
            <a:ext cx="6853533" cy="645795"/>
          </a:xfrm>
          <a:prstGeom prst="rect">
            <a:avLst/>
          </a:prstGeom>
        </p:spPr>
        <p:txBody>
          <a:bodyPr lIns="0" tIns="0" rIns="0" bIns="0" rtlCol="0" anchor="t">
            <a:spAutoFit/>
          </a:bodyPr>
          <a:lstStyle/>
          <a:p>
            <a:pPr algn="ctr">
              <a:lnSpc>
                <a:spcPts val="5040"/>
              </a:lnSpc>
            </a:pPr>
            <a:r>
              <a:rPr lang="en-US" sz="4200" b="1">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5/28 Schedule</a:t>
            </a:r>
            <a:endParaRPr lang="en-US" sz="4200" b="1">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sp>
        <p:nvSpPr>
          <p:cNvPr id="12" name="TextBox 12"/>
          <p:cNvSpPr txBox="1"/>
          <p:nvPr/>
        </p:nvSpPr>
        <p:spPr>
          <a:xfrm>
            <a:off x="8572540" y="2644633"/>
            <a:ext cx="9522460" cy="4134485"/>
          </a:xfrm>
          <a:prstGeom prst="rect">
            <a:avLst/>
          </a:prstGeom>
        </p:spPr>
        <p:txBody>
          <a:bodyPr wrap="square" lIns="0" tIns="0" rIns="0" bIns="0" rtlCol="0" anchor="t">
            <a:spAutoFit/>
          </a:bodyPr>
          <a:lstStyle/>
          <a:p>
            <a:pPr marL="734060" lvl="1" indent="-367030" algn="l">
              <a:lnSpc>
                <a:spcPts val="5780"/>
              </a:lnSpc>
              <a:buFont typeface="Arial" panose="020B0704020202020204"/>
              <a:buChar char="•"/>
            </a:pPr>
            <a:r>
              <a:rPr lang="en-US" altLang="zh-CN" sz="3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09:00 - 12:00 </a:t>
            </a:r>
            <a:r>
              <a:rPr lang="zh-CN" altLang="en-US" sz="3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全球领导力会议</a:t>
            </a:r>
            <a:r>
              <a:rPr lang="en-US" altLang="zh-CN" sz="3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GLC </a:t>
            </a:r>
            <a:endParaRPr lang="en-US" altLang="zh-CN" sz="3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marL="734060" lvl="1" indent="-367030" algn="l">
              <a:lnSpc>
                <a:spcPts val="5780"/>
              </a:lnSpc>
              <a:buFont typeface="Arial" panose="020B0704020202020204"/>
              <a:buChar char="•"/>
            </a:pPr>
            <a:r>
              <a:rPr lang="en-US" altLang="zh-CN" sz="3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12:00 - 13:30 </a:t>
            </a:r>
            <a:r>
              <a:rPr lang="zh-CN" altLang="en-US" sz="3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午餐</a:t>
            </a:r>
            <a:r>
              <a:rPr lang="en-US" altLang="zh-CN" sz="3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Lunch</a:t>
            </a:r>
            <a:endParaRPr lang="en-US" altLang="zh-CN" sz="3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marL="734060" lvl="1" indent="-367030" algn="l">
              <a:lnSpc>
                <a:spcPts val="5780"/>
              </a:lnSpc>
              <a:buFont typeface="Arial" panose="020B0704020202020204"/>
              <a:buChar char="•"/>
            </a:pPr>
            <a:r>
              <a:rPr lang="en-US" altLang="zh-CN" sz="3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13:3</a:t>
            </a:r>
            <a:r>
              <a:rPr lang="en-US" sz="3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0 </a:t>
            </a:r>
            <a:r>
              <a:rPr lang="en-US" altLang="zh-CN" sz="3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- 16:30 </a:t>
            </a:r>
            <a:r>
              <a:rPr lang="zh-CN" altLang="en-US" sz="3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全球领导力会议</a:t>
            </a:r>
            <a:r>
              <a:rPr lang="en-US" altLang="zh-CN" sz="3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GLC </a:t>
            </a:r>
            <a:endParaRPr lang="en-US" altLang="zh-CN" sz="3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marL="734060" lvl="1" indent="-367030" algn="l">
              <a:lnSpc>
                <a:spcPts val="5780"/>
              </a:lnSpc>
              <a:buFont typeface="Arial" panose="020B0704020202020204"/>
              <a:buChar char="•"/>
            </a:pPr>
            <a:r>
              <a:rPr lang="en-US" altLang="zh-CN" sz="3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18:30 - 21:00 </a:t>
            </a:r>
            <a:r>
              <a:rPr lang="zh-CN" altLang="en-US" sz="3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欢迎晚宴</a:t>
            </a:r>
            <a:r>
              <a:rPr lang="en-US" altLang="zh-CN" sz="3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Welcome Party</a:t>
            </a:r>
            <a:endParaRPr lang="en-US" altLang="zh-CN" sz="3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marL="114935" lvl="1" indent="0" algn="l" fontAlgn="auto">
              <a:lnSpc>
                <a:spcPct val="100000"/>
              </a:lnSpc>
              <a:buFont typeface="Arial" panose="020B0704020202020204"/>
              <a:buNone/>
            </a:pPr>
            <a:r>
              <a:rPr lang="en-US" altLang="zh-CN" sz="28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a:t>
            </a:r>
            <a:r>
              <a:rPr lang="en-US" altLang="zh-CN" sz="2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a:t>
            </a:r>
            <a:r>
              <a:rPr lang="zh-CN" altLang="en-US" sz="2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服装要求</a:t>
            </a:r>
            <a:r>
              <a:rPr lang="en-US" altLang="zh-CN" sz="2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D</a:t>
            </a:r>
            <a:r>
              <a:rPr lang="zh-CN" altLang="en-US" sz="2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ress </a:t>
            </a:r>
            <a:r>
              <a:rPr lang="en-US" altLang="zh-CN" sz="2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C</a:t>
            </a:r>
            <a:r>
              <a:rPr lang="zh-CN" altLang="en-US" sz="2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ode：</a:t>
            </a:r>
            <a:endParaRPr lang="zh-CN" altLang="en-US" sz="2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marL="114935" lvl="1" indent="0" algn="l" fontAlgn="auto">
              <a:lnSpc>
                <a:spcPct val="100000"/>
              </a:lnSpc>
              <a:buFont typeface="Arial" panose="020B0704020202020204"/>
              <a:buNone/>
            </a:pPr>
            <a:r>
              <a:rPr lang="zh-CN" altLang="en-US" sz="2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a:t>
            </a:r>
            <a:r>
              <a:rPr lang="en-US" altLang="zh-CN" sz="2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a:t>
            </a:r>
            <a:r>
              <a:rPr sz="2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Cosplay - 怀旧香港电影服装 Retro Hong Kong Movies Clothing</a:t>
            </a:r>
            <a:endParaRPr sz="2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marL="114935" lvl="1" indent="0" algn="l" fontAlgn="auto">
              <a:lnSpc>
                <a:spcPct val="100000"/>
              </a:lnSpc>
              <a:buFont typeface="Arial" panose="020B0704020202020204"/>
              <a:buNone/>
            </a:pPr>
            <a:endParaRPr sz="2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grpSp>
        <p:nvGrpSpPr>
          <p:cNvPr id="15" name="Group 8"/>
          <p:cNvGrpSpPr/>
          <p:nvPr/>
        </p:nvGrpSpPr>
        <p:grpSpPr>
          <a:xfrm rot="0">
            <a:off x="1905000" y="8877300"/>
            <a:ext cx="4401185" cy="1191895"/>
            <a:chOff x="-139700" y="-569276"/>
            <a:chExt cx="5868247" cy="1627732"/>
          </a:xfrm>
        </p:grpSpPr>
        <p:sp>
          <p:nvSpPr>
            <p:cNvPr id="16" name="TextBox 9"/>
            <p:cNvSpPr txBox="1"/>
            <p:nvPr/>
          </p:nvSpPr>
          <p:spPr>
            <a:xfrm>
              <a:off x="-139700" y="486972"/>
              <a:ext cx="5786967" cy="369427"/>
            </a:xfrm>
            <a:prstGeom prst="rect">
              <a:avLst/>
            </a:prstGeom>
          </p:spPr>
          <p:txBody>
            <a:bodyPr lIns="0" tIns="0" rIns="0" bIns="0" rtlCol="0" anchor="t">
              <a:noAutofit/>
            </a:bodyPr>
            <a:lstStyle/>
            <a:p>
              <a:pPr algn="ctr">
                <a:lnSpc>
                  <a:spcPts val="1120"/>
                </a:lnSpc>
              </a:pPr>
              <a:endParaRPr lang="en-US" altLang="zh-CN"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sp>
          <p:nvSpPr>
            <p:cNvPr id="17" name="TextBox 10"/>
            <p:cNvSpPr txBox="1"/>
            <p:nvPr/>
          </p:nvSpPr>
          <p:spPr>
            <a:xfrm>
              <a:off x="165100" y="-569276"/>
              <a:ext cx="5563447" cy="1627732"/>
            </a:xfrm>
            <a:prstGeom prst="rect">
              <a:avLst/>
            </a:prstGeom>
          </p:spPr>
          <p:txBody>
            <a:bodyPr wrap="square" lIns="0" tIns="0" rIns="0" bIns="0" rtlCol="0" anchor="t">
              <a:noAutofit/>
            </a:bodyPr>
            <a:lstStyle/>
            <a:p>
              <a:pPr algn="ctr">
                <a:lnSpc>
                  <a:spcPts val="2300"/>
                </a:lnSpc>
              </a:pPr>
              <a:r>
                <a:rPr lang="en-US" sz="2000" b="1" spc="24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雁博青年创业家协会</a:t>
              </a:r>
              <a:endParaRPr lang="en-US" sz="2000" b="1" spc="24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endParaRPr>
            </a:p>
            <a:p>
              <a:pPr algn="ctr">
                <a:lnSpc>
                  <a:spcPts val="2300"/>
                </a:lnSpc>
              </a:pPr>
              <a:r>
                <a:rPr lang="en-US" altLang="zh-CN" sz="20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Young Entrepreneurs Network</a:t>
              </a:r>
              <a:endParaRPr lang="en-US" altLang="zh-CN" sz="20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r>
                <a:rPr lang="zh-CN" altLang="en-US"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于</a:t>
              </a:r>
              <a:r>
                <a:rPr lang="en-US"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2008年</a:t>
              </a:r>
              <a:r>
                <a:rPr lang="zh-CN" altLang="en-US"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成立</a:t>
              </a:r>
              <a:r>
                <a:rPr lang="en-US" altLang="zh-CN"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 Established in 2008</a:t>
              </a:r>
              <a:endParaRPr lang="en-US" altLang="zh-CN"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r>
                <a:rPr lang="en-US" sz="8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a:t>
              </a:r>
              <a:endParaRPr lang="en-US" sz="8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endParaRPr lang="en-US" sz="800" b="1" spc="24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grpSp>
      <p:pic>
        <p:nvPicPr>
          <p:cNvPr id="8" name="图片 7" descr="dd2aaef22a248926f0fa9f2789600ff4"/>
          <p:cNvPicPr>
            <a:picLocks noChangeAspect="1"/>
          </p:cNvPicPr>
          <p:nvPr/>
        </p:nvPicPr>
        <p:blipFill>
          <a:blip r:embed="rId3"/>
          <a:stretch>
            <a:fillRect/>
          </a:stretch>
        </p:blipFill>
        <p:spPr>
          <a:xfrm>
            <a:off x="10452100" y="6819900"/>
            <a:ext cx="5763895" cy="324231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0">
            <a:off x="0" y="0"/>
            <a:ext cx="8302249" cy="10287000"/>
            <a:chOff x="0" y="0"/>
            <a:chExt cx="2808415" cy="3479800"/>
          </a:xfrm>
        </p:grpSpPr>
        <p:sp>
          <p:nvSpPr>
            <p:cNvPr id="3" name="Freeform 3"/>
            <p:cNvSpPr/>
            <p:nvPr/>
          </p:nvSpPr>
          <p:spPr>
            <a:xfrm>
              <a:off x="0" y="0"/>
              <a:ext cx="2808415" cy="3479800"/>
            </a:xfrm>
            <a:custGeom>
              <a:avLst/>
              <a:gdLst/>
              <a:ahLst/>
              <a:cxnLst/>
              <a:rect l="l" t="t" r="r" b="b"/>
              <a:pathLst>
                <a:path w="2808415" h="3479800">
                  <a:moveTo>
                    <a:pt x="0" y="0"/>
                  </a:moveTo>
                  <a:lnTo>
                    <a:pt x="2808415" y="0"/>
                  </a:lnTo>
                  <a:lnTo>
                    <a:pt x="2808415" y="3479800"/>
                  </a:lnTo>
                  <a:lnTo>
                    <a:pt x="0" y="3479800"/>
                  </a:lnTo>
                  <a:close/>
                </a:path>
              </a:pathLst>
            </a:custGeom>
            <a:solidFill>
              <a:srgbClr val="000000"/>
            </a:solidFill>
          </p:spPr>
        </p:sp>
      </p:grpSp>
      <p:grpSp>
        <p:nvGrpSpPr>
          <p:cNvPr id="4" name="Group 4"/>
          <p:cNvGrpSpPr/>
          <p:nvPr/>
        </p:nvGrpSpPr>
        <p:grpSpPr>
          <a:xfrm rot="0">
            <a:off x="0" y="0"/>
            <a:ext cx="8302249" cy="10287000"/>
            <a:chOff x="0" y="0"/>
            <a:chExt cx="11069666" cy="13716000"/>
          </a:xfrm>
        </p:grpSpPr>
        <p:pic>
          <p:nvPicPr>
            <p:cNvPr id="5" name="Picture 5"/>
            <p:cNvPicPr>
              <a:picLocks noChangeAspect="1"/>
            </p:cNvPicPr>
            <p:nvPr/>
          </p:nvPicPr>
          <p:blipFill>
            <a:blip r:embed="rId1">
              <a:alphaModFix amt="50000"/>
            </a:blip>
            <a:srcRect l="23064" r="23064"/>
            <a:stretch>
              <a:fillRect/>
            </a:stretch>
          </p:blipFill>
          <p:spPr>
            <a:xfrm>
              <a:off x="0" y="0"/>
              <a:ext cx="11069666" cy="13716000"/>
            </a:xfrm>
            <a:prstGeom prst="rect">
              <a:avLst/>
            </a:prstGeom>
          </p:spPr>
        </p:pic>
      </p:grpSp>
      <p:sp>
        <p:nvSpPr>
          <p:cNvPr id="6" name="Freeform 6"/>
          <p:cNvSpPr/>
          <p:nvPr/>
        </p:nvSpPr>
        <p:spPr>
          <a:xfrm>
            <a:off x="3558318" y="7858350"/>
            <a:ext cx="1195208" cy="664429"/>
          </a:xfrm>
          <a:custGeom>
            <a:avLst/>
            <a:gdLst/>
            <a:ahLst/>
            <a:cxnLst/>
            <a:rect l="l" t="t" r="r" b="b"/>
            <a:pathLst>
              <a:path w="1195208" h="664429">
                <a:moveTo>
                  <a:pt x="0" y="0"/>
                </a:moveTo>
                <a:lnTo>
                  <a:pt x="1195208" y="0"/>
                </a:lnTo>
                <a:lnTo>
                  <a:pt x="1195208" y="664429"/>
                </a:lnTo>
                <a:lnTo>
                  <a:pt x="0" y="664429"/>
                </a:lnTo>
                <a:lnTo>
                  <a:pt x="0" y="0"/>
                </a:lnTo>
                <a:close/>
              </a:path>
            </a:pathLst>
          </a:custGeom>
          <a:blipFill>
            <a:blip r:embed="rId2"/>
            <a:stretch>
              <a:fillRect/>
            </a:stretch>
          </a:blipFill>
        </p:spPr>
      </p:sp>
      <p:sp>
        <p:nvSpPr>
          <p:cNvPr id="7" name="TextBox 7"/>
          <p:cNvSpPr txBox="1"/>
          <p:nvPr/>
        </p:nvSpPr>
        <p:spPr>
          <a:xfrm>
            <a:off x="729155" y="3504928"/>
            <a:ext cx="6853533" cy="1107440"/>
          </a:xfrm>
          <a:prstGeom prst="rect">
            <a:avLst/>
          </a:prstGeom>
        </p:spPr>
        <p:txBody>
          <a:bodyPr lIns="0" tIns="0" rIns="0" bIns="0" rtlCol="0" anchor="t">
            <a:spAutoFit/>
          </a:bodyPr>
          <a:lstStyle/>
          <a:p>
            <a:pPr algn="ctr">
              <a:lnSpc>
                <a:spcPts val="8640"/>
              </a:lnSpc>
            </a:pPr>
            <a:r>
              <a:rPr lang="en-US" sz="72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5/29行程</a:t>
            </a:r>
            <a:endParaRPr lang="en-US" sz="72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endParaRPr>
          </a:p>
        </p:txBody>
      </p:sp>
      <p:sp>
        <p:nvSpPr>
          <p:cNvPr id="11" name="TextBox 11"/>
          <p:cNvSpPr txBox="1"/>
          <p:nvPr/>
        </p:nvSpPr>
        <p:spPr>
          <a:xfrm>
            <a:off x="729155" y="4748212"/>
            <a:ext cx="6853533" cy="645795"/>
          </a:xfrm>
          <a:prstGeom prst="rect">
            <a:avLst/>
          </a:prstGeom>
        </p:spPr>
        <p:txBody>
          <a:bodyPr lIns="0" tIns="0" rIns="0" bIns="0" rtlCol="0" anchor="t">
            <a:spAutoFit/>
          </a:bodyPr>
          <a:lstStyle/>
          <a:p>
            <a:pPr algn="ctr">
              <a:lnSpc>
                <a:spcPts val="5040"/>
              </a:lnSpc>
            </a:pPr>
            <a:r>
              <a:rPr lang="en-US" sz="4200" b="1">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5/2</a:t>
            </a:r>
            <a:r>
              <a:rPr lang="en-US" altLang="zh-CN" sz="4200" b="1">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9</a:t>
            </a:r>
            <a:r>
              <a:rPr lang="en-US" sz="4200" b="1">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Schedule</a:t>
            </a:r>
            <a:endParaRPr lang="en-US" sz="4200" b="1">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sp>
        <p:nvSpPr>
          <p:cNvPr id="12" name="TextBox 12"/>
          <p:cNvSpPr txBox="1"/>
          <p:nvPr/>
        </p:nvSpPr>
        <p:spPr>
          <a:xfrm>
            <a:off x="8550275" y="2324100"/>
            <a:ext cx="9522460" cy="4446905"/>
          </a:xfrm>
          <a:prstGeom prst="rect">
            <a:avLst/>
          </a:prstGeom>
        </p:spPr>
        <p:txBody>
          <a:bodyPr wrap="square" lIns="0" tIns="0" rIns="0" bIns="0" rtlCol="0" anchor="t">
            <a:spAutoFit/>
          </a:bodyPr>
          <a:lstStyle/>
          <a:p>
            <a:pPr marL="734060" lvl="1" indent="-367030" algn="l">
              <a:lnSpc>
                <a:spcPts val="5780"/>
              </a:lnSpc>
              <a:buFont typeface="Arial" panose="020B0704020202020204"/>
              <a:buChar char="•"/>
            </a:pPr>
            <a:r>
              <a:rPr lang="en-US" altLang="zh-CN" sz="32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08:15 </a:t>
            </a:r>
            <a:r>
              <a:rPr lang="en-US" altLang="en-US" sz="32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a:t>
            </a:r>
            <a:r>
              <a:rPr lang="en-US" altLang="zh-CN" sz="32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a:t>
            </a:r>
            <a:r>
              <a:rPr lang="zh-CN" altLang="en-US" sz="32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集合</a:t>
            </a:r>
            <a:r>
              <a:rPr lang="en-US" altLang="zh-CN" sz="32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Assembly at </a:t>
            </a:r>
            <a:r>
              <a:rPr lang="en-US" altLang="zh-CN" sz="3200">
                <a:solidFill>
                  <a:srgbClr val="009490"/>
                </a:solidFill>
                <a:latin typeface="Avenir Next Regular" panose="020B0803020202020204" charset="0"/>
                <a:ea typeface="SimSun" charset="0"/>
                <a:cs typeface="Avenir Next Regular" panose="020B0803020202020204" charset="0"/>
                <a:sym typeface="Noto Sans T Chinese" panose="020B0500000000000000" charset="-120"/>
              </a:rPr>
              <a:t>B2</a:t>
            </a:r>
            <a:endParaRPr lang="en-US" altLang="zh-CN" sz="32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marL="734060" lvl="1" indent="-367030" algn="l">
              <a:lnSpc>
                <a:spcPts val="5780"/>
              </a:lnSpc>
              <a:buFont typeface="Arial" panose="020B0704020202020204"/>
              <a:buChar char="•"/>
            </a:pPr>
            <a:r>
              <a:rPr lang="en-US" altLang="zh-CN" sz="32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09:30 - 12:00</a:t>
            </a:r>
            <a:r>
              <a:rPr lang="en-US" altLang="en-US" sz="32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a:t>
            </a:r>
            <a:r>
              <a:rPr lang="en-US" altLang="zh-CN" sz="32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a:t>
            </a:r>
            <a:r>
              <a:rPr lang="zh-CN" altLang="en-US" sz="32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商汤科技参访</a:t>
            </a:r>
            <a:r>
              <a:rPr lang="en-US" altLang="zh-CN" sz="32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a:t>
            </a:r>
            <a:r>
              <a:rPr lang="en-US" altLang="zh-CN" sz="32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SenseTime Visit</a:t>
            </a:r>
            <a:endParaRPr lang="en-US" altLang="zh-CN" sz="3200" b="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marL="734060" lvl="1" indent="-367030" algn="l">
              <a:lnSpc>
                <a:spcPts val="5780"/>
              </a:lnSpc>
              <a:buFont typeface="Arial" panose="020B0704020202020204"/>
              <a:buChar char="•"/>
            </a:pPr>
            <a:r>
              <a:rPr lang="en-US" altLang="zh-CN" sz="32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12:00 - 13:30  </a:t>
            </a:r>
            <a:r>
              <a:rPr lang="zh-CN" altLang="en-US" sz="32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自由活动</a:t>
            </a:r>
            <a:endParaRPr lang="zh-CN" altLang="en-US" sz="32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marL="734060" lvl="1" indent="-367030" algn="l">
              <a:lnSpc>
                <a:spcPts val="5780"/>
              </a:lnSpc>
              <a:buFont typeface="Arial" panose="020B0704020202020204"/>
              <a:buChar char="•"/>
            </a:pPr>
            <a:r>
              <a:rPr lang="en-US" altLang="zh-CN" sz="32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14:00 - 17:00  </a:t>
            </a:r>
            <a:r>
              <a:rPr lang="zh-CN" altLang="en-US" sz="32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融入活动城市探险</a:t>
            </a:r>
            <a:r>
              <a:rPr lang="en-US" altLang="zh-CN" sz="32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City Hunt Integration</a:t>
            </a:r>
            <a:endParaRPr lang="en-US" altLang="zh-CN" sz="32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marL="734060" lvl="1" indent="-367030" algn="l">
              <a:lnSpc>
                <a:spcPts val="5780"/>
              </a:lnSpc>
              <a:buFont typeface="Arial" panose="020B0704020202020204"/>
              <a:buChar char="•"/>
            </a:pPr>
            <a:r>
              <a:rPr lang="en-US" altLang="zh-CN" sz="32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17:30 - 21:00  </a:t>
            </a:r>
            <a:r>
              <a:rPr lang="zh-CN" altLang="en-US" sz="32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跨</a:t>
            </a:r>
            <a:r>
              <a:rPr lang="en-US" altLang="zh-CN" sz="32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分会</a:t>
            </a:r>
            <a:r>
              <a:rPr lang="zh-CN" altLang="en-US" sz="32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私董会</a:t>
            </a:r>
            <a:r>
              <a:rPr lang="en-US" altLang="zh-CN" sz="32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Forum Mixer </a:t>
            </a:r>
            <a:endParaRPr lang="en-US" altLang="zh-CN" sz="32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grpSp>
        <p:nvGrpSpPr>
          <p:cNvPr id="15" name="Group 8"/>
          <p:cNvGrpSpPr/>
          <p:nvPr/>
        </p:nvGrpSpPr>
        <p:grpSpPr>
          <a:xfrm rot="0">
            <a:off x="1905000" y="8877300"/>
            <a:ext cx="4401185" cy="1191895"/>
            <a:chOff x="-139700" y="-569276"/>
            <a:chExt cx="5868247" cy="1627732"/>
          </a:xfrm>
        </p:grpSpPr>
        <p:sp>
          <p:nvSpPr>
            <p:cNvPr id="16" name="TextBox 9"/>
            <p:cNvSpPr txBox="1"/>
            <p:nvPr/>
          </p:nvSpPr>
          <p:spPr>
            <a:xfrm>
              <a:off x="-139700" y="486972"/>
              <a:ext cx="5786967" cy="369427"/>
            </a:xfrm>
            <a:prstGeom prst="rect">
              <a:avLst/>
            </a:prstGeom>
          </p:spPr>
          <p:txBody>
            <a:bodyPr lIns="0" tIns="0" rIns="0" bIns="0" rtlCol="0" anchor="t">
              <a:noAutofit/>
            </a:bodyPr>
            <a:lstStyle/>
            <a:p>
              <a:pPr algn="ctr">
                <a:lnSpc>
                  <a:spcPts val="1120"/>
                </a:lnSpc>
              </a:pPr>
              <a:endParaRPr lang="en-US" altLang="zh-CN"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sp>
          <p:nvSpPr>
            <p:cNvPr id="17" name="TextBox 10"/>
            <p:cNvSpPr txBox="1"/>
            <p:nvPr/>
          </p:nvSpPr>
          <p:spPr>
            <a:xfrm>
              <a:off x="165100" y="-569276"/>
              <a:ext cx="5563447" cy="1627732"/>
            </a:xfrm>
            <a:prstGeom prst="rect">
              <a:avLst/>
            </a:prstGeom>
          </p:spPr>
          <p:txBody>
            <a:bodyPr wrap="square" lIns="0" tIns="0" rIns="0" bIns="0" rtlCol="0" anchor="t">
              <a:noAutofit/>
            </a:bodyPr>
            <a:lstStyle/>
            <a:p>
              <a:pPr algn="ctr">
                <a:lnSpc>
                  <a:spcPts val="2300"/>
                </a:lnSpc>
              </a:pPr>
              <a:r>
                <a:rPr lang="en-US" sz="2000" b="1" spc="24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雁博青年创业家协会</a:t>
              </a:r>
              <a:endParaRPr lang="en-US" sz="2000" b="1" spc="24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endParaRPr>
            </a:p>
            <a:p>
              <a:pPr algn="ctr">
                <a:lnSpc>
                  <a:spcPts val="2300"/>
                </a:lnSpc>
              </a:pPr>
              <a:r>
                <a:rPr lang="en-US" altLang="zh-CN" sz="20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Young Entrepreneurs Network</a:t>
              </a:r>
              <a:endParaRPr lang="en-US" altLang="zh-CN" sz="20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r>
                <a:rPr lang="zh-CN" altLang="en-US"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于</a:t>
              </a:r>
              <a:r>
                <a:rPr lang="en-US"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2008年</a:t>
              </a:r>
              <a:r>
                <a:rPr lang="zh-CN" altLang="en-US"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成立</a:t>
              </a:r>
              <a:r>
                <a:rPr lang="en-US" altLang="zh-CN"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 Established in 2008</a:t>
              </a:r>
              <a:endParaRPr lang="en-US" altLang="zh-CN"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r>
                <a:rPr lang="en-US" sz="8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a:t>
              </a:r>
              <a:endParaRPr lang="en-US" sz="8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endParaRPr lang="en-US" sz="800" b="1" spc="24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gr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0">
            <a:off x="0" y="0"/>
            <a:ext cx="8302249" cy="10287000"/>
            <a:chOff x="0" y="0"/>
            <a:chExt cx="2808415" cy="3479800"/>
          </a:xfrm>
        </p:grpSpPr>
        <p:sp>
          <p:nvSpPr>
            <p:cNvPr id="3" name="Freeform 3"/>
            <p:cNvSpPr/>
            <p:nvPr/>
          </p:nvSpPr>
          <p:spPr>
            <a:xfrm>
              <a:off x="0" y="0"/>
              <a:ext cx="2808415" cy="3479800"/>
            </a:xfrm>
            <a:custGeom>
              <a:avLst/>
              <a:gdLst/>
              <a:ahLst/>
              <a:cxnLst/>
              <a:rect l="l" t="t" r="r" b="b"/>
              <a:pathLst>
                <a:path w="2808415" h="3479800">
                  <a:moveTo>
                    <a:pt x="0" y="0"/>
                  </a:moveTo>
                  <a:lnTo>
                    <a:pt x="2808415" y="0"/>
                  </a:lnTo>
                  <a:lnTo>
                    <a:pt x="2808415" y="3479800"/>
                  </a:lnTo>
                  <a:lnTo>
                    <a:pt x="0" y="3479800"/>
                  </a:lnTo>
                  <a:close/>
                </a:path>
              </a:pathLst>
            </a:custGeom>
            <a:solidFill>
              <a:srgbClr val="000000"/>
            </a:solidFill>
          </p:spPr>
        </p:sp>
      </p:grpSp>
      <p:grpSp>
        <p:nvGrpSpPr>
          <p:cNvPr id="4" name="Group 4"/>
          <p:cNvGrpSpPr/>
          <p:nvPr/>
        </p:nvGrpSpPr>
        <p:grpSpPr>
          <a:xfrm rot="0">
            <a:off x="0" y="0"/>
            <a:ext cx="8302249" cy="10287000"/>
            <a:chOff x="0" y="0"/>
            <a:chExt cx="11069666" cy="13716000"/>
          </a:xfrm>
        </p:grpSpPr>
        <p:pic>
          <p:nvPicPr>
            <p:cNvPr id="5" name="Picture 5"/>
            <p:cNvPicPr>
              <a:picLocks noChangeAspect="1"/>
            </p:cNvPicPr>
            <p:nvPr/>
          </p:nvPicPr>
          <p:blipFill>
            <a:blip r:embed="rId1">
              <a:alphaModFix amt="50000"/>
            </a:blip>
            <a:srcRect l="23064" r="23064"/>
            <a:stretch>
              <a:fillRect/>
            </a:stretch>
          </p:blipFill>
          <p:spPr>
            <a:xfrm>
              <a:off x="0" y="0"/>
              <a:ext cx="11069666" cy="13716000"/>
            </a:xfrm>
            <a:prstGeom prst="rect">
              <a:avLst/>
            </a:prstGeom>
          </p:spPr>
        </p:pic>
      </p:grpSp>
      <p:sp>
        <p:nvSpPr>
          <p:cNvPr id="6" name="Freeform 6"/>
          <p:cNvSpPr/>
          <p:nvPr/>
        </p:nvSpPr>
        <p:spPr>
          <a:xfrm>
            <a:off x="3558318" y="7858350"/>
            <a:ext cx="1195208" cy="664429"/>
          </a:xfrm>
          <a:custGeom>
            <a:avLst/>
            <a:gdLst/>
            <a:ahLst/>
            <a:cxnLst/>
            <a:rect l="l" t="t" r="r" b="b"/>
            <a:pathLst>
              <a:path w="1195208" h="664429">
                <a:moveTo>
                  <a:pt x="0" y="0"/>
                </a:moveTo>
                <a:lnTo>
                  <a:pt x="1195208" y="0"/>
                </a:lnTo>
                <a:lnTo>
                  <a:pt x="1195208" y="664429"/>
                </a:lnTo>
                <a:lnTo>
                  <a:pt x="0" y="664429"/>
                </a:lnTo>
                <a:lnTo>
                  <a:pt x="0" y="0"/>
                </a:lnTo>
                <a:close/>
              </a:path>
            </a:pathLst>
          </a:custGeom>
          <a:blipFill>
            <a:blip r:embed="rId2"/>
            <a:stretch>
              <a:fillRect/>
            </a:stretch>
          </a:blipFill>
        </p:spPr>
      </p:sp>
      <p:sp>
        <p:nvSpPr>
          <p:cNvPr id="7" name="TextBox 7"/>
          <p:cNvSpPr txBox="1"/>
          <p:nvPr/>
        </p:nvSpPr>
        <p:spPr>
          <a:xfrm>
            <a:off x="729155" y="3504928"/>
            <a:ext cx="6853533" cy="1107440"/>
          </a:xfrm>
          <a:prstGeom prst="rect">
            <a:avLst/>
          </a:prstGeom>
        </p:spPr>
        <p:txBody>
          <a:bodyPr lIns="0" tIns="0" rIns="0" bIns="0" rtlCol="0" anchor="t">
            <a:spAutoFit/>
          </a:bodyPr>
          <a:lstStyle/>
          <a:p>
            <a:pPr algn="ctr">
              <a:lnSpc>
                <a:spcPts val="8640"/>
              </a:lnSpc>
            </a:pPr>
            <a:r>
              <a:rPr lang="en-US" sz="72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5/30行程</a:t>
            </a:r>
            <a:endParaRPr lang="en-US" sz="72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endParaRPr>
          </a:p>
        </p:txBody>
      </p:sp>
      <p:sp>
        <p:nvSpPr>
          <p:cNvPr id="11" name="TextBox 11"/>
          <p:cNvSpPr txBox="1"/>
          <p:nvPr/>
        </p:nvSpPr>
        <p:spPr>
          <a:xfrm>
            <a:off x="729155" y="4748212"/>
            <a:ext cx="6853533" cy="645795"/>
          </a:xfrm>
          <a:prstGeom prst="rect">
            <a:avLst/>
          </a:prstGeom>
        </p:spPr>
        <p:txBody>
          <a:bodyPr lIns="0" tIns="0" rIns="0" bIns="0" rtlCol="0" anchor="t">
            <a:spAutoFit/>
          </a:bodyPr>
          <a:lstStyle/>
          <a:p>
            <a:pPr algn="ctr">
              <a:lnSpc>
                <a:spcPts val="5040"/>
              </a:lnSpc>
            </a:pPr>
            <a:r>
              <a:rPr lang="en-US" sz="4200" b="1">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5/30 Schedule</a:t>
            </a:r>
            <a:endParaRPr lang="en-US" sz="4200" b="1">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sp>
        <p:nvSpPr>
          <p:cNvPr id="12" name="TextBox 12"/>
          <p:cNvSpPr txBox="1"/>
          <p:nvPr/>
        </p:nvSpPr>
        <p:spPr>
          <a:xfrm>
            <a:off x="8550275" y="1664970"/>
            <a:ext cx="9522460" cy="6670675"/>
          </a:xfrm>
          <a:prstGeom prst="rect">
            <a:avLst/>
          </a:prstGeom>
        </p:spPr>
        <p:txBody>
          <a:bodyPr wrap="square" lIns="0" tIns="0" rIns="0" bIns="0" rtlCol="0" anchor="t">
            <a:spAutoFit/>
          </a:bodyPr>
          <a:lstStyle/>
          <a:p>
            <a:pPr marL="734060" lvl="1" indent="-367030" algn="l">
              <a:lnSpc>
                <a:spcPts val="5780"/>
              </a:lnSpc>
              <a:buFont typeface="Arial" panose="020B0704020202020204"/>
              <a:buChar char="•"/>
            </a:pPr>
            <a:r>
              <a:rPr lang="en-US" sz="3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08:00 - 09:00  破冰早餐 Integration Breakfast </a:t>
            </a:r>
            <a:endParaRPr lang="en-US" sz="3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marL="734060" lvl="1" indent="-367030" algn="l">
              <a:lnSpc>
                <a:spcPts val="5780"/>
              </a:lnSpc>
              <a:buFont typeface="Arial" panose="020B0704020202020204"/>
              <a:buChar char="•"/>
            </a:pPr>
            <a:r>
              <a:rPr lang="en-US" sz="3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09:00 - 10:30  Study Group by 武欣教授</a:t>
            </a:r>
            <a:endParaRPr lang="en-US" sz="3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marL="734060" lvl="1" indent="-367030" algn="l">
              <a:lnSpc>
                <a:spcPts val="5780"/>
              </a:lnSpc>
              <a:buFont typeface="Arial" panose="020B0704020202020204"/>
              <a:buChar char="•"/>
            </a:pPr>
            <a:r>
              <a:rPr lang="en-US" sz="3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10:30 - 11:00  休息 Break </a:t>
            </a:r>
            <a:endParaRPr lang="en-US" sz="3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marL="734060" lvl="1" indent="-367030" algn="l">
              <a:lnSpc>
                <a:spcPts val="5780"/>
              </a:lnSpc>
              <a:buFont typeface="Arial" panose="020B0704020202020204"/>
              <a:buChar char="•"/>
            </a:pPr>
            <a:r>
              <a:rPr lang="en-US" sz="3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11:00 - 12:00  Study Group by 邓志辉</a:t>
            </a:r>
            <a:endParaRPr lang="en-US" sz="3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marL="734060" lvl="1" indent="-367030" algn="l">
              <a:lnSpc>
                <a:spcPts val="5780"/>
              </a:lnSpc>
              <a:buFont typeface="Arial" panose="020B0704020202020204"/>
              <a:buChar char="•"/>
            </a:pPr>
            <a:r>
              <a:rPr lang="en-US" sz="3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12:00 - 13:00  午餐 Lunch</a:t>
            </a:r>
            <a:endParaRPr lang="en-US" sz="3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marL="734060" lvl="1" indent="-367030" algn="l">
              <a:lnSpc>
                <a:spcPts val="5780"/>
              </a:lnSpc>
              <a:buFont typeface="Arial" panose="020B0704020202020204"/>
              <a:buChar char="•"/>
            </a:pPr>
            <a:r>
              <a:rPr lang="en-US" sz="3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13:00 - 15:00  YEN Legacy TALK</a:t>
            </a:r>
            <a:endParaRPr lang="en-US" sz="3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marL="734060" lvl="1" indent="-367030" algn="l">
              <a:lnSpc>
                <a:spcPts val="5780"/>
              </a:lnSpc>
              <a:buFont typeface="Arial" panose="020B0704020202020204"/>
              <a:buChar char="•"/>
            </a:pPr>
            <a:r>
              <a:rPr lang="en-US" sz="3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15:00 - 15:30  休息 Break  </a:t>
            </a:r>
            <a:endParaRPr lang="en-US" sz="3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marL="734060" lvl="1" indent="-367030" algn="l">
              <a:lnSpc>
                <a:spcPts val="5780"/>
              </a:lnSpc>
              <a:buFont typeface="Arial" panose="020B0704020202020204"/>
              <a:buChar char="•"/>
            </a:pPr>
            <a:r>
              <a:rPr lang="en-US" sz="3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15:30 - 17:00  年度高峰会 AGM</a:t>
            </a:r>
            <a:endParaRPr lang="en-US" sz="3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marL="734060" lvl="1" indent="-367030" algn="l">
              <a:lnSpc>
                <a:spcPts val="5780"/>
              </a:lnSpc>
              <a:buFont typeface="Arial" panose="020B0704020202020204"/>
              <a:buChar char="•"/>
            </a:pPr>
            <a:r>
              <a:rPr lang="en-US" sz="3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18:00 - 21:00  闭幕晚宴 Closing Dinner</a:t>
            </a:r>
            <a:endParaRPr lang="en-US" sz="3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grpSp>
        <p:nvGrpSpPr>
          <p:cNvPr id="15" name="Group 8"/>
          <p:cNvGrpSpPr/>
          <p:nvPr/>
        </p:nvGrpSpPr>
        <p:grpSpPr>
          <a:xfrm rot="0">
            <a:off x="1905000" y="8877300"/>
            <a:ext cx="4401185" cy="1191895"/>
            <a:chOff x="-139700" y="-569276"/>
            <a:chExt cx="5868247" cy="1627732"/>
          </a:xfrm>
        </p:grpSpPr>
        <p:sp>
          <p:nvSpPr>
            <p:cNvPr id="16" name="TextBox 9"/>
            <p:cNvSpPr txBox="1"/>
            <p:nvPr/>
          </p:nvSpPr>
          <p:spPr>
            <a:xfrm>
              <a:off x="-139700" y="486972"/>
              <a:ext cx="5786967" cy="369427"/>
            </a:xfrm>
            <a:prstGeom prst="rect">
              <a:avLst/>
            </a:prstGeom>
          </p:spPr>
          <p:txBody>
            <a:bodyPr lIns="0" tIns="0" rIns="0" bIns="0" rtlCol="0" anchor="t">
              <a:noAutofit/>
            </a:bodyPr>
            <a:lstStyle/>
            <a:p>
              <a:pPr algn="ctr">
                <a:lnSpc>
                  <a:spcPts val="1120"/>
                </a:lnSpc>
              </a:pPr>
              <a:endParaRPr lang="en-US" altLang="zh-CN"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sp>
          <p:nvSpPr>
            <p:cNvPr id="17" name="TextBox 10"/>
            <p:cNvSpPr txBox="1"/>
            <p:nvPr/>
          </p:nvSpPr>
          <p:spPr>
            <a:xfrm>
              <a:off x="165100" y="-569276"/>
              <a:ext cx="5563447" cy="1627732"/>
            </a:xfrm>
            <a:prstGeom prst="rect">
              <a:avLst/>
            </a:prstGeom>
          </p:spPr>
          <p:txBody>
            <a:bodyPr wrap="square" lIns="0" tIns="0" rIns="0" bIns="0" rtlCol="0" anchor="t">
              <a:noAutofit/>
            </a:bodyPr>
            <a:lstStyle/>
            <a:p>
              <a:pPr algn="ctr">
                <a:lnSpc>
                  <a:spcPts val="2300"/>
                </a:lnSpc>
              </a:pPr>
              <a:r>
                <a:rPr lang="en-US" sz="2000" b="1" spc="24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雁博青年创业家协会</a:t>
              </a:r>
              <a:endParaRPr lang="en-US" sz="2000" b="1" spc="24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endParaRPr>
            </a:p>
            <a:p>
              <a:pPr algn="ctr">
                <a:lnSpc>
                  <a:spcPts val="2300"/>
                </a:lnSpc>
              </a:pPr>
              <a:r>
                <a:rPr lang="en-US" altLang="zh-CN" sz="20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Young Entrepreneurs Network</a:t>
              </a:r>
              <a:endParaRPr lang="en-US" altLang="zh-CN" sz="20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r>
                <a:rPr lang="zh-CN" altLang="en-US"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于</a:t>
              </a:r>
              <a:r>
                <a:rPr lang="en-US"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2008年</a:t>
              </a:r>
              <a:r>
                <a:rPr lang="zh-CN" altLang="en-US"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成立</a:t>
              </a:r>
              <a:r>
                <a:rPr lang="en-US" altLang="zh-CN"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 Established in 2008</a:t>
              </a:r>
              <a:endParaRPr lang="en-US" altLang="zh-CN"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r>
                <a:rPr lang="en-US" sz="8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a:t>
              </a:r>
              <a:endParaRPr lang="en-US" sz="8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endParaRPr lang="en-US" sz="800" b="1" spc="24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gr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0">
            <a:off x="0" y="0"/>
            <a:ext cx="8302249" cy="10287000"/>
            <a:chOff x="0" y="0"/>
            <a:chExt cx="2808415" cy="3479800"/>
          </a:xfrm>
        </p:grpSpPr>
        <p:sp>
          <p:nvSpPr>
            <p:cNvPr id="3" name="Freeform 3"/>
            <p:cNvSpPr/>
            <p:nvPr/>
          </p:nvSpPr>
          <p:spPr>
            <a:xfrm>
              <a:off x="0" y="0"/>
              <a:ext cx="2808415" cy="3479800"/>
            </a:xfrm>
            <a:custGeom>
              <a:avLst/>
              <a:gdLst/>
              <a:ahLst/>
              <a:cxnLst/>
              <a:rect l="l" t="t" r="r" b="b"/>
              <a:pathLst>
                <a:path w="2808415" h="3479800">
                  <a:moveTo>
                    <a:pt x="0" y="0"/>
                  </a:moveTo>
                  <a:lnTo>
                    <a:pt x="2808415" y="0"/>
                  </a:lnTo>
                  <a:lnTo>
                    <a:pt x="2808415" y="3479800"/>
                  </a:lnTo>
                  <a:lnTo>
                    <a:pt x="0" y="3479800"/>
                  </a:lnTo>
                  <a:close/>
                </a:path>
              </a:pathLst>
            </a:custGeom>
            <a:solidFill>
              <a:srgbClr val="000000"/>
            </a:solidFill>
          </p:spPr>
        </p:sp>
      </p:grpSp>
      <p:grpSp>
        <p:nvGrpSpPr>
          <p:cNvPr id="4" name="Group 4"/>
          <p:cNvGrpSpPr/>
          <p:nvPr/>
        </p:nvGrpSpPr>
        <p:grpSpPr>
          <a:xfrm rot="0">
            <a:off x="0" y="0"/>
            <a:ext cx="8302249" cy="10287000"/>
            <a:chOff x="0" y="0"/>
            <a:chExt cx="11069666" cy="13716000"/>
          </a:xfrm>
        </p:grpSpPr>
        <p:pic>
          <p:nvPicPr>
            <p:cNvPr id="5" name="Picture 5"/>
            <p:cNvPicPr>
              <a:picLocks noChangeAspect="1"/>
            </p:cNvPicPr>
            <p:nvPr/>
          </p:nvPicPr>
          <p:blipFill>
            <a:blip r:embed="rId1">
              <a:alphaModFix amt="50000"/>
            </a:blip>
            <a:srcRect l="23064" r="23064"/>
            <a:stretch>
              <a:fillRect/>
            </a:stretch>
          </p:blipFill>
          <p:spPr>
            <a:xfrm>
              <a:off x="0" y="0"/>
              <a:ext cx="11069666" cy="13716000"/>
            </a:xfrm>
            <a:prstGeom prst="rect">
              <a:avLst/>
            </a:prstGeom>
          </p:spPr>
        </p:pic>
      </p:grpSp>
      <p:sp>
        <p:nvSpPr>
          <p:cNvPr id="6" name="Freeform 6"/>
          <p:cNvSpPr/>
          <p:nvPr/>
        </p:nvSpPr>
        <p:spPr>
          <a:xfrm>
            <a:off x="3558318" y="7858350"/>
            <a:ext cx="1195208" cy="664429"/>
          </a:xfrm>
          <a:custGeom>
            <a:avLst/>
            <a:gdLst/>
            <a:ahLst/>
            <a:cxnLst/>
            <a:rect l="l" t="t" r="r" b="b"/>
            <a:pathLst>
              <a:path w="1195208" h="664429">
                <a:moveTo>
                  <a:pt x="0" y="0"/>
                </a:moveTo>
                <a:lnTo>
                  <a:pt x="1195208" y="0"/>
                </a:lnTo>
                <a:lnTo>
                  <a:pt x="1195208" y="664429"/>
                </a:lnTo>
                <a:lnTo>
                  <a:pt x="0" y="664429"/>
                </a:lnTo>
                <a:lnTo>
                  <a:pt x="0" y="0"/>
                </a:lnTo>
                <a:close/>
              </a:path>
            </a:pathLst>
          </a:custGeom>
          <a:blipFill>
            <a:blip r:embed="rId2"/>
            <a:stretch>
              <a:fillRect/>
            </a:stretch>
          </a:blipFill>
        </p:spPr>
      </p:sp>
      <p:sp>
        <p:nvSpPr>
          <p:cNvPr id="7" name="TextBox 7"/>
          <p:cNvSpPr txBox="1"/>
          <p:nvPr/>
        </p:nvSpPr>
        <p:spPr>
          <a:xfrm>
            <a:off x="729155" y="3504928"/>
            <a:ext cx="6853533" cy="1107440"/>
          </a:xfrm>
          <a:prstGeom prst="rect">
            <a:avLst/>
          </a:prstGeom>
        </p:spPr>
        <p:txBody>
          <a:bodyPr lIns="0" tIns="0" rIns="0" bIns="0" rtlCol="0" anchor="t">
            <a:spAutoFit/>
          </a:bodyPr>
          <a:lstStyle/>
          <a:p>
            <a:pPr algn="ctr">
              <a:lnSpc>
                <a:spcPts val="8640"/>
              </a:lnSpc>
            </a:pPr>
            <a:r>
              <a:rPr lang="en-US" sz="72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5/31行程</a:t>
            </a:r>
            <a:endParaRPr lang="en-US" sz="72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endParaRPr>
          </a:p>
        </p:txBody>
      </p:sp>
      <p:sp>
        <p:nvSpPr>
          <p:cNvPr id="11" name="TextBox 11"/>
          <p:cNvSpPr txBox="1"/>
          <p:nvPr/>
        </p:nvSpPr>
        <p:spPr>
          <a:xfrm>
            <a:off x="729155" y="4748212"/>
            <a:ext cx="6853533" cy="645795"/>
          </a:xfrm>
          <a:prstGeom prst="rect">
            <a:avLst/>
          </a:prstGeom>
        </p:spPr>
        <p:txBody>
          <a:bodyPr lIns="0" tIns="0" rIns="0" bIns="0" rtlCol="0" anchor="t">
            <a:spAutoFit/>
          </a:bodyPr>
          <a:lstStyle/>
          <a:p>
            <a:pPr algn="ctr">
              <a:lnSpc>
                <a:spcPts val="5040"/>
              </a:lnSpc>
            </a:pPr>
            <a:r>
              <a:rPr lang="en-US" sz="4200" b="1">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5/31 Schedule</a:t>
            </a:r>
            <a:endParaRPr lang="en-US" sz="4200" b="1">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sp>
        <p:nvSpPr>
          <p:cNvPr id="12" name="TextBox 12"/>
          <p:cNvSpPr txBox="1"/>
          <p:nvPr/>
        </p:nvSpPr>
        <p:spPr>
          <a:xfrm>
            <a:off x="8550275" y="2324100"/>
            <a:ext cx="9522460" cy="2223135"/>
          </a:xfrm>
          <a:prstGeom prst="rect">
            <a:avLst/>
          </a:prstGeom>
        </p:spPr>
        <p:txBody>
          <a:bodyPr wrap="square" lIns="0" tIns="0" rIns="0" bIns="0" rtlCol="0" anchor="t">
            <a:spAutoFit/>
          </a:bodyPr>
          <a:lstStyle/>
          <a:p>
            <a:pPr marL="734060" lvl="1" indent="-367030" algn="l">
              <a:lnSpc>
                <a:spcPts val="5780"/>
              </a:lnSpc>
              <a:buFont typeface="Arial" panose="020B0704020202020204"/>
              <a:buChar char="•"/>
            </a:pPr>
            <a:r>
              <a:rPr lang="en-US" altLang="zh-CN" sz="32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07:00-08:00 </a:t>
            </a:r>
            <a:r>
              <a:rPr lang="en-US" altLang="en-US" sz="32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a:t>
            </a:r>
            <a:r>
              <a:rPr lang="en-US" altLang="zh-CN" sz="32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a:t>
            </a:r>
            <a:r>
              <a:rPr lang="zh-CN" altLang="en-US" sz="32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早餐</a:t>
            </a:r>
            <a:r>
              <a:rPr lang="en-US" altLang="zh-CN" sz="32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Breakfast</a:t>
            </a:r>
            <a:endParaRPr lang="en-US" altLang="zh-CN" sz="32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marL="734060" lvl="1" indent="-367030" algn="l">
              <a:lnSpc>
                <a:spcPts val="5780"/>
              </a:lnSpc>
              <a:buFont typeface="Arial" panose="020B0704020202020204"/>
              <a:buChar char="•"/>
            </a:pPr>
            <a:r>
              <a:rPr lang="en-US" altLang="zh-CN" sz="32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08:30-09:00  </a:t>
            </a:r>
            <a:r>
              <a:rPr lang="zh-CN" altLang="en-US" sz="32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融入活动签到</a:t>
            </a:r>
            <a:r>
              <a:rPr lang="en-US" altLang="zh-CN" sz="32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Registration</a:t>
            </a:r>
            <a:endParaRPr lang="en-US" altLang="zh-CN" sz="32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marL="734060" lvl="1" indent="-367030" algn="l">
              <a:lnSpc>
                <a:spcPts val="5780"/>
              </a:lnSpc>
              <a:buFont typeface="Arial" panose="020B0704020202020204"/>
              <a:buChar char="•"/>
            </a:pPr>
            <a:r>
              <a:rPr lang="en-US" sz="32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09:00-12:00 </a:t>
            </a:r>
            <a:r>
              <a:rPr lang="zh-CN" altLang="en-US" sz="32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南丫岛</a:t>
            </a:r>
            <a:r>
              <a:rPr lang="en-US" altLang="zh-CN" sz="32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a:t>
            </a:r>
            <a:r>
              <a:rPr lang="en-US" sz="32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Tour  Lanma Island Tour</a:t>
            </a:r>
            <a:r>
              <a:rPr lang="en-US" altLang="zh-CN" sz="32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a:t>
            </a:r>
            <a:endParaRPr lang="en-US" altLang="zh-CN" sz="32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grpSp>
        <p:nvGrpSpPr>
          <p:cNvPr id="15" name="Group 8"/>
          <p:cNvGrpSpPr/>
          <p:nvPr/>
        </p:nvGrpSpPr>
        <p:grpSpPr>
          <a:xfrm rot="0">
            <a:off x="1905000" y="8877300"/>
            <a:ext cx="4401185" cy="1191895"/>
            <a:chOff x="-139700" y="-569276"/>
            <a:chExt cx="5868247" cy="1627732"/>
          </a:xfrm>
        </p:grpSpPr>
        <p:sp>
          <p:nvSpPr>
            <p:cNvPr id="16" name="TextBox 9"/>
            <p:cNvSpPr txBox="1"/>
            <p:nvPr/>
          </p:nvSpPr>
          <p:spPr>
            <a:xfrm>
              <a:off x="-139700" y="486972"/>
              <a:ext cx="5786967" cy="369427"/>
            </a:xfrm>
            <a:prstGeom prst="rect">
              <a:avLst/>
            </a:prstGeom>
          </p:spPr>
          <p:txBody>
            <a:bodyPr lIns="0" tIns="0" rIns="0" bIns="0" rtlCol="0" anchor="t">
              <a:noAutofit/>
            </a:bodyPr>
            <a:lstStyle/>
            <a:p>
              <a:pPr algn="ctr">
                <a:lnSpc>
                  <a:spcPts val="1120"/>
                </a:lnSpc>
              </a:pPr>
              <a:endParaRPr lang="en-US" altLang="zh-CN"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sp>
          <p:nvSpPr>
            <p:cNvPr id="17" name="TextBox 10"/>
            <p:cNvSpPr txBox="1"/>
            <p:nvPr/>
          </p:nvSpPr>
          <p:spPr>
            <a:xfrm>
              <a:off x="165100" y="-569276"/>
              <a:ext cx="5563447" cy="1627732"/>
            </a:xfrm>
            <a:prstGeom prst="rect">
              <a:avLst/>
            </a:prstGeom>
          </p:spPr>
          <p:txBody>
            <a:bodyPr wrap="square" lIns="0" tIns="0" rIns="0" bIns="0" rtlCol="0" anchor="t">
              <a:noAutofit/>
            </a:bodyPr>
            <a:lstStyle/>
            <a:p>
              <a:pPr algn="ctr">
                <a:lnSpc>
                  <a:spcPts val="2300"/>
                </a:lnSpc>
              </a:pPr>
              <a:r>
                <a:rPr lang="en-US" sz="2000" b="1" spc="24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雁博青年创业家协会</a:t>
              </a:r>
              <a:endParaRPr lang="en-US" sz="2000" b="1" spc="24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endParaRPr>
            </a:p>
            <a:p>
              <a:pPr algn="ctr">
                <a:lnSpc>
                  <a:spcPts val="2300"/>
                </a:lnSpc>
              </a:pPr>
              <a:r>
                <a:rPr lang="en-US" altLang="zh-CN" sz="20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Young Entrepreneurs Network</a:t>
              </a:r>
              <a:endParaRPr lang="en-US" altLang="zh-CN" sz="20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r>
                <a:rPr lang="zh-CN" altLang="en-US"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于</a:t>
              </a:r>
              <a:r>
                <a:rPr lang="en-US"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2008年</a:t>
              </a:r>
              <a:r>
                <a:rPr lang="zh-CN" altLang="en-US"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成立</a:t>
              </a:r>
              <a:r>
                <a:rPr lang="en-US" altLang="zh-CN"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 Established in 2008</a:t>
              </a:r>
              <a:endParaRPr lang="en-US" altLang="zh-CN"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r>
                <a:rPr lang="en-US" sz="8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a:t>
              </a:r>
              <a:endParaRPr lang="en-US" sz="8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endParaRPr lang="en-US" sz="800" b="1" spc="24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gr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0">
            <a:off x="0" y="0"/>
            <a:ext cx="8302249" cy="10287000"/>
            <a:chOff x="0" y="0"/>
            <a:chExt cx="2808415" cy="3479800"/>
          </a:xfrm>
        </p:grpSpPr>
        <p:sp>
          <p:nvSpPr>
            <p:cNvPr id="3" name="Freeform 3"/>
            <p:cNvSpPr/>
            <p:nvPr/>
          </p:nvSpPr>
          <p:spPr>
            <a:xfrm>
              <a:off x="0" y="0"/>
              <a:ext cx="2808415" cy="3479800"/>
            </a:xfrm>
            <a:custGeom>
              <a:avLst/>
              <a:gdLst/>
              <a:ahLst/>
              <a:cxnLst/>
              <a:rect l="l" t="t" r="r" b="b"/>
              <a:pathLst>
                <a:path w="2808415" h="3479800">
                  <a:moveTo>
                    <a:pt x="0" y="0"/>
                  </a:moveTo>
                  <a:lnTo>
                    <a:pt x="2808415" y="0"/>
                  </a:lnTo>
                  <a:lnTo>
                    <a:pt x="2808415" y="3479800"/>
                  </a:lnTo>
                  <a:lnTo>
                    <a:pt x="0" y="3479800"/>
                  </a:lnTo>
                  <a:close/>
                </a:path>
              </a:pathLst>
            </a:custGeom>
            <a:solidFill>
              <a:srgbClr val="000000"/>
            </a:solidFill>
          </p:spPr>
        </p:sp>
      </p:grpSp>
      <p:grpSp>
        <p:nvGrpSpPr>
          <p:cNvPr id="4" name="Group 4"/>
          <p:cNvGrpSpPr/>
          <p:nvPr/>
        </p:nvGrpSpPr>
        <p:grpSpPr>
          <a:xfrm rot="0">
            <a:off x="0" y="0"/>
            <a:ext cx="8302249" cy="10287000"/>
            <a:chOff x="0" y="0"/>
            <a:chExt cx="11069666" cy="13716000"/>
          </a:xfrm>
        </p:grpSpPr>
        <p:pic>
          <p:nvPicPr>
            <p:cNvPr id="5" name="Picture 5"/>
            <p:cNvPicPr>
              <a:picLocks noChangeAspect="1"/>
            </p:cNvPicPr>
            <p:nvPr/>
          </p:nvPicPr>
          <p:blipFill>
            <a:blip r:embed="rId1">
              <a:alphaModFix amt="50000"/>
            </a:blip>
            <a:srcRect l="23064" r="23064"/>
            <a:stretch>
              <a:fillRect/>
            </a:stretch>
          </p:blipFill>
          <p:spPr>
            <a:xfrm>
              <a:off x="0" y="0"/>
              <a:ext cx="11069666" cy="13716000"/>
            </a:xfrm>
            <a:prstGeom prst="rect">
              <a:avLst/>
            </a:prstGeom>
          </p:spPr>
        </p:pic>
      </p:grpSp>
      <p:sp>
        <p:nvSpPr>
          <p:cNvPr id="6" name="Freeform 6"/>
          <p:cNvSpPr/>
          <p:nvPr/>
        </p:nvSpPr>
        <p:spPr>
          <a:xfrm>
            <a:off x="3558318" y="7858350"/>
            <a:ext cx="1195208" cy="664429"/>
          </a:xfrm>
          <a:custGeom>
            <a:avLst/>
            <a:gdLst/>
            <a:ahLst/>
            <a:cxnLst/>
            <a:rect l="l" t="t" r="r" b="b"/>
            <a:pathLst>
              <a:path w="1195208" h="664429">
                <a:moveTo>
                  <a:pt x="0" y="0"/>
                </a:moveTo>
                <a:lnTo>
                  <a:pt x="1195208" y="0"/>
                </a:lnTo>
                <a:lnTo>
                  <a:pt x="1195208" y="664429"/>
                </a:lnTo>
                <a:lnTo>
                  <a:pt x="0" y="664429"/>
                </a:lnTo>
                <a:lnTo>
                  <a:pt x="0" y="0"/>
                </a:lnTo>
                <a:close/>
              </a:path>
            </a:pathLst>
          </a:custGeom>
          <a:blipFill>
            <a:blip r:embed="rId2"/>
            <a:stretch>
              <a:fillRect/>
            </a:stretch>
          </a:blipFill>
        </p:spPr>
      </p:sp>
      <p:sp>
        <p:nvSpPr>
          <p:cNvPr id="7" name="TextBox 7"/>
          <p:cNvSpPr txBox="1"/>
          <p:nvPr/>
        </p:nvSpPr>
        <p:spPr>
          <a:xfrm>
            <a:off x="729155" y="3504928"/>
            <a:ext cx="6853533" cy="1107440"/>
          </a:xfrm>
          <a:prstGeom prst="rect">
            <a:avLst/>
          </a:prstGeom>
        </p:spPr>
        <p:txBody>
          <a:bodyPr lIns="0" tIns="0" rIns="0" bIns="0" rtlCol="0" anchor="t">
            <a:spAutoFit/>
          </a:bodyPr>
          <a:lstStyle/>
          <a:p>
            <a:pPr algn="ctr">
              <a:lnSpc>
                <a:spcPts val="8640"/>
              </a:lnSpc>
            </a:pPr>
            <a:r>
              <a:rPr lang="en-US" sz="72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教育活动</a:t>
            </a:r>
            <a:endParaRPr lang="en-US" sz="72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endParaRPr>
          </a:p>
        </p:txBody>
      </p:sp>
      <p:sp>
        <p:nvSpPr>
          <p:cNvPr id="11" name="TextBox 11"/>
          <p:cNvSpPr txBox="1"/>
          <p:nvPr/>
        </p:nvSpPr>
        <p:spPr>
          <a:xfrm>
            <a:off x="729155" y="4748212"/>
            <a:ext cx="6853533" cy="645795"/>
          </a:xfrm>
          <a:prstGeom prst="rect">
            <a:avLst/>
          </a:prstGeom>
        </p:spPr>
        <p:txBody>
          <a:bodyPr lIns="0" tIns="0" rIns="0" bIns="0" rtlCol="0" anchor="t">
            <a:spAutoFit/>
          </a:bodyPr>
          <a:lstStyle/>
          <a:p>
            <a:pPr algn="ctr">
              <a:lnSpc>
                <a:spcPts val="5040"/>
              </a:lnSpc>
            </a:pPr>
            <a:r>
              <a:rPr lang="en-US" sz="4200" b="1">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Educational Events</a:t>
            </a:r>
            <a:endParaRPr lang="en-US" sz="4200" b="1">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sp>
        <p:nvSpPr>
          <p:cNvPr id="12" name="TextBox 12"/>
          <p:cNvSpPr txBox="1"/>
          <p:nvPr/>
        </p:nvSpPr>
        <p:spPr>
          <a:xfrm>
            <a:off x="9144000" y="3104878"/>
            <a:ext cx="8010607" cy="4076065"/>
          </a:xfrm>
          <a:prstGeom prst="rect">
            <a:avLst/>
          </a:prstGeom>
        </p:spPr>
        <p:txBody>
          <a:bodyPr lIns="0" tIns="0" rIns="0" bIns="0" rtlCol="0" anchor="t">
            <a:spAutoFit/>
          </a:bodyPr>
          <a:lstStyle/>
          <a:p>
            <a:pPr algn="l">
              <a:lnSpc>
                <a:spcPts val="10595"/>
              </a:lnSpc>
            </a:pPr>
            <a:r>
              <a:rPr lang="en-US" sz="53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rPr>
              <a:t>外部讲师 </a:t>
            </a:r>
            <a:endParaRPr lang="en-US" sz="53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endParaRPr>
          </a:p>
          <a:p>
            <a:pPr algn="l">
              <a:lnSpc>
                <a:spcPts val="10595"/>
              </a:lnSpc>
            </a:pPr>
            <a:r>
              <a:rPr lang="en-US" sz="53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rPr>
              <a:t>內部分享</a:t>
            </a:r>
            <a:endParaRPr lang="en-US" sz="53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endParaRPr>
          </a:p>
          <a:p>
            <a:pPr algn="l">
              <a:lnSpc>
                <a:spcPts val="10595"/>
              </a:lnSpc>
            </a:pPr>
            <a:r>
              <a:rPr lang="en-US" sz="53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rPr>
              <a:t>企业参访 </a:t>
            </a:r>
            <a:endParaRPr lang="en-US" sz="53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endParaRPr>
          </a:p>
        </p:txBody>
      </p:sp>
      <p:sp>
        <p:nvSpPr>
          <p:cNvPr id="13" name="TextBox 13"/>
          <p:cNvSpPr txBox="1"/>
          <p:nvPr/>
        </p:nvSpPr>
        <p:spPr>
          <a:xfrm>
            <a:off x="11222990" y="3330575"/>
            <a:ext cx="5515610" cy="1025525"/>
          </a:xfrm>
          <a:prstGeom prst="rect">
            <a:avLst/>
          </a:prstGeom>
        </p:spPr>
        <p:txBody>
          <a:bodyPr wrap="square" lIns="0" tIns="0" rIns="0" bIns="0" rtlCol="0" anchor="t">
            <a:spAutoFit/>
          </a:bodyPr>
          <a:lstStyle/>
          <a:p>
            <a:pPr algn="ctr">
              <a:lnSpc>
                <a:spcPts val="8000"/>
              </a:lnSpc>
              <a:spcBef>
                <a:spcPct val="0"/>
              </a:spcBef>
            </a:pPr>
            <a:r>
              <a:rPr lang="en-US" sz="40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Guest Speaker</a:t>
            </a:r>
            <a:endParaRPr lang="en-US" sz="40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sp>
        <p:nvSpPr>
          <p:cNvPr id="14" name="TextBox 14"/>
          <p:cNvSpPr txBox="1"/>
          <p:nvPr/>
        </p:nvSpPr>
        <p:spPr>
          <a:xfrm>
            <a:off x="11545570" y="4653915"/>
            <a:ext cx="6328410" cy="1025525"/>
          </a:xfrm>
          <a:prstGeom prst="rect">
            <a:avLst/>
          </a:prstGeom>
        </p:spPr>
        <p:txBody>
          <a:bodyPr wrap="square" lIns="0" tIns="0" rIns="0" bIns="0" rtlCol="0" anchor="t">
            <a:spAutoFit/>
          </a:bodyPr>
          <a:lstStyle/>
          <a:p>
            <a:pPr algn="ctr">
              <a:lnSpc>
                <a:spcPts val="8000"/>
              </a:lnSpc>
              <a:spcBef>
                <a:spcPct val="0"/>
              </a:spcBef>
            </a:pPr>
            <a:r>
              <a:rPr lang="en-US" sz="40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YEN Legacy Speaker</a:t>
            </a:r>
            <a:endParaRPr lang="en-US" sz="40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sp>
        <p:nvSpPr>
          <p:cNvPr id="15" name="TextBox 15"/>
          <p:cNvSpPr txBox="1"/>
          <p:nvPr/>
        </p:nvSpPr>
        <p:spPr>
          <a:xfrm>
            <a:off x="11451590" y="5981065"/>
            <a:ext cx="5515610" cy="1025525"/>
          </a:xfrm>
          <a:prstGeom prst="rect">
            <a:avLst/>
          </a:prstGeom>
        </p:spPr>
        <p:txBody>
          <a:bodyPr wrap="square" lIns="0" tIns="0" rIns="0" bIns="0" rtlCol="0" anchor="t">
            <a:spAutoFit/>
          </a:bodyPr>
          <a:lstStyle/>
          <a:p>
            <a:pPr algn="ctr">
              <a:lnSpc>
                <a:spcPts val="8000"/>
              </a:lnSpc>
              <a:spcBef>
                <a:spcPct val="0"/>
              </a:spcBef>
            </a:pPr>
            <a:r>
              <a:rPr lang="en-US" sz="40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Corporate Visits</a:t>
            </a:r>
            <a:endParaRPr lang="en-US" sz="40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grpSp>
        <p:nvGrpSpPr>
          <p:cNvPr id="17" name="Group 8"/>
          <p:cNvGrpSpPr/>
          <p:nvPr/>
        </p:nvGrpSpPr>
        <p:grpSpPr>
          <a:xfrm rot="0">
            <a:off x="1905000" y="8877300"/>
            <a:ext cx="4401185" cy="1191895"/>
            <a:chOff x="-139700" y="-569276"/>
            <a:chExt cx="5868247" cy="1627732"/>
          </a:xfrm>
        </p:grpSpPr>
        <p:sp>
          <p:nvSpPr>
            <p:cNvPr id="18" name="TextBox 9"/>
            <p:cNvSpPr txBox="1"/>
            <p:nvPr/>
          </p:nvSpPr>
          <p:spPr>
            <a:xfrm>
              <a:off x="-139700" y="486972"/>
              <a:ext cx="5786967" cy="369427"/>
            </a:xfrm>
            <a:prstGeom prst="rect">
              <a:avLst/>
            </a:prstGeom>
          </p:spPr>
          <p:txBody>
            <a:bodyPr lIns="0" tIns="0" rIns="0" bIns="0" rtlCol="0" anchor="t">
              <a:noAutofit/>
            </a:bodyPr>
            <a:lstStyle/>
            <a:p>
              <a:pPr algn="ctr">
                <a:lnSpc>
                  <a:spcPts val="1120"/>
                </a:lnSpc>
              </a:pPr>
              <a:endParaRPr lang="en-US" altLang="zh-CN"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sp>
          <p:nvSpPr>
            <p:cNvPr id="19" name="TextBox 10"/>
            <p:cNvSpPr txBox="1"/>
            <p:nvPr/>
          </p:nvSpPr>
          <p:spPr>
            <a:xfrm>
              <a:off x="165100" y="-569276"/>
              <a:ext cx="5563447" cy="1627732"/>
            </a:xfrm>
            <a:prstGeom prst="rect">
              <a:avLst/>
            </a:prstGeom>
          </p:spPr>
          <p:txBody>
            <a:bodyPr wrap="square" lIns="0" tIns="0" rIns="0" bIns="0" rtlCol="0" anchor="t">
              <a:noAutofit/>
            </a:bodyPr>
            <a:lstStyle/>
            <a:p>
              <a:pPr algn="ctr">
                <a:lnSpc>
                  <a:spcPts val="2300"/>
                </a:lnSpc>
              </a:pPr>
              <a:r>
                <a:rPr lang="en-US" sz="2000" b="1" spc="24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雁博青年创业家协会</a:t>
              </a:r>
              <a:endParaRPr lang="en-US" sz="2000" b="1" spc="24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endParaRPr>
            </a:p>
            <a:p>
              <a:pPr algn="ctr">
                <a:lnSpc>
                  <a:spcPts val="2300"/>
                </a:lnSpc>
              </a:pPr>
              <a:r>
                <a:rPr lang="en-US" altLang="zh-CN" sz="20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Young Entrepreneurs Network</a:t>
              </a:r>
              <a:endParaRPr lang="en-US" altLang="zh-CN" sz="20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r>
                <a:rPr lang="zh-CN" altLang="en-US"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于</a:t>
              </a:r>
              <a:r>
                <a:rPr lang="en-US"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2008年</a:t>
              </a:r>
              <a:r>
                <a:rPr lang="zh-CN" altLang="en-US"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成立</a:t>
              </a:r>
              <a:r>
                <a:rPr lang="en-US" altLang="zh-CN"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 Established in 2008</a:t>
              </a:r>
              <a:endParaRPr lang="en-US" altLang="zh-CN"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r>
                <a:rPr lang="en-US" sz="8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a:t>
              </a:r>
              <a:endParaRPr lang="en-US" sz="8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endParaRPr lang="en-US" sz="800" b="1" spc="24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gr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1"/>
            <a:stretch>
              <a:fillRect t="-9277" b="-9277"/>
            </a:stretch>
          </a:blipFill>
        </p:spPr>
      </p:sp>
      <p:sp>
        <p:nvSpPr>
          <p:cNvPr id="260" name="星級：5星…"/>
          <p:cNvSpPr txBox="1">
            <a:spLocks noGrp="1"/>
          </p:cNvSpPr>
          <p:nvPr>
            <p:custDataLst>
              <p:tags r:id="rId2"/>
            </p:custDataLst>
          </p:nvPr>
        </p:nvSpPr>
        <p:spPr>
          <a:xfrm>
            <a:off x="353060" y="876300"/>
            <a:ext cx="7567930" cy="7814310"/>
          </a:xfrm>
          <a:prstGeom prst="rect">
            <a:avLst/>
          </a:prstGeom>
          <a:ln w="12700">
            <a:miter lim="400000"/>
          </a:ln>
        </p:spPr>
        <p:txBody>
          <a:bodyPr lIns="50800" tIns="50800" rIns="50800" bIns="50800">
            <a:noAutofit/>
          </a:bodyPr>
          <a:lstStyle>
            <a:lvl1pPr marL="5588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1pPr>
            <a:lvl2pPr marL="11176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2pPr>
            <a:lvl3pPr marL="16764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3pPr>
            <a:lvl4pPr marL="22352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4pPr>
            <a:lvl5pPr marL="27940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5pPr>
            <a:lvl6pPr marL="33528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6pPr>
            <a:lvl7pPr marL="39116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7pPr>
            <a:lvl8pPr marL="44704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8pPr>
            <a:lvl9pPr marL="50292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9pPr>
          </a:lstStyle>
          <a:p>
            <a:pPr marL="0" indent="0" defTabSz="2267585">
              <a:lnSpc>
                <a:spcPct val="120000"/>
              </a:lnSpc>
              <a:spcBef>
                <a:spcPts val="2200"/>
              </a:spcBef>
              <a:buNone/>
              <a:defRPr sz="4185">
                <a:solidFill>
                  <a:srgbClr val="D5D5D5"/>
                </a:solidFill>
              </a:defRPr>
            </a:pPr>
            <a:r>
              <a:rPr lang="zh-CN" sz="2800">
                <a:solidFill>
                  <a:schemeClr val="bg1"/>
                </a:solidFill>
                <a:latin typeface="Avenir Next Regular" panose="020B0803020202020204" charset="0"/>
                <a:ea typeface="Avenir Next Regular" panose="020B0803020202020204" charset="0"/>
                <a:cs typeface="Avenir Next Regular" panose="020B0803020202020204" charset="0"/>
                <a:sym typeface="+mn-ea"/>
              </a:rPr>
              <a:t>外部讲师</a:t>
            </a:r>
            <a:r>
              <a:rPr sz="2800">
                <a:solidFill>
                  <a:schemeClr val="bg1"/>
                </a:solidFill>
                <a:latin typeface="Avenir Next Regular" panose="020B0803020202020204" charset="0"/>
                <a:ea typeface="Avenir Next Regular" panose="020B0803020202020204" charset="0"/>
                <a:cs typeface="Avenir Next Regular" panose="020B0803020202020204" charset="0"/>
                <a:sym typeface="+mn-ea"/>
              </a:rPr>
              <a:t>：</a:t>
            </a:r>
            <a:r>
              <a:rPr lang="en-US" sz="3600">
                <a:solidFill>
                  <a:schemeClr val="bg1"/>
                </a:solidFill>
                <a:latin typeface="Avenir Next Regular" panose="020B0803020202020204" charset="0"/>
                <a:ea typeface="Avenir Next Regular" panose="020B0803020202020204" charset="0"/>
                <a:cs typeface="Avenir Next Regular" panose="020B0803020202020204" charset="0"/>
                <a:sym typeface="Noto Sans T Chinese Bold"/>
              </a:rPr>
              <a:t>武欣教授</a:t>
            </a:r>
            <a:endParaRPr lang="en-US" sz="3600">
              <a:solidFill>
                <a:schemeClr val="bg1"/>
              </a:solidFill>
              <a:latin typeface="Avenir Next Regular" panose="020B0803020202020204" charset="0"/>
              <a:ea typeface="Avenir Next Regular" panose="020B0803020202020204" charset="0"/>
              <a:cs typeface="Avenir Next Regular" panose="020B0803020202020204" charset="0"/>
              <a:sym typeface="Noto Sans T Chinese Bold"/>
            </a:endParaRPr>
          </a:p>
          <a:p>
            <a:pPr marL="0" indent="0" defTabSz="2267585">
              <a:lnSpc>
                <a:spcPct val="120000"/>
              </a:lnSpc>
              <a:spcBef>
                <a:spcPts val="2200"/>
              </a:spcBef>
              <a:buNone/>
              <a:defRPr sz="4185">
                <a:solidFill>
                  <a:srgbClr val="D5D5D5"/>
                </a:solidFill>
              </a:defRPr>
            </a:pPr>
            <a:r>
              <a:rPr lang="zh-CN" altLang="en-US" sz="2800">
                <a:solidFill>
                  <a:schemeClr val="bg1"/>
                </a:solidFill>
                <a:latin typeface="Avenir Next Regular" panose="020B0803020202020204" charset="0"/>
                <a:ea typeface="Avenir Next Regular" panose="020B0803020202020204" charset="0"/>
                <a:cs typeface="Avenir Next Regular" panose="020B0803020202020204" charset="0"/>
                <a:sym typeface="Noto Sans T Chinese Bold"/>
              </a:rPr>
              <a:t>语言</a:t>
            </a:r>
            <a:r>
              <a:rPr lang="en-US" altLang="zh-CN" sz="2800">
                <a:solidFill>
                  <a:schemeClr val="bg1"/>
                </a:solidFill>
                <a:latin typeface="Avenir Next Regular" panose="020B0803020202020204" charset="0"/>
                <a:ea typeface="Avenir Next Regular" panose="020B0803020202020204" charset="0"/>
                <a:cs typeface="Avenir Next Regular" panose="020B0803020202020204" charset="0"/>
                <a:sym typeface="Noto Sans T Chinese Bold"/>
              </a:rPr>
              <a:t>: </a:t>
            </a:r>
            <a:r>
              <a:rPr lang="zh-CN" altLang="en-US" sz="2800">
                <a:solidFill>
                  <a:schemeClr val="bg1"/>
                </a:solidFill>
                <a:latin typeface="Avenir Next Regular" panose="020B0803020202020204" charset="0"/>
                <a:ea typeface="Avenir Next Regular" panose="020B0803020202020204" charset="0"/>
                <a:cs typeface="Avenir Next Regular" panose="020B0803020202020204" charset="0"/>
                <a:sym typeface="Noto Sans T Chinese Bold"/>
              </a:rPr>
              <a:t>中文</a:t>
            </a:r>
            <a:endParaRPr sz="2800">
              <a:solidFill>
                <a:schemeClr val="bg1"/>
              </a:solidFill>
              <a:latin typeface="Avenir Next Regular" panose="020B0803020202020204" charset="0"/>
              <a:ea typeface="Avenir Next Regular" panose="020B0803020202020204" charset="0"/>
              <a:cs typeface="Avenir Next Regular" panose="020B0803020202020204" charset="0"/>
              <a:sym typeface="+mn-ea"/>
            </a:endParaRPr>
          </a:p>
          <a:p>
            <a:pPr marL="0" indent="0" defTabSz="2267585">
              <a:lnSpc>
                <a:spcPct val="120000"/>
              </a:lnSpc>
              <a:spcBef>
                <a:spcPts val="2200"/>
              </a:spcBef>
              <a:buNone/>
              <a:defRPr sz="4185">
                <a:solidFill>
                  <a:srgbClr val="D5D5D5"/>
                </a:solidFill>
              </a:defRPr>
            </a:pPr>
            <a:r>
              <a:rPr sz="2800">
                <a:solidFill>
                  <a:schemeClr val="bg1"/>
                </a:solidFill>
                <a:latin typeface="Avenir Next Regular" panose="020B0803020202020204" charset="0"/>
                <a:ea typeface="Avenir Next Regular" panose="020B0803020202020204" charset="0"/>
                <a:cs typeface="Avenir Next Regular" panose="020B0803020202020204" charset="0"/>
                <a:sym typeface="+mn-ea"/>
              </a:rPr>
              <a:t>演讲</a:t>
            </a:r>
            <a:r>
              <a:rPr lang="zh-CN" sz="2800">
                <a:solidFill>
                  <a:schemeClr val="bg1"/>
                </a:solidFill>
                <a:latin typeface="Avenir Next Regular" panose="020B0803020202020204" charset="0"/>
                <a:ea typeface="Avenir Next Regular" panose="020B0803020202020204" charset="0"/>
                <a:cs typeface="Avenir Next Regular" panose="020B0803020202020204" charset="0"/>
                <a:sym typeface="+mn-ea"/>
              </a:rPr>
              <a:t>名称</a:t>
            </a:r>
            <a:r>
              <a:rPr sz="2800">
                <a:solidFill>
                  <a:schemeClr val="bg1"/>
                </a:solidFill>
                <a:latin typeface="Avenir Next Regular" panose="020B0803020202020204" charset="0"/>
                <a:ea typeface="Avenir Next Regular" panose="020B0803020202020204" charset="0"/>
                <a:cs typeface="Avenir Next Regular" panose="020B0803020202020204" charset="0"/>
                <a:sym typeface="+mn-ea"/>
              </a:rPr>
              <a:t>：</a:t>
            </a:r>
            <a:r>
              <a:rPr lang="en-US" sz="2800">
                <a:solidFill>
                  <a:schemeClr val="bg1"/>
                </a:solidFill>
                <a:latin typeface="Avenir Next Regular" panose="020B0803020202020204" charset="0"/>
                <a:ea typeface="Avenir Next Regular" panose="020B0803020202020204" charset="0"/>
                <a:cs typeface="Avenir Next Regular" panose="020B0803020202020204" charset="0"/>
                <a:sym typeface="Noto Sans T Chinese Bold"/>
              </a:rPr>
              <a:t>《新门罗主义：地缘政治变现的态势及格局》</a:t>
            </a:r>
            <a:endParaRPr sz="2800">
              <a:solidFill>
                <a:schemeClr val="bg1"/>
              </a:solidFill>
              <a:latin typeface="Avenir Next Regular" panose="020B0803020202020204" charset="0"/>
              <a:ea typeface="Avenir Next Regular" panose="020B0803020202020204" charset="0"/>
              <a:cs typeface="Avenir Next Regular" panose="020B0803020202020204" charset="0"/>
            </a:endParaRPr>
          </a:p>
          <a:p>
            <a:pPr marL="519430" indent="-519430" defTabSz="2267585">
              <a:lnSpc>
                <a:spcPct val="120000"/>
              </a:lnSpc>
              <a:spcBef>
                <a:spcPts val="2200"/>
              </a:spcBef>
              <a:defRPr sz="4185">
                <a:solidFill>
                  <a:srgbClr val="D5D5D5"/>
                </a:solidFill>
              </a:defRPr>
            </a:pPr>
            <a:endParaRPr lang="en-US" sz="2800" b="1">
              <a:solidFill>
                <a:schemeClr val="bg1"/>
              </a:solidFill>
              <a:latin typeface="Avenir Next Regular" panose="020B0803020202020204" charset="0"/>
              <a:ea typeface="Avenir Next Regular" panose="020B0803020202020204" charset="0"/>
              <a:cs typeface="Avenir Next Regular" panose="020B0803020202020204" charset="0"/>
              <a:sym typeface="Noto Sans T Chinese Bold"/>
            </a:endParaRPr>
          </a:p>
          <a:p>
            <a:pPr marL="0" indent="0" defTabSz="2267585">
              <a:lnSpc>
                <a:spcPct val="120000"/>
              </a:lnSpc>
              <a:spcBef>
                <a:spcPts val="2200"/>
              </a:spcBef>
              <a:buNone/>
              <a:defRPr sz="4185">
                <a:solidFill>
                  <a:srgbClr val="D5D5D5"/>
                </a:solidFill>
              </a:defRPr>
            </a:pPr>
            <a:r>
              <a:rPr sz="2800">
                <a:solidFill>
                  <a:schemeClr val="bg1"/>
                </a:solidFill>
                <a:latin typeface="Avenir Next Regular" panose="020B0803020202020204" charset="0"/>
                <a:ea typeface="Avenir Next Regular" panose="020B0803020202020204" charset="0"/>
                <a:cs typeface="Avenir Next Regular" panose="020B0803020202020204" charset="0"/>
                <a:sym typeface="+mn-ea"/>
              </a:rPr>
              <a:t>演讲简介：</a:t>
            </a:r>
            <a:endParaRPr sz="2800">
              <a:solidFill>
                <a:schemeClr val="bg1"/>
              </a:solidFill>
              <a:latin typeface="Avenir Next Regular" panose="020B0803020202020204" charset="0"/>
              <a:ea typeface="Avenir Next Regular" panose="020B0803020202020204" charset="0"/>
              <a:cs typeface="Avenir Next Regular" panose="020B0803020202020204" charset="0"/>
            </a:endParaRPr>
          </a:p>
          <a:p>
            <a:pPr marL="0" indent="0" defTabSz="2267585">
              <a:lnSpc>
                <a:spcPct val="120000"/>
              </a:lnSpc>
              <a:spcBef>
                <a:spcPts val="2200"/>
              </a:spcBef>
              <a:buNone/>
              <a:defRPr sz="4185">
                <a:solidFill>
                  <a:srgbClr val="D5D5D5"/>
                </a:solidFill>
              </a:defRPr>
            </a:pPr>
            <a:r>
              <a:rPr sz="2400" b="1">
                <a:solidFill>
                  <a:schemeClr val="bg1"/>
                </a:solidFill>
                <a:latin typeface="Avenir Next Regular" panose="020B0803020202020204" charset="0"/>
                <a:ea typeface="Avenir Next Regular" panose="020B0803020202020204" charset="0"/>
                <a:cs typeface="Avenir Next Regular" panose="020B0803020202020204" charset="0"/>
                <a:sym typeface="+mn-ea"/>
              </a:rPr>
              <a:t>巨变时代，专家预测集体失灵。</a:t>
            </a:r>
            <a:r>
              <a:rPr sz="2400">
                <a:solidFill>
                  <a:schemeClr val="bg1"/>
                </a:solidFill>
                <a:latin typeface="Avenir Next Regular" panose="020B0803020202020204" charset="0"/>
                <a:ea typeface="Avenir Next Regular" panose="020B0803020202020204" charset="0"/>
                <a:cs typeface="Avenir Next Regular" panose="020B0803020202020204" charset="0"/>
                <a:sym typeface="+mn-ea"/>
              </a:rPr>
              <a:t> 当自由贸易的秩序崩塌，年轻决策者需回归</a:t>
            </a:r>
            <a:r>
              <a:rPr sz="2400" b="1">
                <a:solidFill>
                  <a:schemeClr val="bg1"/>
                </a:solidFill>
                <a:latin typeface="Avenir Next Regular" panose="020B0803020202020204" charset="0"/>
                <a:ea typeface="Avenir Next Regular" panose="020B0803020202020204" charset="0"/>
                <a:cs typeface="Avenir Next Regular" panose="020B0803020202020204" charset="0"/>
                <a:sym typeface="+mn-ea"/>
              </a:rPr>
              <a:t>第一性原理</a:t>
            </a:r>
            <a:r>
              <a:rPr sz="2400">
                <a:solidFill>
                  <a:schemeClr val="bg1"/>
                </a:solidFill>
                <a:latin typeface="Avenir Next Regular" panose="020B0803020202020204" charset="0"/>
                <a:ea typeface="Avenir Next Regular" panose="020B0803020202020204" charset="0"/>
                <a:cs typeface="Avenir Next Regular" panose="020B0803020202020204" charset="0"/>
                <a:sym typeface="+mn-ea"/>
              </a:rPr>
              <a:t>：全球正裂变为“美洲”与“欧亚”两大超级板块。这不仅是政经洗牌，更是昂撒、拉丁与伊斯兰文明博弈下的</a:t>
            </a:r>
            <a:r>
              <a:rPr sz="2400" b="1">
                <a:solidFill>
                  <a:schemeClr val="bg1"/>
                </a:solidFill>
                <a:latin typeface="Avenir Next Regular" panose="020B0803020202020204" charset="0"/>
                <a:ea typeface="Avenir Next Regular" panose="020B0803020202020204" charset="0"/>
                <a:cs typeface="Avenir Next Regular" panose="020B0803020202020204" charset="0"/>
                <a:sym typeface="+mn-ea"/>
              </a:rPr>
              <a:t>价值重估</a:t>
            </a:r>
            <a:r>
              <a:rPr sz="2400">
                <a:solidFill>
                  <a:schemeClr val="bg1"/>
                </a:solidFill>
                <a:latin typeface="Avenir Next Regular" panose="020B0803020202020204" charset="0"/>
                <a:ea typeface="Avenir Next Regular" panose="020B0803020202020204" charset="0"/>
                <a:cs typeface="Avenir Next Regular" panose="020B0803020202020204" charset="0"/>
                <a:sym typeface="+mn-ea"/>
              </a:rPr>
              <a:t>。全球化旧梦已碎，地缘变现开启。洞察板块间的势差红利与文明冲突，将是未来十年企业布局与卡位的</a:t>
            </a:r>
            <a:r>
              <a:rPr sz="2400" b="1">
                <a:solidFill>
                  <a:schemeClr val="bg1"/>
                </a:solidFill>
                <a:latin typeface="Avenir Next Regular" panose="020B0803020202020204" charset="0"/>
                <a:ea typeface="Avenir Next Regular" panose="020B0803020202020204" charset="0"/>
                <a:cs typeface="Avenir Next Regular" panose="020B0803020202020204" charset="0"/>
                <a:sym typeface="+mn-ea"/>
              </a:rPr>
              <a:t>唯一胜负手。</a:t>
            </a:r>
            <a:endParaRPr sz="2400" b="1">
              <a:solidFill>
                <a:schemeClr val="bg1"/>
              </a:solidFill>
              <a:latin typeface="Avenir Next Regular" panose="020B0803020202020204" charset="0"/>
              <a:ea typeface="Avenir Next Regular" panose="020B0803020202020204" charset="0"/>
              <a:cs typeface="Avenir Next Regular" panose="020B0803020202020204" charset="0"/>
              <a:sym typeface="+mn-ea"/>
            </a:endParaRPr>
          </a:p>
        </p:txBody>
      </p:sp>
      <p:sp>
        <p:nvSpPr>
          <p:cNvPr id="5" name="Freeform 2"/>
          <p:cNvSpPr/>
          <p:nvPr>
            <p:custDataLst>
              <p:tags r:id="rId3"/>
            </p:custDataLst>
          </p:nvPr>
        </p:nvSpPr>
        <p:spPr>
          <a:xfrm>
            <a:off x="8302249" y="0"/>
            <a:ext cx="9985751" cy="10287000"/>
          </a:xfrm>
          <a:custGeom>
            <a:avLst/>
            <a:gdLst/>
            <a:ahLst/>
            <a:cxnLst/>
            <a:rect l="l" t="t" r="r" b="b"/>
            <a:pathLst>
              <a:path w="9985751" h="10287000">
                <a:moveTo>
                  <a:pt x="0" y="0"/>
                </a:moveTo>
                <a:lnTo>
                  <a:pt x="9985751" y="0"/>
                </a:lnTo>
                <a:lnTo>
                  <a:pt x="9985751" y="10287000"/>
                </a:lnTo>
                <a:lnTo>
                  <a:pt x="0" y="10287000"/>
                </a:lnTo>
                <a:lnTo>
                  <a:pt x="0" y="0"/>
                </a:lnTo>
                <a:close/>
              </a:path>
            </a:pathLst>
          </a:custGeom>
          <a:blipFill>
            <a:blip r:embed="rId4"/>
            <a:stretch>
              <a:fillRect l="-42607" t="-85357" r="-19229" b="-24106"/>
            </a:stretch>
          </a:blipFill>
        </p:spPr>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1"/>
            <a:stretch>
              <a:fillRect t="-9277" b="-9277"/>
            </a:stretch>
          </a:blipFill>
        </p:spPr>
      </p:sp>
      <p:sp>
        <p:nvSpPr>
          <p:cNvPr id="260" name="星級：5星…"/>
          <p:cNvSpPr txBox="1">
            <a:spLocks noGrp="1"/>
          </p:cNvSpPr>
          <p:nvPr>
            <p:custDataLst>
              <p:tags r:id="rId2"/>
            </p:custDataLst>
          </p:nvPr>
        </p:nvSpPr>
        <p:spPr>
          <a:xfrm>
            <a:off x="353060" y="374650"/>
            <a:ext cx="7567930" cy="9705975"/>
          </a:xfrm>
          <a:prstGeom prst="rect">
            <a:avLst/>
          </a:prstGeom>
          <a:ln w="12700">
            <a:miter lim="400000"/>
          </a:ln>
        </p:spPr>
        <p:txBody>
          <a:bodyPr lIns="50800" tIns="50800" rIns="50800" bIns="50800">
            <a:noAutofit/>
          </a:bodyPr>
          <a:lstStyle>
            <a:lvl1pPr marL="5588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1pPr>
            <a:lvl2pPr marL="11176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2pPr>
            <a:lvl3pPr marL="16764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3pPr>
            <a:lvl4pPr marL="22352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4pPr>
            <a:lvl5pPr marL="27940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5pPr>
            <a:lvl6pPr marL="33528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6pPr>
            <a:lvl7pPr marL="39116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7pPr>
            <a:lvl8pPr marL="44704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8pPr>
            <a:lvl9pPr marL="50292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9pPr>
          </a:lstStyle>
          <a:p>
            <a:pPr marL="0" indent="0" defTabSz="2267585">
              <a:lnSpc>
                <a:spcPct val="120000"/>
              </a:lnSpc>
              <a:spcBef>
                <a:spcPts val="2200"/>
              </a:spcBef>
              <a:buNone/>
              <a:defRPr sz="4185">
                <a:solidFill>
                  <a:srgbClr val="D5D5D5"/>
                </a:solidFill>
              </a:defRPr>
            </a:pPr>
            <a:r>
              <a:rPr lang="en-US" altLang="zh-CN" sz="3600">
                <a:solidFill>
                  <a:schemeClr val="bg1"/>
                </a:solidFill>
                <a:latin typeface="Avenir Next Regular" panose="020B0803020202020204" charset="0"/>
                <a:ea typeface="Avenir Next Regular" panose="020B0803020202020204" charset="0"/>
                <a:cs typeface="Avenir Next Regular" panose="020B0803020202020204" charset="0"/>
                <a:sym typeface="Noto Sans T Chinese Bold"/>
              </a:rPr>
              <a:t>Educational Events</a:t>
            </a:r>
            <a:endParaRPr lang="en-US" altLang="zh-CN" sz="3600">
              <a:solidFill>
                <a:schemeClr val="bg1"/>
              </a:solidFill>
              <a:latin typeface="Avenir Next Regular" panose="020B0803020202020204" charset="0"/>
              <a:ea typeface="Avenir Next Regular" panose="020B0803020202020204" charset="0"/>
              <a:cs typeface="Avenir Next Regular" panose="020B0803020202020204" charset="0"/>
              <a:sym typeface="Noto Sans T Chinese Bold"/>
            </a:endParaRPr>
          </a:p>
          <a:p>
            <a:pPr marL="0" indent="0" defTabSz="2267585">
              <a:lnSpc>
                <a:spcPct val="120000"/>
              </a:lnSpc>
              <a:spcBef>
                <a:spcPts val="2200"/>
              </a:spcBef>
              <a:buNone/>
              <a:defRPr sz="4185">
                <a:solidFill>
                  <a:srgbClr val="D5D5D5"/>
                </a:solidFill>
              </a:defRPr>
            </a:pPr>
            <a:r>
              <a:rPr lang="en-US" sz="3600">
                <a:solidFill>
                  <a:schemeClr val="bg1"/>
                </a:solidFill>
                <a:latin typeface="Avenir Next Regular" panose="020B0803020202020204" charset="0"/>
                <a:ea typeface="Avenir Next Regular" panose="020B0803020202020204" charset="0"/>
                <a:cs typeface="Avenir Next Regular" panose="020B0803020202020204" charset="0"/>
                <a:sym typeface="Noto Sans T Chinese Bold"/>
              </a:rPr>
              <a:t>武欣教授 Wuxin</a:t>
            </a:r>
            <a:endParaRPr lang="en-US" sz="2800">
              <a:solidFill>
                <a:schemeClr val="bg1"/>
              </a:solidFill>
              <a:latin typeface="Avenir Next Regular" panose="020B0803020202020204" charset="0"/>
              <a:ea typeface="Avenir Next Regular" panose="020B0803020202020204" charset="0"/>
              <a:cs typeface="Avenir Next Regular" panose="020B0803020202020204" charset="0"/>
              <a:sym typeface="Noto Sans T Chinese Bold"/>
            </a:endParaRPr>
          </a:p>
          <a:p>
            <a:pPr marL="0" indent="0" defTabSz="2267585">
              <a:lnSpc>
                <a:spcPct val="120000"/>
              </a:lnSpc>
              <a:spcBef>
                <a:spcPts val="2200"/>
              </a:spcBef>
              <a:buNone/>
              <a:defRPr sz="4185">
                <a:solidFill>
                  <a:srgbClr val="D5D5D5"/>
                </a:solidFill>
              </a:defRPr>
            </a:pPr>
            <a:r>
              <a:rPr lang="en-US" altLang="zh-CN" sz="2800">
                <a:solidFill>
                  <a:schemeClr val="bg1"/>
                </a:solidFill>
                <a:latin typeface="Avenir Next Regular" panose="020B0803020202020204" charset="0"/>
                <a:ea typeface="Avenir Next Regular" panose="020B0803020202020204" charset="0"/>
                <a:cs typeface="Avenir Next Regular" panose="020B0803020202020204" charset="0"/>
              </a:rPr>
              <a:t>New Monroe Doctrine: Trends and Patterns of Geopolitical Monetization.</a:t>
            </a:r>
            <a:endParaRPr lang="en-US" altLang="zh-CN" sz="2800">
              <a:solidFill>
                <a:schemeClr val="bg1"/>
              </a:solidFill>
              <a:latin typeface="Avenir Next Regular" panose="020B0803020202020204" charset="0"/>
              <a:ea typeface="Avenir Next Regular" panose="020B0803020202020204" charset="0"/>
              <a:cs typeface="Avenir Next Regular" panose="020B0803020202020204" charset="0"/>
            </a:endParaRPr>
          </a:p>
          <a:p>
            <a:pPr marL="0" indent="0" defTabSz="2267585">
              <a:lnSpc>
                <a:spcPct val="120000"/>
              </a:lnSpc>
              <a:spcBef>
                <a:spcPts val="2200"/>
              </a:spcBef>
              <a:buNone/>
              <a:defRPr sz="4185">
                <a:solidFill>
                  <a:srgbClr val="D5D5D5"/>
                </a:solidFill>
              </a:defRPr>
            </a:pPr>
            <a:r>
              <a:rPr lang="en-US" altLang="zh-CN" sz="2800">
                <a:solidFill>
                  <a:schemeClr val="bg1"/>
                </a:solidFill>
                <a:latin typeface="Avenir Next Regular" panose="020B0803020202020204" charset="0"/>
                <a:ea typeface="Avenir Next Regular" panose="020B0803020202020204" charset="0"/>
                <a:cs typeface="Avenir Next Regular" panose="020B0803020202020204" charset="0"/>
                <a:sym typeface="Noto Sans T Chinese Bold"/>
              </a:rPr>
              <a:t>Language: Chinese</a:t>
            </a:r>
            <a:endParaRPr lang="en-US" altLang="zh-CN" sz="2000">
              <a:solidFill>
                <a:schemeClr val="bg1"/>
              </a:solidFill>
              <a:latin typeface="Avenir Next Regular" panose="020B0803020202020204" charset="0"/>
              <a:ea typeface="Avenir Next Regular" panose="020B0803020202020204" charset="0"/>
              <a:cs typeface="Avenir Next Regular" panose="020B0803020202020204" charset="0"/>
              <a:sym typeface="+mn-ea"/>
            </a:endParaRPr>
          </a:p>
          <a:p>
            <a:pPr marL="0" indent="0" defTabSz="2267585">
              <a:lnSpc>
                <a:spcPct val="120000"/>
              </a:lnSpc>
              <a:spcBef>
                <a:spcPts val="2200"/>
              </a:spcBef>
              <a:buNone/>
              <a:defRPr sz="4185">
                <a:solidFill>
                  <a:srgbClr val="D5D5D5"/>
                </a:solidFill>
              </a:defRPr>
            </a:pPr>
            <a:r>
              <a:rPr lang="en-US" altLang="zh-CN" sz="2400" b="1">
                <a:solidFill>
                  <a:schemeClr val="bg1"/>
                </a:solidFill>
                <a:latin typeface="Avenir Next Regular" panose="020B0803020202020204" charset="0"/>
                <a:ea typeface="Avenir Next Regular" panose="020B0803020202020204" charset="0"/>
                <a:cs typeface="Avenir Next Regular" panose="020B0803020202020204" charset="0"/>
                <a:sym typeface="+mn-ea"/>
              </a:rPr>
              <a:t>Speech Introduction:</a:t>
            </a:r>
            <a:endParaRPr lang="en-US" altLang="zh-CN" sz="2400" b="1">
              <a:solidFill>
                <a:schemeClr val="bg1"/>
              </a:solidFill>
              <a:latin typeface="Avenir Next Regular" panose="020B0803020202020204" charset="0"/>
              <a:ea typeface="Avenir Next Regular" panose="020B0803020202020204" charset="0"/>
              <a:cs typeface="Avenir Next Regular" panose="020B0803020202020204" charset="0"/>
              <a:sym typeface="+mn-ea"/>
            </a:endParaRPr>
          </a:p>
          <a:p>
            <a:pPr marL="0" indent="0" defTabSz="2267585">
              <a:lnSpc>
                <a:spcPct val="120000"/>
              </a:lnSpc>
              <a:spcBef>
                <a:spcPts val="2200"/>
              </a:spcBef>
              <a:buNone/>
              <a:defRPr sz="4185">
                <a:solidFill>
                  <a:srgbClr val="D5D5D5"/>
                </a:solidFill>
              </a:defRPr>
            </a:pPr>
            <a:r>
              <a:rPr lang="en-US" altLang="zh-CN" sz="2000">
                <a:solidFill>
                  <a:schemeClr val="bg1"/>
                </a:solidFill>
                <a:latin typeface="Avenir Next Regular" panose="020B0803020202020204" charset="0"/>
                <a:ea typeface="Avenir Next Regular" panose="020B0803020202020204" charset="0"/>
                <a:cs typeface="Avenir Next Regular" panose="020B0803020202020204" charset="0"/>
                <a:sym typeface="+mn-ea"/>
              </a:rPr>
              <a:t>In an era of great upheaval, expert predictions have collectively failed. As the order of free trade collapses, young decision-makers must return to first principles: the world is fracturing into two super-tectonic plates—the "Americas" and "Eurasia." This is not merely a political and economic reshuffle, but a revaluation of values driven by the strategic interplay between Anglo-Saxon, Latin, and Islamic civilizations. The old dream of globalization has shattered, and the era of geopolitical monetization has begun. Gaining insight into the power differentials and dividends between these plates, as well as the clash of civilizations, will be the sole deciding factor for corporate positioning and strategic layout in the coming decade.</a:t>
            </a:r>
            <a:endParaRPr lang="en-US" altLang="zh-CN" sz="2000">
              <a:solidFill>
                <a:schemeClr val="bg1"/>
              </a:solidFill>
              <a:latin typeface="Avenir Next Regular" panose="020B0803020202020204" charset="0"/>
              <a:ea typeface="Avenir Next Regular" panose="020B0803020202020204" charset="0"/>
              <a:cs typeface="Avenir Next Regular" panose="020B0803020202020204" charset="0"/>
              <a:sym typeface="+mn-ea"/>
            </a:endParaRPr>
          </a:p>
        </p:txBody>
      </p:sp>
      <p:sp>
        <p:nvSpPr>
          <p:cNvPr id="5" name="Freeform 2"/>
          <p:cNvSpPr/>
          <p:nvPr>
            <p:custDataLst>
              <p:tags r:id="rId3"/>
            </p:custDataLst>
          </p:nvPr>
        </p:nvSpPr>
        <p:spPr>
          <a:xfrm>
            <a:off x="8302249" y="0"/>
            <a:ext cx="9985751" cy="10287000"/>
          </a:xfrm>
          <a:custGeom>
            <a:avLst/>
            <a:gdLst/>
            <a:ahLst/>
            <a:cxnLst/>
            <a:rect l="l" t="t" r="r" b="b"/>
            <a:pathLst>
              <a:path w="9985751" h="10287000">
                <a:moveTo>
                  <a:pt x="0" y="0"/>
                </a:moveTo>
                <a:lnTo>
                  <a:pt x="9985751" y="0"/>
                </a:lnTo>
                <a:lnTo>
                  <a:pt x="9985751" y="10287000"/>
                </a:lnTo>
                <a:lnTo>
                  <a:pt x="0" y="10287000"/>
                </a:lnTo>
                <a:lnTo>
                  <a:pt x="0" y="0"/>
                </a:lnTo>
                <a:close/>
              </a:path>
            </a:pathLst>
          </a:custGeom>
          <a:blipFill>
            <a:blip r:embed="rId4"/>
            <a:stretch>
              <a:fillRect l="-42607" t="-85357" r="-19229" b="-24106"/>
            </a:stretch>
          </a:blipFill>
        </p:spPr>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1"/>
            <a:stretch>
              <a:fillRect t="-9277" b="-9277"/>
            </a:stretch>
          </a:blipFill>
        </p:spPr>
      </p:sp>
      <p:sp>
        <p:nvSpPr>
          <p:cNvPr id="260" name="星級：5星…"/>
          <p:cNvSpPr txBox="1">
            <a:spLocks noGrp="1"/>
          </p:cNvSpPr>
          <p:nvPr>
            <p:custDataLst>
              <p:tags r:id="rId2"/>
            </p:custDataLst>
          </p:nvPr>
        </p:nvSpPr>
        <p:spPr>
          <a:xfrm>
            <a:off x="304800" y="647700"/>
            <a:ext cx="7567930" cy="9170035"/>
          </a:xfrm>
          <a:prstGeom prst="rect">
            <a:avLst/>
          </a:prstGeom>
          <a:ln w="12700">
            <a:miter lim="400000"/>
          </a:ln>
        </p:spPr>
        <p:txBody>
          <a:bodyPr lIns="50800" tIns="50800" rIns="50800" bIns="50800">
            <a:noAutofit/>
          </a:bodyPr>
          <a:lstStyle>
            <a:lvl1pPr marL="5588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1pPr>
            <a:lvl2pPr marL="11176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2pPr>
            <a:lvl3pPr marL="16764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3pPr>
            <a:lvl4pPr marL="22352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4pPr>
            <a:lvl5pPr marL="27940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5pPr>
            <a:lvl6pPr marL="33528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6pPr>
            <a:lvl7pPr marL="39116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7pPr>
            <a:lvl8pPr marL="44704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8pPr>
            <a:lvl9pPr marL="50292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9pPr>
          </a:lstStyle>
          <a:p>
            <a:pPr marL="0" indent="0" defTabSz="2267585">
              <a:lnSpc>
                <a:spcPct val="120000"/>
              </a:lnSpc>
              <a:spcBef>
                <a:spcPts val="2200"/>
              </a:spcBef>
              <a:buNone/>
              <a:defRPr sz="4185">
                <a:solidFill>
                  <a:srgbClr val="D5D5D5"/>
                </a:solidFill>
              </a:defRPr>
            </a:pPr>
            <a:r>
              <a:rPr lang="zh-CN" sz="3200">
                <a:solidFill>
                  <a:schemeClr val="bg1"/>
                </a:solidFill>
                <a:latin typeface="Avenir Next Regular" panose="020B0803020202020204" charset="0"/>
                <a:ea typeface="Avenir Next Regular" panose="020B0803020202020204" charset="0"/>
                <a:cs typeface="Avenir Next Regular" panose="020B0803020202020204" charset="0"/>
                <a:sym typeface="+mn-ea"/>
              </a:rPr>
              <a:t>外部讲师</a:t>
            </a:r>
            <a:r>
              <a:rPr sz="3200">
                <a:solidFill>
                  <a:schemeClr val="bg1"/>
                </a:solidFill>
                <a:latin typeface="Avenir Next Regular" panose="020B0803020202020204" charset="0"/>
                <a:ea typeface="Avenir Next Regular" panose="020B0803020202020204" charset="0"/>
                <a:cs typeface="Avenir Next Regular" panose="020B0803020202020204" charset="0"/>
                <a:sym typeface="+mn-ea"/>
              </a:rPr>
              <a:t>：</a:t>
            </a:r>
            <a:r>
              <a:rPr lang="en-US" sz="3200">
                <a:solidFill>
                  <a:schemeClr val="bg1"/>
                </a:solidFill>
                <a:latin typeface="Avenir Next Regular" panose="020B0803020202020204" charset="0"/>
                <a:ea typeface="Avenir Next Regular" panose="020B0803020202020204" charset="0"/>
                <a:cs typeface="Avenir Next Regular" panose="020B0803020202020204" charset="0"/>
                <a:sym typeface="Noto Sans T Chinese Bold"/>
              </a:rPr>
              <a:t>邓志辉 Eddy Tang</a:t>
            </a:r>
            <a:endParaRPr lang="en-US" sz="3200">
              <a:solidFill>
                <a:schemeClr val="bg1"/>
              </a:solidFill>
              <a:latin typeface="Avenir Next Regular" panose="020B0803020202020204" charset="0"/>
              <a:ea typeface="Avenir Next Regular" panose="020B0803020202020204" charset="0"/>
              <a:cs typeface="Avenir Next Regular" panose="020B0803020202020204" charset="0"/>
              <a:sym typeface="Noto Sans T Chinese Bold"/>
            </a:endParaRPr>
          </a:p>
          <a:p>
            <a:pPr marL="0" indent="0" defTabSz="2267585">
              <a:lnSpc>
                <a:spcPct val="120000"/>
              </a:lnSpc>
              <a:spcBef>
                <a:spcPts val="2200"/>
              </a:spcBef>
              <a:buNone/>
              <a:defRPr sz="4185">
                <a:solidFill>
                  <a:srgbClr val="D5D5D5"/>
                </a:solidFill>
              </a:defRPr>
            </a:pPr>
            <a:r>
              <a:rPr lang="zh-CN" altLang="en-US" sz="2800">
                <a:solidFill>
                  <a:schemeClr val="bg1"/>
                </a:solidFill>
                <a:latin typeface="Avenir Next Regular" panose="020B0803020202020204" charset="0"/>
                <a:ea typeface="Avenir Next Regular" panose="020B0803020202020204" charset="0"/>
                <a:cs typeface="Avenir Next Regular" panose="020B0803020202020204" charset="0"/>
                <a:sym typeface="Noto Sans T Chinese Bold"/>
              </a:rPr>
              <a:t>语言</a:t>
            </a:r>
            <a:r>
              <a:rPr lang="en-US" altLang="zh-CN" sz="2800">
                <a:solidFill>
                  <a:schemeClr val="bg1"/>
                </a:solidFill>
                <a:latin typeface="Avenir Next Regular" panose="020B0803020202020204" charset="0"/>
                <a:ea typeface="Avenir Next Regular" panose="020B0803020202020204" charset="0"/>
                <a:cs typeface="Avenir Next Regular" panose="020B0803020202020204" charset="0"/>
                <a:sym typeface="Noto Sans T Chinese Bold"/>
              </a:rPr>
              <a:t>: </a:t>
            </a:r>
            <a:r>
              <a:rPr lang="zh-CN" altLang="en-US" sz="2800">
                <a:solidFill>
                  <a:schemeClr val="bg1"/>
                </a:solidFill>
                <a:latin typeface="Avenir Next Regular" panose="020B0803020202020204" charset="0"/>
                <a:ea typeface="Avenir Next Regular" panose="020B0803020202020204" charset="0"/>
                <a:cs typeface="Avenir Next Regular" panose="020B0803020202020204" charset="0"/>
                <a:sym typeface="Noto Sans T Chinese Bold"/>
              </a:rPr>
              <a:t>英语</a:t>
            </a:r>
            <a:endParaRPr lang="zh-CN" altLang="en-US" sz="2800">
              <a:solidFill>
                <a:schemeClr val="bg1"/>
              </a:solidFill>
              <a:latin typeface="Avenir Next Regular" panose="020B0803020202020204" charset="0"/>
              <a:ea typeface="Avenir Next Regular" panose="020B0803020202020204" charset="0"/>
              <a:cs typeface="Avenir Next Regular" panose="020B0803020202020204" charset="0"/>
              <a:sym typeface="Noto Sans T Chinese Bold"/>
            </a:endParaRPr>
          </a:p>
          <a:p>
            <a:pPr marL="0" indent="0" defTabSz="2267585">
              <a:lnSpc>
                <a:spcPct val="120000"/>
              </a:lnSpc>
              <a:spcBef>
                <a:spcPts val="2200"/>
              </a:spcBef>
              <a:buNone/>
              <a:defRPr sz="4185">
                <a:solidFill>
                  <a:srgbClr val="D5D5D5"/>
                </a:solidFill>
              </a:defRPr>
            </a:pPr>
            <a:r>
              <a:rPr sz="2800">
                <a:solidFill>
                  <a:schemeClr val="bg1"/>
                </a:solidFill>
                <a:latin typeface="Avenir Next Regular" panose="020B0803020202020204" charset="0"/>
                <a:ea typeface="Avenir Next Regular" panose="020B0803020202020204" charset="0"/>
                <a:cs typeface="Avenir Next Regular" panose="020B0803020202020204" charset="0"/>
                <a:sym typeface="+mn-ea"/>
              </a:rPr>
              <a:t>演讲</a:t>
            </a:r>
            <a:r>
              <a:rPr lang="zh-CN" sz="2800">
                <a:solidFill>
                  <a:schemeClr val="bg1"/>
                </a:solidFill>
                <a:latin typeface="Avenir Next Regular" panose="020B0803020202020204" charset="0"/>
                <a:ea typeface="Avenir Next Regular" panose="020B0803020202020204" charset="0"/>
                <a:cs typeface="Avenir Next Regular" panose="020B0803020202020204" charset="0"/>
                <a:sym typeface="+mn-ea"/>
              </a:rPr>
              <a:t>名称</a:t>
            </a:r>
            <a:r>
              <a:rPr sz="2800">
                <a:solidFill>
                  <a:schemeClr val="bg1"/>
                </a:solidFill>
                <a:latin typeface="Avenir Next Regular" panose="020B0803020202020204" charset="0"/>
                <a:ea typeface="Avenir Next Regular" panose="020B0803020202020204" charset="0"/>
                <a:cs typeface="Avenir Next Regular" panose="020B0803020202020204" charset="0"/>
                <a:sym typeface="+mn-ea"/>
              </a:rPr>
              <a:t>：从美容到医疗生态平台：打造香港最大非医院医疗集团的创业进化论</a:t>
            </a:r>
            <a:endParaRPr sz="2800">
              <a:solidFill>
                <a:schemeClr val="bg1"/>
              </a:solidFill>
              <a:latin typeface="Avenir Next Regular" panose="020B0803020202020204" charset="0"/>
              <a:ea typeface="Avenir Next Regular" panose="020B0803020202020204" charset="0"/>
              <a:cs typeface="Avenir Next Regular" panose="020B0803020202020204" charset="0"/>
              <a:sym typeface="+mn-ea"/>
            </a:endParaRPr>
          </a:p>
          <a:p>
            <a:pPr marL="0" indent="0" defTabSz="2267585">
              <a:lnSpc>
                <a:spcPct val="120000"/>
              </a:lnSpc>
              <a:spcBef>
                <a:spcPts val="2200"/>
              </a:spcBef>
              <a:buNone/>
              <a:defRPr sz="4185">
                <a:solidFill>
                  <a:srgbClr val="D5D5D5"/>
                </a:solidFill>
              </a:defRPr>
            </a:pPr>
            <a:r>
              <a:rPr lang="zh-CN" sz="2800">
                <a:solidFill>
                  <a:schemeClr val="bg1"/>
                </a:solidFill>
                <a:latin typeface="Avenir Next Regular" panose="020B0803020202020204" charset="0"/>
                <a:ea typeface="Avenir Next Regular" panose="020B0803020202020204" charset="0"/>
                <a:cs typeface="Avenir Next Regular" panose="020B0803020202020204" charset="0"/>
                <a:sym typeface="+mn-ea"/>
              </a:rPr>
              <a:t>讲师</a:t>
            </a:r>
            <a:r>
              <a:rPr sz="2800">
                <a:solidFill>
                  <a:schemeClr val="bg1"/>
                </a:solidFill>
                <a:latin typeface="Avenir Next Regular" panose="020B0803020202020204" charset="0"/>
                <a:ea typeface="Avenir Next Regular" panose="020B0803020202020204" charset="0"/>
                <a:cs typeface="Avenir Next Regular" panose="020B0803020202020204" charset="0"/>
                <a:sym typeface="+mn-ea"/>
              </a:rPr>
              <a:t>简介：</a:t>
            </a:r>
            <a:endParaRPr sz="2800">
              <a:solidFill>
                <a:schemeClr val="bg1"/>
              </a:solidFill>
              <a:latin typeface="Avenir Next Regular" panose="020B0803020202020204" charset="0"/>
              <a:ea typeface="Avenir Next Regular" panose="020B0803020202020204" charset="0"/>
              <a:cs typeface="Avenir Next Regular" panose="020B0803020202020204" charset="0"/>
              <a:sym typeface="+mn-ea"/>
            </a:endParaRPr>
          </a:p>
          <a:p>
            <a:pPr marL="0" indent="0" defTabSz="2267585">
              <a:lnSpc>
                <a:spcPct val="120000"/>
              </a:lnSpc>
              <a:spcBef>
                <a:spcPts val="2200"/>
              </a:spcBef>
              <a:buNone/>
              <a:defRPr sz="4185">
                <a:solidFill>
                  <a:srgbClr val="D5D5D5"/>
                </a:solidFill>
              </a:defRPr>
            </a:pPr>
            <a:r>
              <a:rPr sz="2400">
                <a:solidFill>
                  <a:schemeClr val="bg1"/>
                </a:solidFill>
                <a:latin typeface="Avenir Next Regular" panose="020B0803020202020204" charset="0"/>
                <a:ea typeface="Avenir Next Regular" panose="020B0803020202020204" charset="0"/>
                <a:cs typeface="Avenir Next Regular" panose="020B0803020202020204" charset="0"/>
              </a:rPr>
              <a:t>于2005年创立香港医思医疗有限公司，并于2016年成功于香港联合交易所主板上市，带领企业由医学美容业务起步，发展成为香港最大非医院医疗服务供应商之一。多年来，他负责集团整体管理、策略规划与企业文化建构，持续推动多元业务拓展。</a:t>
            </a:r>
            <a:endParaRPr sz="2400">
              <a:solidFill>
                <a:schemeClr val="bg1"/>
              </a:solidFill>
              <a:latin typeface="Avenir Next Regular" panose="020B0803020202020204" charset="0"/>
              <a:ea typeface="Avenir Next Regular" panose="020B0803020202020204" charset="0"/>
              <a:cs typeface="Avenir Next Regular" panose="020B0803020202020204" charset="0"/>
            </a:endParaRPr>
          </a:p>
          <a:p>
            <a:pPr marL="0" indent="0" defTabSz="2267585">
              <a:lnSpc>
                <a:spcPct val="120000"/>
              </a:lnSpc>
              <a:spcBef>
                <a:spcPts val="2200"/>
              </a:spcBef>
              <a:buNone/>
              <a:defRPr sz="4185">
                <a:solidFill>
                  <a:srgbClr val="D5D5D5"/>
                </a:solidFill>
              </a:defRPr>
            </a:pPr>
            <a:r>
              <a:rPr sz="2400">
                <a:solidFill>
                  <a:schemeClr val="bg1"/>
                </a:solidFill>
                <a:latin typeface="Avenir Next Regular" panose="020B0803020202020204" charset="0"/>
                <a:ea typeface="Avenir Next Regular" panose="020B0803020202020204" charset="0"/>
                <a:cs typeface="Avenir Next Regular" panose="020B0803020202020204" charset="0"/>
              </a:rPr>
              <a:t>凭借前瞻视野与稳健经营，邓先生屡获国际与业界肯定，包括「亚洲最佳行政总裁」及安永世界企业家大奖等荣誉。本次分享将透过其创业与管理实战经验，剖析企业成长关键与领导思维，启发创业者与企业经营者在变局中稳健前行，打造可持续发展的企业价值。</a:t>
            </a:r>
            <a:endParaRPr sz="2400">
              <a:solidFill>
                <a:schemeClr val="bg1"/>
              </a:solidFill>
              <a:latin typeface="Avenir Next Regular" panose="020B0803020202020204" charset="0"/>
              <a:ea typeface="Avenir Next Regular" panose="020B0803020202020204" charset="0"/>
              <a:cs typeface="Avenir Next Regular" panose="020B0803020202020204" charset="0"/>
            </a:endParaRPr>
          </a:p>
          <a:p>
            <a:pPr marL="0" indent="0" defTabSz="2267585">
              <a:lnSpc>
                <a:spcPct val="120000"/>
              </a:lnSpc>
              <a:spcBef>
                <a:spcPts val="2200"/>
              </a:spcBef>
              <a:buNone/>
              <a:defRPr sz="4185">
                <a:solidFill>
                  <a:srgbClr val="D5D5D5"/>
                </a:solidFill>
              </a:defRPr>
            </a:pPr>
            <a:endParaRPr sz="2400">
              <a:solidFill>
                <a:schemeClr val="bg1"/>
              </a:solidFill>
              <a:latin typeface="Avenir Next Regular" panose="020B0803020202020204" charset="0"/>
              <a:ea typeface="Avenir Next Regular" panose="020B0803020202020204" charset="0"/>
              <a:cs typeface="Avenir Next Regular" panose="020B0803020202020204" charset="0"/>
              <a:sym typeface="+mn-ea"/>
            </a:endParaRPr>
          </a:p>
        </p:txBody>
      </p:sp>
      <p:sp>
        <p:nvSpPr>
          <p:cNvPr id="8" name="Freeform 8"/>
          <p:cNvSpPr/>
          <p:nvPr>
            <p:custDataLst>
              <p:tags r:id="rId3"/>
            </p:custDataLst>
          </p:nvPr>
        </p:nvSpPr>
        <p:spPr>
          <a:xfrm>
            <a:off x="8302249" y="0"/>
            <a:ext cx="10115688" cy="10287000"/>
          </a:xfrm>
          <a:custGeom>
            <a:avLst/>
            <a:gdLst/>
            <a:ahLst/>
            <a:cxnLst/>
            <a:rect l="l" t="t" r="r" b="b"/>
            <a:pathLst>
              <a:path w="10115688" h="10287000">
                <a:moveTo>
                  <a:pt x="0" y="0"/>
                </a:moveTo>
                <a:lnTo>
                  <a:pt x="10115689" y="0"/>
                </a:lnTo>
                <a:lnTo>
                  <a:pt x="10115689" y="10287000"/>
                </a:lnTo>
                <a:lnTo>
                  <a:pt x="0" y="10287000"/>
                </a:lnTo>
                <a:lnTo>
                  <a:pt x="0" y="0"/>
                </a:lnTo>
                <a:close/>
              </a:path>
            </a:pathLst>
          </a:custGeom>
          <a:blipFill>
            <a:blip r:embed="rId4"/>
            <a:stretch>
              <a:fillRect t="-12720" b="-81520"/>
            </a:stretch>
          </a:blipFill>
        </p:spPr>
      </p:sp>
      <p:sp>
        <p:nvSpPr>
          <p:cNvPr id="3" name="文本框 2"/>
          <p:cNvSpPr txBox="1"/>
          <p:nvPr/>
        </p:nvSpPr>
        <p:spPr>
          <a:xfrm>
            <a:off x="3656965" y="-952500"/>
            <a:ext cx="6096000" cy="368300"/>
          </a:xfrm>
          <a:prstGeom prst="rect">
            <a:avLst/>
          </a:prstGeom>
          <a:noFill/>
        </p:spPr>
        <p:txBody>
          <a:bodyPr wrap="square" rtlCol="0">
            <a:spAutoFit/>
          </a:bodyPr>
          <a:p>
            <a:endParaRPr lang="zh-CN" altLang="en-US"/>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1"/>
            <a:stretch>
              <a:fillRect t="-9277" b="-9277"/>
            </a:stretch>
          </a:blipFill>
        </p:spPr>
      </p:sp>
      <p:sp>
        <p:nvSpPr>
          <p:cNvPr id="260" name="星級：5星…"/>
          <p:cNvSpPr txBox="1">
            <a:spLocks noGrp="1"/>
          </p:cNvSpPr>
          <p:nvPr>
            <p:custDataLst>
              <p:tags r:id="rId2"/>
            </p:custDataLst>
          </p:nvPr>
        </p:nvSpPr>
        <p:spPr>
          <a:xfrm>
            <a:off x="228600" y="286385"/>
            <a:ext cx="7836535" cy="9714230"/>
          </a:xfrm>
          <a:prstGeom prst="rect">
            <a:avLst/>
          </a:prstGeom>
          <a:ln w="12700">
            <a:miter lim="400000"/>
          </a:ln>
        </p:spPr>
        <p:txBody>
          <a:bodyPr lIns="50800" tIns="50800" rIns="50800" bIns="50800">
            <a:noAutofit/>
          </a:bodyPr>
          <a:lstStyle>
            <a:lvl1pPr marL="5588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1pPr>
            <a:lvl2pPr marL="11176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2pPr>
            <a:lvl3pPr marL="16764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3pPr>
            <a:lvl4pPr marL="22352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4pPr>
            <a:lvl5pPr marL="27940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5pPr>
            <a:lvl6pPr marL="33528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6pPr>
            <a:lvl7pPr marL="39116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7pPr>
            <a:lvl8pPr marL="44704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8pPr>
            <a:lvl9pPr marL="50292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9pPr>
          </a:lstStyle>
          <a:p>
            <a:pPr marL="0" indent="0" defTabSz="2267585">
              <a:lnSpc>
                <a:spcPct val="120000"/>
              </a:lnSpc>
              <a:spcBef>
                <a:spcPts val="2200"/>
              </a:spcBef>
              <a:buNone/>
              <a:defRPr sz="4185">
                <a:solidFill>
                  <a:srgbClr val="D5D5D5"/>
                </a:solidFill>
              </a:defRPr>
            </a:pPr>
            <a:r>
              <a:rPr lang="en-US" altLang="zh-CN" sz="2800">
                <a:solidFill>
                  <a:schemeClr val="bg1"/>
                </a:solidFill>
                <a:latin typeface="Avenir Next Regular" panose="020B0803020202020204" charset="0"/>
                <a:ea typeface="Avenir Next Regular" panose="020B0803020202020204" charset="0"/>
                <a:cs typeface="Avenir Next Regular" panose="020B0803020202020204" charset="0"/>
                <a:sym typeface="+mn-ea"/>
              </a:rPr>
              <a:t>Guest Speaker: Eddy Tang (</a:t>
            </a:r>
            <a:r>
              <a:rPr lang="zh-CN" altLang="en-US" sz="2800">
                <a:solidFill>
                  <a:schemeClr val="bg1"/>
                </a:solidFill>
                <a:latin typeface="Avenir Next Regular" panose="020B0803020202020204" charset="0"/>
                <a:ea typeface="Avenir Next Regular" panose="020B0803020202020204" charset="0"/>
                <a:cs typeface="Avenir Next Regular" panose="020B0803020202020204" charset="0"/>
                <a:sym typeface="+mn-ea"/>
              </a:rPr>
              <a:t>邓志辉</a:t>
            </a:r>
            <a:r>
              <a:rPr lang="en-US" altLang="zh-CN" sz="2800">
                <a:solidFill>
                  <a:schemeClr val="bg1"/>
                </a:solidFill>
                <a:latin typeface="Avenir Next Regular" panose="020B0803020202020204" charset="0"/>
                <a:ea typeface="Avenir Next Regular" panose="020B0803020202020204" charset="0"/>
                <a:cs typeface="Avenir Next Regular" panose="020B0803020202020204" charset="0"/>
                <a:sym typeface="+mn-ea"/>
              </a:rPr>
              <a:t>)</a:t>
            </a:r>
            <a:endParaRPr lang="en-US" altLang="zh-CN" sz="2800">
              <a:solidFill>
                <a:schemeClr val="bg1"/>
              </a:solidFill>
              <a:latin typeface="Avenir Next Regular" panose="020B0803020202020204" charset="0"/>
              <a:ea typeface="Avenir Next Regular" panose="020B0803020202020204" charset="0"/>
              <a:cs typeface="Avenir Next Regular" panose="020B0803020202020204" charset="0"/>
              <a:sym typeface="+mn-ea"/>
            </a:endParaRPr>
          </a:p>
          <a:p>
            <a:pPr marL="0" indent="0" defTabSz="2267585">
              <a:lnSpc>
                <a:spcPct val="120000"/>
              </a:lnSpc>
              <a:spcBef>
                <a:spcPts val="2200"/>
              </a:spcBef>
              <a:buNone/>
              <a:defRPr sz="4185">
                <a:solidFill>
                  <a:srgbClr val="D5D5D5"/>
                </a:solidFill>
              </a:defRPr>
            </a:pPr>
            <a:r>
              <a:rPr lang="en-US" altLang="zh-CN" sz="2400">
                <a:solidFill>
                  <a:schemeClr val="bg1"/>
                </a:solidFill>
                <a:latin typeface="Avenir Next Regular" panose="020B0803020202020204" charset="0"/>
                <a:ea typeface="Avenir Next Regular" panose="020B0803020202020204" charset="0"/>
                <a:cs typeface="Avenir Next Regular" panose="020B0803020202020204" charset="0"/>
                <a:sym typeface="Noto Sans T Chinese Bold"/>
              </a:rPr>
              <a:t>Language: English</a:t>
            </a:r>
            <a:endParaRPr lang="en-US" altLang="zh-CN" sz="2400">
              <a:solidFill>
                <a:schemeClr val="bg1"/>
              </a:solidFill>
              <a:latin typeface="Avenir Next Regular" panose="020B0803020202020204" charset="0"/>
              <a:ea typeface="Avenir Next Regular" panose="020B0803020202020204" charset="0"/>
              <a:cs typeface="Avenir Next Regular" panose="020B0803020202020204" charset="0"/>
              <a:sym typeface="+mn-ea"/>
            </a:endParaRPr>
          </a:p>
          <a:p>
            <a:pPr marL="0" indent="0" defTabSz="2267585">
              <a:lnSpc>
                <a:spcPct val="120000"/>
              </a:lnSpc>
              <a:spcBef>
                <a:spcPts val="2200"/>
              </a:spcBef>
              <a:buNone/>
              <a:defRPr sz="4185">
                <a:solidFill>
                  <a:srgbClr val="D5D5D5"/>
                </a:solidFill>
              </a:defRPr>
            </a:pPr>
            <a:r>
              <a:rPr lang="en-US" altLang="zh-CN" sz="2400">
                <a:solidFill>
                  <a:schemeClr val="bg1"/>
                </a:solidFill>
                <a:latin typeface="Avenir Next Regular" panose="020B0803020202020204" charset="0"/>
                <a:ea typeface="Avenir Next Regular" panose="020B0803020202020204" charset="0"/>
                <a:cs typeface="Avenir Next Regular" panose="020B0803020202020204" charset="0"/>
                <a:sym typeface="+mn-ea"/>
              </a:rPr>
              <a:t>Speech Title: </a:t>
            </a:r>
            <a:r>
              <a:rPr sz="2400">
                <a:solidFill>
                  <a:schemeClr val="bg1"/>
                </a:solidFill>
                <a:latin typeface="Avenir Next Regular" panose="020B0803020202020204" charset="0"/>
                <a:ea typeface="Avenir Next Regular" panose="020B0803020202020204" charset="0"/>
                <a:cs typeface="Avenir Next Regular" panose="020B0803020202020204" charset="0"/>
                <a:sym typeface="+mn-ea"/>
              </a:rPr>
              <a:t>From Beauty to Medical Ecosystem Platform: The Entrepreneurial Evolution of Building Hong Kong's Largest Non-Hospital Medical Group</a:t>
            </a:r>
            <a:endParaRPr sz="2400">
              <a:solidFill>
                <a:schemeClr val="bg1"/>
              </a:solidFill>
              <a:latin typeface="Avenir Next Regular" panose="020B0803020202020204" charset="0"/>
              <a:ea typeface="Avenir Next Regular" panose="020B0803020202020204" charset="0"/>
              <a:cs typeface="Avenir Next Regular" panose="020B0803020202020204" charset="0"/>
              <a:sym typeface="+mn-ea"/>
            </a:endParaRPr>
          </a:p>
          <a:p>
            <a:pPr marL="0" indent="0" defTabSz="2267585">
              <a:lnSpc>
                <a:spcPct val="120000"/>
              </a:lnSpc>
              <a:spcBef>
                <a:spcPts val="2200"/>
              </a:spcBef>
              <a:buNone/>
              <a:defRPr sz="4185">
                <a:solidFill>
                  <a:srgbClr val="D5D5D5"/>
                </a:solidFill>
              </a:defRPr>
            </a:pPr>
            <a:r>
              <a:rPr lang="en-US" altLang="zh-CN" sz="2000">
                <a:solidFill>
                  <a:schemeClr val="bg1"/>
                </a:solidFill>
                <a:latin typeface="Avenir Next Regular" panose="020B0803020202020204" charset="0"/>
                <a:ea typeface="Avenir Next Regular" panose="020B0803020202020204" charset="0"/>
                <a:cs typeface="Avenir Next Regular" panose="020B0803020202020204" charset="0"/>
                <a:sym typeface="+mn-ea"/>
              </a:rPr>
              <a:t>Speaker Biography: </a:t>
            </a:r>
            <a:endParaRPr lang="en-US" altLang="zh-CN" sz="2000">
              <a:solidFill>
                <a:schemeClr val="bg1"/>
              </a:solidFill>
              <a:latin typeface="Avenir Next Regular" panose="020B0803020202020204" charset="0"/>
              <a:ea typeface="Avenir Next Regular" panose="020B0803020202020204" charset="0"/>
              <a:cs typeface="Avenir Next Regular" panose="020B0803020202020204" charset="0"/>
              <a:sym typeface="+mn-ea"/>
            </a:endParaRPr>
          </a:p>
          <a:p>
            <a:pPr marL="0" indent="0" defTabSz="2267585">
              <a:lnSpc>
                <a:spcPct val="120000"/>
              </a:lnSpc>
              <a:spcBef>
                <a:spcPts val="2200"/>
              </a:spcBef>
              <a:buNone/>
              <a:defRPr sz="4185">
                <a:solidFill>
                  <a:srgbClr val="D5D5D5"/>
                </a:solidFill>
              </a:defRPr>
            </a:pPr>
            <a:r>
              <a:rPr lang="en-US" altLang="zh-CN" sz="2000">
                <a:solidFill>
                  <a:schemeClr val="bg1"/>
                </a:solidFill>
                <a:latin typeface="Avenir Next Regular" panose="020B0803020202020204" charset="0"/>
                <a:ea typeface="Avenir Next Regular" panose="020B0803020202020204" charset="0"/>
                <a:cs typeface="Avenir Next Regular" panose="020B0803020202020204" charset="0"/>
                <a:sym typeface="+mn-ea"/>
              </a:rPr>
              <a:t>Mr. Eddy Tang founded EC Healthcare in 2005 and successfully led the company to its mainboard listing on the Hong Kong Stock Exchange in 2016. Under his leadership, the enterprise evolved from its origins in medical aesthetics into one of Hong Kong’s largest non-hospital medical service providers. For many years, he has been responsible for the group’s overall management, strategic planning, and the construction of corporate culture, consistently driving diversified business expansion.</a:t>
            </a:r>
            <a:endParaRPr lang="en-US" altLang="zh-CN" sz="2000">
              <a:solidFill>
                <a:schemeClr val="bg1"/>
              </a:solidFill>
              <a:latin typeface="Avenir Next Regular" panose="020B0803020202020204" charset="0"/>
              <a:ea typeface="Avenir Next Regular" panose="020B0803020202020204" charset="0"/>
              <a:cs typeface="Avenir Next Regular" panose="020B0803020202020204" charset="0"/>
              <a:sym typeface="+mn-ea"/>
            </a:endParaRPr>
          </a:p>
          <a:p>
            <a:pPr marL="0" indent="0" defTabSz="2267585">
              <a:lnSpc>
                <a:spcPct val="120000"/>
              </a:lnSpc>
              <a:spcBef>
                <a:spcPts val="2200"/>
              </a:spcBef>
              <a:buNone/>
              <a:defRPr sz="4185">
                <a:solidFill>
                  <a:srgbClr val="D5D5D5"/>
                </a:solidFill>
              </a:defRPr>
            </a:pPr>
            <a:r>
              <a:rPr lang="en-US" altLang="zh-CN" sz="2000">
                <a:solidFill>
                  <a:schemeClr val="bg1"/>
                </a:solidFill>
                <a:latin typeface="Avenir Next Regular" panose="020B0803020202020204" charset="0"/>
                <a:ea typeface="Avenir Next Regular" panose="020B0803020202020204" charset="0"/>
                <a:cs typeface="Avenir Next Regular" panose="020B0803020202020204" charset="0"/>
                <a:sym typeface="+mn-ea"/>
              </a:rPr>
              <a:t>With his forward-thinking vision and steady operational approach, Mr. Tang has earned numerous international and industry accolades, including "Best CEO in Asia" and the EY Entrepreneur of the Year award. In this session, he will draw upon his practical experience in entrepreneurship and management to analyze the key drivers of corporate growth and leadership mindset. His insights aim to inspire entrepreneurs and business leaders to navigate changing landscapes with stability and build sustainable corporate value.</a:t>
            </a:r>
            <a:endParaRPr lang="en-US" altLang="zh-CN" sz="2000">
              <a:solidFill>
                <a:schemeClr val="bg1"/>
              </a:solidFill>
              <a:latin typeface="Avenir Next Regular" panose="020B0803020202020204" charset="0"/>
              <a:ea typeface="Avenir Next Regular" panose="020B0803020202020204" charset="0"/>
              <a:cs typeface="Avenir Next Regular" panose="020B0803020202020204" charset="0"/>
              <a:sym typeface="+mn-ea"/>
            </a:endParaRPr>
          </a:p>
        </p:txBody>
      </p:sp>
      <p:sp>
        <p:nvSpPr>
          <p:cNvPr id="8" name="Freeform 8"/>
          <p:cNvSpPr/>
          <p:nvPr>
            <p:custDataLst>
              <p:tags r:id="rId3"/>
            </p:custDataLst>
          </p:nvPr>
        </p:nvSpPr>
        <p:spPr>
          <a:xfrm>
            <a:off x="8302249" y="0"/>
            <a:ext cx="10115688" cy="10287000"/>
          </a:xfrm>
          <a:custGeom>
            <a:avLst/>
            <a:gdLst/>
            <a:ahLst/>
            <a:cxnLst/>
            <a:rect l="l" t="t" r="r" b="b"/>
            <a:pathLst>
              <a:path w="10115688" h="10287000">
                <a:moveTo>
                  <a:pt x="0" y="0"/>
                </a:moveTo>
                <a:lnTo>
                  <a:pt x="10115689" y="0"/>
                </a:lnTo>
                <a:lnTo>
                  <a:pt x="10115689" y="10287000"/>
                </a:lnTo>
                <a:lnTo>
                  <a:pt x="0" y="10287000"/>
                </a:lnTo>
                <a:lnTo>
                  <a:pt x="0" y="0"/>
                </a:lnTo>
                <a:close/>
              </a:path>
            </a:pathLst>
          </a:custGeom>
          <a:blipFill>
            <a:blip r:embed="rId4"/>
            <a:stretch>
              <a:fillRect t="-12720" b="-81520"/>
            </a:stretch>
          </a:blipFill>
        </p:spPr>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20320" y="0"/>
            <a:ext cx="18308320" cy="10297795"/>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1"/>
            <a:stretch>
              <a:fillRect t="-9277" b="-9277"/>
            </a:stretch>
          </a:blipFill>
        </p:spPr>
      </p:sp>
      <p:sp>
        <p:nvSpPr>
          <p:cNvPr id="4" name="星級：5星…"/>
          <p:cNvSpPr txBox="1">
            <a:spLocks noGrp="1"/>
          </p:cNvSpPr>
          <p:nvPr>
            <p:custDataLst>
              <p:tags r:id="rId2"/>
            </p:custDataLst>
          </p:nvPr>
        </p:nvSpPr>
        <p:spPr>
          <a:xfrm>
            <a:off x="228600" y="342900"/>
            <a:ext cx="8225790" cy="9300210"/>
          </a:xfrm>
          <a:prstGeom prst="rect">
            <a:avLst/>
          </a:prstGeom>
          <a:ln w="12700">
            <a:miter lim="400000"/>
          </a:ln>
        </p:spPr>
        <p:txBody>
          <a:bodyPr lIns="50800" tIns="50800" rIns="50800" bIns="50800">
            <a:noAutofit/>
          </a:bodyPr>
          <a:lstStyle>
            <a:lvl1pPr marL="5588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1pPr>
            <a:lvl2pPr marL="11176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2pPr>
            <a:lvl3pPr marL="16764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3pPr>
            <a:lvl4pPr marL="22352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4pPr>
            <a:lvl5pPr marL="27940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5pPr>
            <a:lvl6pPr marL="33528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6pPr>
            <a:lvl7pPr marL="39116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7pPr>
            <a:lvl8pPr marL="44704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8pPr>
            <a:lvl9pPr marL="50292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9pPr>
          </a:lstStyle>
          <a:p>
            <a:pPr marL="0" indent="0" algn="l">
              <a:lnSpc>
                <a:spcPct val="150000"/>
              </a:lnSpc>
              <a:buNone/>
            </a:pPr>
            <a:r>
              <a:rPr lang="zh-CN" sz="2800">
                <a:latin typeface="Avenir Next Regular" panose="020B0803020202020204" charset="0"/>
                <a:ea typeface="Avenir Next Regular" panose="020B0803020202020204" charset="0"/>
                <a:cs typeface="Avenir Next Regular" panose="020B0803020202020204" charset="0"/>
                <a:sym typeface="+mn-ea"/>
              </a:rPr>
              <a:t>内部分享</a:t>
            </a:r>
            <a:r>
              <a:rPr sz="2800">
                <a:latin typeface="Avenir Next Regular" panose="020B0803020202020204" charset="0"/>
                <a:ea typeface="Avenir Next Regular" panose="020B0803020202020204" charset="0"/>
                <a:cs typeface="Avenir Next Regular" panose="020B0803020202020204" charset="0"/>
                <a:sym typeface="+mn-ea"/>
              </a:rPr>
              <a:t>：</a:t>
            </a:r>
            <a:r>
              <a:rPr sz="32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纪伟祥Patrick Ji（深圳分会）</a:t>
            </a:r>
            <a:endParaRPr sz="32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endParaRPr>
          </a:p>
          <a:p>
            <a:pPr marL="0" indent="0" algn="l">
              <a:lnSpc>
                <a:spcPct val="150000"/>
              </a:lnSpc>
              <a:buNone/>
            </a:pPr>
            <a:r>
              <a:rPr sz="2800">
                <a:latin typeface="Avenir Next Regular" panose="020B0803020202020204" charset="0"/>
                <a:ea typeface="Avenir Next Regular" panose="020B0803020202020204" charset="0"/>
                <a:cs typeface="Avenir Next Regular" panose="020B0803020202020204" charset="0"/>
                <a:sym typeface="+mn-ea"/>
              </a:rPr>
              <a:t>演讲</a:t>
            </a:r>
            <a:r>
              <a:rPr lang="zh-CN" sz="2800">
                <a:latin typeface="Avenir Next Regular" panose="020B0803020202020204" charset="0"/>
                <a:ea typeface="Avenir Next Regular" panose="020B0803020202020204" charset="0"/>
                <a:cs typeface="Avenir Next Regular" panose="020B0803020202020204" charset="0"/>
                <a:sym typeface="+mn-ea"/>
              </a:rPr>
              <a:t>名称</a:t>
            </a:r>
            <a:r>
              <a:rPr sz="2800">
                <a:latin typeface="Avenir Next Regular" panose="020B0803020202020204" charset="0"/>
                <a:ea typeface="Avenir Next Regular" panose="020B0803020202020204" charset="0"/>
                <a:cs typeface="Avenir Next Regular" panose="020B0803020202020204" charset="0"/>
                <a:sym typeface="+mn-ea"/>
              </a:rPr>
              <a:t>：</a:t>
            </a:r>
            <a:r>
              <a:rPr lang="zh-CN" sz="2800">
                <a:latin typeface="Avenir Next Regular" panose="020B0803020202020204" charset="0"/>
                <a:ea typeface="Avenir Next Regular" panose="020B0803020202020204" charset="0"/>
                <a:cs typeface="Avenir Next Regular" panose="020B0803020202020204" charset="0"/>
                <a:sym typeface="+mn-ea"/>
              </a:rPr>
              <a:t>《工厂进化论：从债务泥潭到实业集团》</a:t>
            </a:r>
            <a:endParaRPr sz="2800">
              <a:latin typeface="Avenir Next Regular" panose="020B0803020202020204" charset="0"/>
              <a:ea typeface="Avenir Next Regular" panose="020B0803020202020204" charset="0"/>
              <a:cs typeface="Avenir Next Regular" panose="020B0803020202020204" charset="0"/>
              <a:sym typeface="+mn-ea"/>
            </a:endParaRPr>
          </a:p>
          <a:p>
            <a:pPr marL="0" indent="0" algn="l" defTabSz="2267585">
              <a:lnSpc>
                <a:spcPct val="150000"/>
              </a:lnSpc>
              <a:spcBef>
                <a:spcPts val="2200"/>
              </a:spcBef>
              <a:buNone/>
              <a:defRPr sz="4185">
                <a:solidFill>
                  <a:srgbClr val="D5D5D5"/>
                </a:solidFill>
              </a:defRPr>
            </a:pPr>
            <a:r>
              <a:rPr lang="zh-CN" sz="2800">
                <a:solidFill>
                  <a:srgbClr val="FFFFFF"/>
                </a:solidFill>
                <a:latin typeface="Avenir Next Regular" panose="020B0803020202020204" charset="0"/>
                <a:ea typeface="Avenir Next Regular" panose="020B0803020202020204" charset="0"/>
                <a:cs typeface="Avenir Next Regular" panose="020B0803020202020204" charset="0"/>
                <a:sym typeface="+mn-ea"/>
              </a:rPr>
              <a:t>语言</a:t>
            </a:r>
            <a:r>
              <a:rPr lang="en-US" altLang="zh-CN" sz="2800">
                <a:solidFill>
                  <a:srgbClr val="FFFFFF"/>
                </a:solidFill>
                <a:latin typeface="Avenir Next Regular" panose="020B0803020202020204" charset="0"/>
                <a:ea typeface="Avenir Next Regular" panose="020B0803020202020204" charset="0"/>
                <a:cs typeface="Avenir Next Regular" panose="020B0803020202020204" charset="0"/>
                <a:sym typeface="+mn-ea"/>
              </a:rPr>
              <a:t>：</a:t>
            </a:r>
            <a:r>
              <a:rPr lang="zh-CN" altLang="en-US" sz="2800">
                <a:solidFill>
                  <a:srgbClr val="FFFFFF"/>
                </a:solidFill>
                <a:latin typeface="Avenir Next Regular" panose="020B0803020202020204" charset="0"/>
                <a:ea typeface="Avenir Next Regular" panose="020B0803020202020204" charset="0"/>
                <a:cs typeface="Avenir Next Regular" panose="020B0803020202020204" charset="0"/>
                <a:sym typeface="+mn-ea"/>
              </a:rPr>
              <a:t>中文</a:t>
            </a:r>
            <a:endParaRPr lang="zh-CN" sz="2800">
              <a:solidFill>
                <a:srgbClr val="FFFFFF"/>
              </a:solidFill>
              <a:latin typeface="Avenir Next Regular" panose="020B0803020202020204" charset="0"/>
              <a:ea typeface="Avenir Next Regular" panose="020B0803020202020204" charset="0"/>
              <a:cs typeface="Avenir Next Regular" panose="020B0803020202020204" charset="0"/>
              <a:sym typeface="+mn-ea"/>
            </a:endParaRPr>
          </a:p>
          <a:p>
            <a:pPr marL="0" indent="0" algn="l" defTabSz="2267585">
              <a:lnSpc>
                <a:spcPct val="150000"/>
              </a:lnSpc>
              <a:spcBef>
                <a:spcPts val="2200"/>
              </a:spcBef>
              <a:buNone/>
              <a:defRPr sz="4185">
                <a:solidFill>
                  <a:srgbClr val="D5D5D5"/>
                </a:solidFill>
              </a:defRPr>
            </a:pPr>
            <a:r>
              <a:rPr lang="zh-CN" sz="2800">
                <a:solidFill>
                  <a:srgbClr val="FFFFFF"/>
                </a:solidFill>
                <a:latin typeface="Avenir Next Regular" panose="020B0803020202020204" charset="0"/>
                <a:ea typeface="Avenir Next Regular" panose="020B0803020202020204" charset="0"/>
                <a:cs typeface="Avenir Next Regular" panose="020B0803020202020204" charset="0"/>
                <a:sym typeface="+mn-ea"/>
              </a:rPr>
              <a:t>演讲简介：</a:t>
            </a:r>
            <a:endParaRPr lang="zh-CN" sz="2800">
              <a:solidFill>
                <a:srgbClr val="FFFFFF"/>
              </a:solidFill>
              <a:latin typeface="Avenir Next Regular" panose="020B0803020202020204" charset="0"/>
              <a:ea typeface="Avenir Next Regular" panose="020B0803020202020204" charset="0"/>
              <a:cs typeface="Avenir Next Regular" panose="020B0803020202020204" charset="0"/>
            </a:endParaRPr>
          </a:p>
          <a:p>
            <a:pPr marL="0" indent="0" algn="l" defTabSz="2267585">
              <a:lnSpc>
                <a:spcPct val="120000"/>
              </a:lnSpc>
              <a:spcBef>
                <a:spcPts val="2200"/>
              </a:spcBef>
              <a:buNone/>
              <a:defRPr sz="4185">
                <a:solidFill>
                  <a:srgbClr val="D5D5D5"/>
                </a:solidFill>
              </a:defRPr>
            </a:pPr>
            <a:r>
              <a:rPr lang="en-US" altLang="zh-CN" sz="2400">
                <a:latin typeface="Avenir Next Regular" panose="020B0803020202020204" charset="0"/>
                <a:ea typeface="Avenir Next Regular" panose="020B0803020202020204" charset="0"/>
                <a:cs typeface="Avenir Next Regular" panose="020B0803020202020204" charset="0"/>
                <a:sym typeface="+mn-ea"/>
              </a:rPr>
              <a:t>2016 </a:t>
            </a:r>
            <a:r>
              <a:rPr lang="zh-CN" altLang="en-US" sz="2400">
                <a:latin typeface="Avenir Next Regular" panose="020B0803020202020204" charset="0"/>
                <a:ea typeface="Avenir Next Regular" panose="020B0803020202020204" charset="0"/>
                <a:cs typeface="Avenir Next Regular" panose="020B0803020202020204" charset="0"/>
                <a:sym typeface="+mn-ea"/>
              </a:rPr>
              <a:t>年，</a:t>
            </a:r>
            <a:r>
              <a:rPr lang="en-US" altLang="zh-CN" sz="2400">
                <a:latin typeface="Avenir Next Regular" panose="020B0803020202020204" charset="0"/>
                <a:ea typeface="Avenir Next Regular" panose="020B0803020202020204" charset="0"/>
                <a:cs typeface="Avenir Next Regular" panose="020B0803020202020204" charset="0"/>
                <a:sym typeface="+mn-ea"/>
              </a:rPr>
              <a:t>Patrick </a:t>
            </a:r>
            <a:r>
              <a:rPr lang="zh-CN" altLang="en-US" sz="2400">
                <a:latin typeface="Avenir Next Regular" panose="020B0803020202020204" charset="0"/>
                <a:ea typeface="Avenir Next Regular" panose="020B0803020202020204" charset="0"/>
                <a:cs typeface="Avenir Next Regular" panose="020B0803020202020204" charset="0"/>
                <a:sym typeface="+mn-ea"/>
              </a:rPr>
              <a:t>纪伟祥在父亲骤逝、背负钜额债务下，毅然接手「伟富涂装厂」，面对技术断层、管理不足与客户关系重建等重重挑战。他将分享接班初期的关键抉择，以及如何在疫情与市场动荡中重新站稳脚步。</a:t>
            </a:r>
            <a:endParaRPr lang="zh-CN" altLang="en-US" sz="2400">
              <a:latin typeface="Avenir Next Regular" panose="020B0803020202020204" charset="0"/>
              <a:ea typeface="Avenir Next Regular" panose="020B0803020202020204" charset="0"/>
              <a:cs typeface="Avenir Next Regular" panose="020B0803020202020204" charset="0"/>
              <a:sym typeface="+mn-ea"/>
            </a:endParaRPr>
          </a:p>
          <a:p>
            <a:pPr marL="0" indent="0" algn="l" defTabSz="2267585">
              <a:lnSpc>
                <a:spcPct val="120000"/>
              </a:lnSpc>
              <a:spcBef>
                <a:spcPts val="2200"/>
              </a:spcBef>
              <a:buNone/>
              <a:defRPr sz="4185">
                <a:solidFill>
                  <a:srgbClr val="D5D5D5"/>
                </a:solidFill>
              </a:defRPr>
            </a:pPr>
            <a:r>
              <a:rPr lang="en-US" altLang="zh-CN" sz="2400">
                <a:latin typeface="Avenir Next Regular" panose="020B0803020202020204" charset="0"/>
                <a:ea typeface="Avenir Next Regular" panose="020B0803020202020204" charset="0"/>
                <a:cs typeface="Avenir Next Regular" panose="020B0803020202020204" charset="0"/>
                <a:sym typeface="+mn-ea"/>
              </a:rPr>
              <a:t>2021 </a:t>
            </a:r>
            <a:r>
              <a:rPr lang="zh-CN" altLang="en-US" sz="2400">
                <a:latin typeface="Avenir Next Regular" panose="020B0803020202020204" charset="0"/>
                <a:ea typeface="Avenir Next Regular" panose="020B0803020202020204" charset="0"/>
                <a:cs typeface="Avenir Next Regular" panose="020B0803020202020204" charset="0"/>
                <a:sym typeface="+mn-ea"/>
              </a:rPr>
              <a:t>年疫情期间，</a:t>
            </a:r>
            <a:r>
              <a:rPr lang="en-US" altLang="zh-CN" sz="2400">
                <a:latin typeface="Avenir Next Regular" panose="020B0803020202020204" charset="0"/>
                <a:ea typeface="Avenir Next Regular" panose="020B0803020202020204" charset="0"/>
                <a:cs typeface="Avenir Next Regular" panose="020B0803020202020204" charset="0"/>
                <a:sym typeface="+mn-ea"/>
              </a:rPr>
              <a:t>Patrick </a:t>
            </a:r>
            <a:r>
              <a:rPr lang="zh-CN" altLang="en-US" sz="2400">
                <a:latin typeface="Avenir Next Regular" panose="020B0803020202020204" charset="0"/>
                <a:ea typeface="Avenir Next Regular" panose="020B0803020202020204" charset="0"/>
                <a:cs typeface="Avenir Next Regular" panose="020B0803020202020204" charset="0"/>
                <a:sym typeface="+mn-ea"/>
              </a:rPr>
              <a:t>凭藉敏锐洞察力与并购策略，成功突破资金与技术瓶颈，并把握俄乌战争带动的原料价格波动，创造数千万人民币净利。历经六年洗礼，他完成从负债工厂到六家工厂制造集团的转型，横跨化工、五金、塑胶、包材与</a:t>
            </a:r>
            <a:r>
              <a:rPr lang="en-US" altLang="zh-CN" sz="2400">
                <a:latin typeface="Avenir Next Regular" panose="020B0803020202020204" charset="0"/>
                <a:ea typeface="Avenir Next Regular" panose="020B0803020202020204" charset="0"/>
                <a:cs typeface="Avenir Next Regular" panose="020B0803020202020204" charset="0"/>
                <a:sym typeface="+mn-ea"/>
              </a:rPr>
              <a:t> 3D </a:t>
            </a:r>
            <a:r>
              <a:rPr lang="zh-CN" altLang="en-US" sz="2400">
                <a:latin typeface="Avenir Next Regular" panose="020B0803020202020204" charset="0"/>
                <a:ea typeface="Avenir Next Regular" panose="020B0803020202020204" charset="0"/>
                <a:cs typeface="Avenir Next Regular" panose="020B0803020202020204" charset="0"/>
                <a:sym typeface="+mn-ea"/>
              </a:rPr>
              <a:t>列印产业。本次分享将带来「危机就是转机」与「雁群效应」的实战启发</a:t>
            </a:r>
            <a:r>
              <a:rPr lang="en-US" altLang="zh-CN" sz="2400">
                <a:latin typeface="Avenir Next Regular" panose="020B0803020202020204" charset="0"/>
                <a:ea typeface="Avenir Next Regular" panose="020B0803020202020204" charset="0"/>
                <a:cs typeface="Avenir Next Regular" panose="020B0803020202020204" charset="0"/>
                <a:sym typeface="+mn-ea"/>
              </a:rPr>
              <a:t> </a:t>
            </a:r>
            <a:r>
              <a:rPr lang="zh-CN" altLang="en-US" sz="2400">
                <a:latin typeface="Avenir Next Regular" panose="020B0803020202020204" charset="0"/>
                <a:ea typeface="Avenir Next Regular" panose="020B0803020202020204" charset="0"/>
                <a:cs typeface="Avenir Next Regular" panose="020B0803020202020204" charset="0"/>
                <a:sym typeface="+mn-ea"/>
              </a:rPr>
              <a:t>。</a:t>
            </a:r>
            <a:endParaRPr lang="zh-CN" altLang="en-US" sz="2400">
              <a:latin typeface="Avenir Next Regular" panose="020B0803020202020204" charset="0"/>
              <a:ea typeface="Avenir Next Regular" panose="020B0803020202020204" charset="0"/>
              <a:cs typeface="Avenir Next Regular" panose="020B0803020202020204" charset="0"/>
              <a:sym typeface="+mn-ea"/>
            </a:endParaRPr>
          </a:p>
        </p:txBody>
      </p:sp>
      <p:pic>
        <p:nvPicPr>
          <p:cNvPr id="9" name="图片 8"/>
          <p:cNvPicPr>
            <a:picLocks noChangeAspect="1"/>
          </p:cNvPicPr>
          <p:nvPr>
            <p:custDataLst>
              <p:tags r:id="rId3"/>
            </p:custDataLst>
          </p:nvPr>
        </p:nvPicPr>
        <p:blipFill>
          <a:blip r:embed="rId4"/>
          <a:stretch>
            <a:fillRect/>
          </a:stretch>
        </p:blipFill>
        <p:spPr>
          <a:xfrm>
            <a:off x="8471535" y="-26670"/>
            <a:ext cx="9816465" cy="10353040"/>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20320" y="0"/>
            <a:ext cx="18308320" cy="10297795"/>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1"/>
            <a:stretch>
              <a:fillRect t="-9277" b="-9277"/>
            </a:stretch>
          </a:blipFill>
        </p:spPr>
      </p:sp>
      <p:sp>
        <p:nvSpPr>
          <p:cNvPr id="4" name="星級：5星…"/>
          <p:cNvSpPr txBox="1">
            <a:spLocks noGrp="1"/>
          </p:cNvSpPr>
          <p:nvPr>
            <p:custDataLst>
              <p:tags r:id="rId2"/>
            </p:custDataLst>
          </p:nvPr>
        </p:nvSpPr>
        <p:spPr>
          <a:xfrm>
            <a:off x="250190" y="342900"/>
            <a:ext cx="8131175" cy="9233415"/>
          </a:xfrm>
          <a:prstGeom prst="rect">
            <a:avLst/>
          </a:prstGeom>
          <a:ln w="12700">
            <a:miter lim="400000"/>
          </a:ln>
        </p:spPr>
        <p:txBody>
          <a:bodyPr lIns="50800" tIns="50800" rIns="50800" bIns="50800">
            <a:noAutofit/>
          </a:bodyPr>
          <a:lstStyle>
            <a:lvl1pPr marL="5588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1pPr>
            <a:lvl2pPr marL="11176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2pPr>
            <a:lvl3pPr marL="16764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3pPr>
            <a:lvl4pPr marL="22352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4pPr>
            <a:lvl5pPr marL="27940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5pPr>
            <a:lvl6pPr marL="33528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6pPr>
            <a:lvl7pPr marL="39116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7pPr>
            <a:lvl8pPr marL="44704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8pPr>
            <a:lvl9pPr marL="50292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9pPr>
          </a:lstStyle>
          <a:p>
            <a:pPr marL="0" indent="0" algn="l">
              <a:lnSpc>
                <a:spcPct val="100000"/>
              </a:lnSpc>
              <a:buNone/>
            </a:pPr>
            <a:r>
              <a:rPr lang="en-US" altLang="zh-CN" sz="2800">
                <a:latin typeface="Avenir Next Regular" panose="020B0803020202020204" charset="0"/>
                <a:ea typeface="仓耳灵动黑 简" panose="02000500000000000000" charset="-122"/>
                <a:cs typeface="Avenir Next Regular" panose="020B0803020202020204" charset="0"/>
                <a:sym typeface="+mn-ea"/>
              </a:rPr>
              <a:t>Internal Sharing: Patrick Ji (Shenzhen Chapter)</a:t>
            </a:r>
            <a:endParaRPr lang="en-US" altLang="zh-CN" sz="1800">
              <a:latin typeface="Avenir Next Regular" panose="020B0803020202020204" charset="0"/>
              <a:ea typeface="仓耳灵动黑 简" panose="02000500000000000000" charset="-122"/>
              <a:cs typeface="Avenir Next Regular" panose="020B0803020202020204" charset="0"/>
              <a:sym typeface="+mn-ea"/>
            </a:endParaRPr>
          </a:p>
          <a:p>
            <a:pPr marL="0" indent="0" algn="l">
              <a:lnSpc>
                <a:spcPct val="100000"/>
              </a:lnSpc>
              <a:buNone/>
            </a:pPr>
            <a:r>
              <a:rPr lang="en-US" altLang="zh-CN" sz="2400">
                <a:solidFill>
                  <a:schemeClr val="bg1"/>
                </a:solidFill>
                <a:latin typeface="Avenir Next Regular" panose="020B0803020202020204" charset="0"/>
                <a:ea typeface="方正书宋_GBK" panose="02000000000000000000" charset="-122"/>
                <a:cs typeface="Avenir Next Regular" panose="020B0803020202020204" charset="0"/>
                <a:sym typeface="Noto Sans T Chinese Bold"/>
              </a:rPr>
              <a:t>Language: Chinese</a:t>
            </a:r>
            <a:endParaRPr lang="en-US" altLang="zh-CN" sz="2400">
              <a:latin typeface="Avenir Next Regular" panose="020B0803020202020204" charset="0"/>
              <a:ea typeface="仓耳灵动黑 简" panose="02000500000000000000" charset="-122"/>
              <a:cs typeface="Avenir Next Regular" panose="020B0803020202020204" charset="0"/>
              <a:sym typeface="+mn-ea"/>
            </a:endParaRPr>
          </a:p>
          <a:p>
            <a:pPr marL="0" indent="0" algn="l">
              <a:lnSpc>
                <a:spcPct val="100000"/>
              </a:lnSpc>
              <a:buNone/>
            </a:pPr>
            <a:r>
              <a:rPr lang="en-US" altLang="zh-CN" sz="2400">
                <a:latin typeface="Avenir Next Regular" panose="020B0803020202020204" charset="0"/>
                <a:ea typeface="仓耳灵动黑 简" panose="02000500000000000000" charset="-122"/>
                <a:cs typeface="Avenir Next Regular" panose="020B0803020202020204" charset="0"/>
                <a:sym typeface="+mn-ea"/>
              </a:rPr>
              <a:t>Speech Title: </a:t>
            </a:r>
            <a:endParaRPr lang="en-US" altLang="zh-CN" sz="2400">
              <a:latin typeface="Avenir Next Regular" panose="020B0803020202020204" charset="0"/>
              <a:ea typeface="仓耳灵动黑 简" panose="02000500000000000000" charset="-122"/>
              <a:cs typeface="Avenir Next Regular" panose="020B0803020202020204" charset="0"/>
              <a:sym typeface="+mn-ea"/>
            </a:endParaRPr>
          </a:p>
          <a:p>
            <a:pPr marL="0" indent="0" algn="l">
              <a:lnSpc>
                <a:spcPct val="100000"/>
              </a:lnSpc>
              <a:buNone/>
            </a:pPr>
            <a:r>
              <a:rPr lang="en-US" altLang="zh-CN" sz="2200">
                <a:latin typeface="Avenir Next Regular" panose="020B0803020202020204" charset="0"/>
                <a:ea typeface="仓耳灵动黑 简" panose="02000500000000000000" charset="-122"/>
                <a:cs typeface="Avenir Next Regular" panose="020B0803020202020204" charset="0"/>
                <a:sym typeface="+mn-ea"/>
              </a:rPr>
              <a:t>Factory Evolution: From Debt Quagmire to Industrial Group</a:t>
            </a:r>
            <a:endParaRPr lang="en-US" altLang="zh-CN" sz="2200">
              <a:latin typeface="Avenir Next Regular" panose="020B0803020202020204" charset="0"/>
              <a:ea typeface="仓耳灵动黑 简" panose="02000500000000000000" charset="-122"/>
              <a:cs typeface="Avenir Next Regular" panose="020B0803020202020204" charset="0"/>
              <a:sym typeface="+mn-ea"/>
            </a:endParaRPr>
          </a:p>
          <a:p>
            <a:pPr marL="0" indent="0" algn="l">
              <a:lnSpc>
                <a:spcPct val="100000"/>
              </a:lnSpc>
              <a:buNone/>
            </a:pPr>
            <a:r>
              <a:rPr lang="en-US" altLang="zh-CN" sz="2200">
                <a:latin typeface="Avenir Next Regular" panose="020B0803020202020204" charset="0"/>
                <a:ea typeface="仓耳灵动黑 简" panose="02000500000000000000" charset="-122"/>
                <a:cs typeface="Avenir Next Regular" panose="020B0803020202020204" charset="0"/>
                <a:sym typeface="+mn-ea"/>
              </a:rPr>
              <a:t>Speech Introduction: </a:t>
            </a:r>
            <a:endParaRPr lang="en-US" altLang="zh-CN" sz="2200">
              <a:latin typeface="Avenir Next Regular" panose="020B0803020202020204" charset="0"/>
              <a:ea typeface="仓耳灵动黑 简" panose="02000500000000000000" charset="-122"/>
              <a:cs typeface="Avenir Next Regular" panose="020B0803020202020204" charset="0"/>
              <a:sym typeface="+mn-ea"/>
            </a:endParaRPr>
          </a:p>
          <a:p>
            <a:pPr marL="0" indent="0" algn="l">
              <a:lnSpc>
                <a:spcPct val="100000"/>
              </a:lnSpc>
              <a:buNone/>
            </a:pPr>
            <a:r>
              <a:rPr lang="en-US" altLang="zh-CN" sz="2200">
                <a:latin typeface="Avenir Next Regular" panose="020B0803020202020204" charset="0"/>
                <a:ea typeface="仓耳灵动黑 简" panose="02000500000000000000" charset="-122"/>
                <a:cs typeface="Avenir Next Regular" panose="020B0803020202020204" charset="0"/>
                <a:sym typeface="+mn-ea"/>
              </a:rPr>
              <a:t>In 2016, following the sudden passing of his father and facing immense debt, Patrick Ji resolutely took over the "Weifu Coating Factory." He confronted a cascade of challenges, including technical gaps, management deficiencies, and the urgent need to rebuild client relationships. In this session, he will share the critical decisions made during the early stages of his succession and how he regained his footing amidst the pandemic and market turbulence.</a:t>
            </a:r>
            <a:endParaRPr lang="en-US" altLang="zh-CN" sz="2200">
              <a:latin typeface="Avenir Next Regular" panose="020B0803020202020204" charset="0"/>
              <a:ea typeface="仓耳灵动黑 简" panose="02000500000000000000" charset="-122"/>
              <a:cs typeface="Avenir Next Regular" panose="020B0803020202020204" charset="0"/>
              <a:sym typeface="+mn-ea"/>
            </a:endParaRPr>
          </a:p>
          <a:p>
            <a:pPr marL="0" indent="0" algn="l">
              <a:lnSpc>
                <a:spcPct val="100000"/>
              </a:lnSpc>
              <a:buNone/>
            </a:pPr>
            <a:r>
              <a:rPr lang="en-US" altLang="zh-CN" sz="2200">
                <a:latin typeface="Avenir Next Regular" panose="020B0803020202020204" charset="0"/>
                <a:ea typeface="仓耳灵动黑 简" panose="02000500000000000000" charset="-122"/>
                <a:cs typeface="Avenir Next Regular" panose="020B0803020202020204" charset="0"/>
                <a:sym typeface="+mn-ea"/>
              </a:rPr>
              <a:t>During the 2021 pandemic, leveraging keen insight and a bold M&amp;A strategy, Patrick successfully broke through capital and technical bottlenecks. He capitalized on raw material price fluctuations driven by the Russia-Ukraine war, generating tens of millions of RMB in net profit. After six years of transformation, he completed the evolution from a debt-ridden factory to a manufacturing group of six factories spanning the chemical, hardware, plastic, packaging, and 3D printing industries. This sharing will offer practical inspirations on "turning crisis into opportunity" and the "Wild Goose Effect."</a:t>
            </a:r>
            <a:endParaRPr lang="en-US" altLang="zh-CN" sz="2200">
              <a:latin typeface="Avenir Next Regular" panose="020B0803020202020204" charset="0"/>
              <a:ea typeface="仓耳灵动黑 简" panose="02000500000000000000" charset="-122"/>
              <a:cs typeface="Avenir Next Regular" panose="020B0803020202020204" charset="0"/>
              <a:sym typeface="+mn-ea"/>
            </a:endParaRPr>
          </a:p>
        </p:txBody>
      </p:sp>
      <p:pic>
        <p:nvPicPr>
          <p:cNvPr id="9" name="图片 8"/>
          <p:cNvPicPr>
            <a:picLocks noChangeAspect="1"/>
          </p:cNvPicPr>
          <p:nvPr>
            <p:custDataLst>
              <p:tags r:id="rId3"/>
            </p:custDataLst>
          </p:nvPr>
        </p:nvPicPr>
        <p:blipFill>
          <a:blip r:embed="rId4"/>
          <a:stretch>
            <a:fillRect/>
          </a:stretch>
        </p:blipFill>
        <p:spPr>
          <a:xfrm>
            <a:off x="8471535" y="-26670"/>
            <a:ext cx="9816465" cy="10353040"/>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1"/>
            <a:stretch>
              <a:fillRect t="-9277" b="-9277"/>
            </a:stretch>
          </a:blipFill>
        </p:spPr>
      </p:sp>
      <p:sp>
        <p:nvSpPr>
          <p:cNvPr id="8" name="Freeform 8"/>
          <p:cNvSpPr/>
          <p:nvPr>
            <p:custDataLst>
              <p:tags r:id="rId2"/>
            </p:custDataLst>
          </p:nvPr>
        </p:nvSpPr>
        <p:spPr>
          <a:xfrm>
            <a:off x="8302249" y="-10861"/>
            <a:ext cx="9985751" cy="10332151"/>
          </a:xfrm>
          <a:custGeom>
            <a:avLst/>
            <a:gdLst/>
            <a:ahLst/>
            <a:cxnLst/>
            <a:rect l="l" t="t" r="r" b="b"/>
            <a:pathLst>
              <a:path w="9985751" h="10332151">
                <a:moveTo>
                  <a:pt x="0" y="0"/>
                </a:moveTo>
                <a:lnTo>
                  <a:pt x="9985751" y="0"/>
                </a:lnTo>
                <a:lnTo>
                  <a:pt x="9985751" y="10332151"/>
                </a:lnTo>
                <a:lnTo>
                  <a:pt x="0" y="10332151"/>
                </a:lnTo>
                <a:lnTo>
                  <a:pt x="0" y="0"/>
                </a:lnTo>
                <a:close/>
              </a:path>
            </a:pathLst>
          </a:custGeom>
          <a:blipFill>
            <a:blip r:embed="rId3"/>
            <a:stretch>
              <a:fillRect l="-127709" t="-81172" r="-168792" b="-74140"/>
            </a:stretch>
          </a:blipFill>
        </p:spPr>
      </p:sp>
      <p:sp>
        <p:nvSpPr>
          <p:cNvPr id="5" name="星級：5星…"/>
          <p:cNvSpPr txBox="1">
            <a:spLocks noGrp="1"/>
          </p:cNvSpPr>
          <p:nvPr>
            <p:custDataLst>
              <p:tags r:id="rId4"/>
            </p:custDataLst>
          </p:nvPr>
        </p:nvSpPr>
        <p:spPr>
          <a:xfrm>
            <a:off x="288290" y="419100"/>
            <a:ext cx="7743825" cy="8938260"/>
          </a:xfrm>
          <a:prstGeom prst="rect">
            <a:avLst/>
          </a:prstGeom>
          <a:ln w="12700">
            <a:miter lim="400000"/>
          </a:ln>
        </p:spPr>
        <p:txBody>
          <a:bodyPr lIns="50800" tIns="50800" rIns="50800" bIns="50800">
            <a:noAutofit/>
          </a:bodyPr>
          <a:lstStyle>
            <a:lvl1pPr marL="5588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1pPr>
            <a:lvl2pPr marL="11176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2pPr>
            <a:lvl3pPr marL="16764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3pPr>
            <a:lvl4pPr marL="22352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4pPr>
            <a:lvl5pPr marL="27940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5pPr>
            <a:lvl6pPr marL="33528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6pPr>
            <a:lvl7pPr marL="39116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7pPr>
            <a:lvl8pPr marL="44704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8pPr>
            <a:lvl9pPr marL="50292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9pPr>
          </a:lstStyle>
          <a:p>
            <a:pPr marL="0" indent="0" algn="l">
              <a:lnSpc>
                <a:spcPct val="100000"/>
              </a:lnSpc>
              <a:buNone/>
            </a:pPr>
            <a:r>
              <a:rPr lang="zh-CN" sz="3600">
                <a:solidFill>
                  <a:schemeClr val="bg1"/>
                </a:solidFill>
                <a:latin typeface="Avenir Next Regular" panose="020B0803020202020204" charset="0"/>
                <a:ea typeface="Avenir Next Regular" panose="020B0803020202020204" charset="0"/>
                <a:cs typeface="Avenir Next Regular" panose="020B0803020202020204" charset="0"/>
                <a:sym typeface="+mn-ea"/>
              </a:rPr>
              <a:t>内部分享</a:t>
            </a:r>
            <a:r>
              <a:rPr sz="3600">
                <a:solidFill>
                  <a:schemeClr val="bg1"/>
                </a:solidFill>
                <a:latin typeface="Avenir Next Regular" panose="020B0803020202020204" charset="0"/>
                <a:ea typeface="Avenir Next Regular" panose="020B0803020202020204" charset="0"/>
                <a:cs typeface="Avenir Next Regular" panose="020B0803020202020204" charset="0"/>
                <a:sym typeface="+mn-ea"/>
              </a:rPr>
              <a:t>：蔡建平Brien（新马分会）</a:t>
            </a:r>
            <a:endParaRPr sz="3600">
              <a:solidFill>
                <a:schemeClr val="bg1"/>
              </a:solidFill>
              <a:latin typeface="Avenir Next Regular" panose="020B0803020202020204" charset="0"/>
              <a:ea typeface="Avenir Next Regular" panose="020B0803020202020204" charset="0"/>
              <a:cs typeface="Avenir Next Regular" panose="020B0803020202020204" charset="0"/>
              <a:sym typeface="+mn-ea"/>
            </a:endParaRPr>
          </a:p>
          <a:p>
            <a:pPr marL="0" indent="0" algn="l">
              <a:lnSpc>
                <a:spcPct val="100000"/>
              </a:lnSpc>
              <a:buNone/>
            </a:pPr>
            <a:r>
              <a:rPr lang="zh-CN" sz="2400">
                <a:solidFill>
                  <a:schemeClr val="bg1"/>
                </a:solidFill>
                <a:latin typeface="Avenir Next Regular" panose="020B0803020202020204" charset="0"/>
                <a:ea typeface="Avenir Next Regular" panose="020B0803020202020204" charset="0"/>
                <a:cs typeface="Avenir Next Regular" panose="020B0803020202020204" charset="0"/>
                <a:sym typeface="+mn-ea"/>
              </a:rPr>
              <a:t>语言</a:t>
            </a:r>
            <a:r>
              <a:rPr lang="en-US" altLang="zh-CN" sz="2400">
                <a:solidFill>
                  <a:schemeClr val="bg1"/>
                </a:solidFill>
                <a:latin typeface="Avenir Next Regular" panose="020B0803020202020204" charset="0"/>
                <a:ea typeface="Avenir Next Regular" panose="020B0803020202020204" charset="0"/>
                <a:cs typeface="Avenir Next Regular" panose="020B0803020202020204" charset="0"/>
                <a:sym typeface="+mn-ea"/>
              </a:rPr>
              <a:t>：</a:t>
            </a:r>
            <a:r>
              <a:rPr lang="zh-CN" altLang="en-US" sz="2400">
                <a:solidFill>
                  <a:schemeClr val="bg1"/>
                </a:solidFill>
                <a:latin typeface="Avenir Next Regular" panose="020B0803020202020204" charset="0"/>
                <a:ea typeface="Avenir Next Regular" panose="020B0803020202020204" charset="0"/>
                <a:cs typeface="Avenir Next Regular" panose="020B0803020202020204" charset="0"/>
                <a:sym typeface="+mn-ea"/>
              </a:rPr>
              <a:t>英文</a:t>
            </a:r>
            <a:endParaRPr sz="2400">
              <a:solidFill>
                <a:schemeClr val="bg1"/>
              </a:solidFill>
              <a:latin typeface="Avenir Next Regular" panose="020B0803020202020204" charset="0"/>
              <a:ea typeface="Avenir Next Regular" panose="020B0803020202020204" charset="0"/>
              <a:cs typeface="Avenir Next Regular" panose="020B0803020202020204" charset="0"/>
              <a:sym typeface="+mn-ea"/>
            </a:endParaRPr>
          </a:p>
          <a:p>
            <a:pPr marL="0" indent="0" algn="l">
              <a:lnSpc>
                <a:spcPct val="100000"/>
              </a:lnSpc>
              <a:buNone/>
            </a:pPr>
            <a:r>
              <a:rPr sz="2400">
                <a:solidFill>
                  <a:schemeClr val="bg1"/>
                </a:solidFill>
                <a:latin typeface="Avenir Next Regular" panose="020B0803020202020204" charset="0"/>
                <a:ea typeface="Avenir Next Regular" panose="020B0803020202020204" charset="0"/>
                <a:cs typeface="Avenir Next Regular" panose="020B0803020202020204" charset="0"/>
                <a:sym typeface="+mn-ea"/>
              </a:rPr>
              <a:t>演讲</a:t>
            </a:r>
            <a:r>
              <a:rPr lang="zh-CN" sz="2400">
                <a:solidFill>
                  <a:schemeClr val="bg1"/>
                </a:solidFill>
                <a:latin typeface="Avenir Next Regular" panose="020B0803020202020204" charset="0"/>
                <a:ea typeface="Avenir Next Regular" panose="020B0803020202020204" charset="0"/>
                <a:cs typeface="Avenir Next Regular" panose="020B0803020202020204" charset="0"/>
                <a:sym typeface="+mn-ea"/>
              </a:rPr>
              <a:t>名称</a:t>
            </a:r>
            <a:r>
              <a:rPr sz="2400">
                <a:solidFill>
                  <a:schemeClr val="bg1"/>
                </a:solidFill>
                <a:latin typeface="Avenir Next Regular" panose="020B0803020202020204" charset="0"/>
                <a:ea typeface="Avenir Next Regular" panose="020B0803020202020204" charset="0"/>
                <a:cs typeface="Avenir Next Regular" panose="020B0803020202020204" charset="0"/>
                <a:sym typeface="+mn-ea"/>
              </a:rPr>
              <a:t>：《从新加坡三大家居生活品牌的品牌拥有者到直播主》</a:t>
            </a:r>
            <a:endParaRPr lang="zh-CN" sz="2400">
              <a:solidFill>
                <a:schemeClr val="bg1"/>
              </a:solidFill>
              <a:latin typeface="Avenir Next Regular" panose="020B0803020202020204" charset="0"/>
              <a:ea typeface="Avenir Next Regular" panose="020B0803020202020204" charset="0"/>
              <a:cs typeface="Avenir Next Regular" panose="020B0803020202020204" charset="0"/>
              <a:sym typeface="+mn-ea"/>
            </a:endParaRPr>
          </a:p>
          <a:p>
            <a:pPr marL="0" indent="0" algn="l" defTabSz="2267585">
              <a:lnSpc>
                <a:spcPct val="100000"/>
              </a:lnSpc>
              <a:spcBef>
                <a:spcPts val="2200"/>
              </a:spcBef>
              <a:buNone/>
              <a:defRPr sz="4185">
                <a:solidFill>
                  <a:srgbClr val="D5D5D5"/>
                </a:solidFill>
              </a:defRPr>
            </a:pPr>
            <a:endParaRPr lang="zh-CN" sz="2400">
              <a:solidFill>
                <a:schemeClr val="bg1"/>
              </a:solidFill>
              <a:latin typeface="Avenir Next Regular" panose="020B0803020202020204" charset="0"/>
              <a:ea typeface="Avenir Next Regular" panose="020B0803020202020204" charset="0"/>
              <a:cs typeface="Avenir Next Regular" panose="020B0803020202020204" charset="0"/>
              <a:sym typeface="+mn-ea"/>
            </a:endParaRPr>
          </a:p>
          <a:p>
            <a:pPr marL="0" indent="0" algn="l" defTabSz="2267585">
              <a:lnSpc>
                <a:spcPct val="100000"/>
              </a:lnSpc>
              <a:spcBef>
                <a:spcPts val="2200"/>
              </a:spcBef>
              <a:buNone/>
              <a:defRPr sz="4185">
                <a:solidFill>
                  <a:srgbClr val="D5D5D5"/>
                </a:solidFill>
              </a:defRPr>
            </a:pPr>
            <a:r>
              <a:rPr lang="zh-CN" sz="2400">
                <a:solidFill>
                  <a:schemeClr val="bg1"/>
                </a:solidFill>
                <a:latin typeface="Avenir Next Regular" panose="020B0803020202020204" charset="0"/>
                <a:ea typeface="Avenir Next Regular" panose="020B0803020202020204" charset="0"/>
                <a:cs typeface="Avenir Next Regular" panose="020B0803020202020204" charset="0"/>
                <a:sym typeface="+mn-ea"/>
              </a:rPr>
              <a:t>演讲简介：</a:t>
            </a:r>
            <a:endParaRPr lang="zh-CN" sz="2400">
              <a:solidFill>
                <a:schemeClr val="bg1"/>
              </a:solidFill>
              <a:latin typeface="Avenir Next Regular" panose="020B0803020202020204" charset="0"/>
              <a:ea typeface="Avenir Next Regular" panose="020B0803020202020204" charset="0"/>
              <a:cs typeface="Avenir Next Regular" panose="020B0803020202020204" charset="0"/>
            </a:endParaRPr>
          </a:p>
          <a:p>
            <a:pPr marL="0" indent="0" algn="l" defTabSz="2267585">
              <a:lnSpc>
                <a:spcPct val="120000"/>
              </a:lnSpc>
              <a:spcBef>
                <a:spcPts val="2200"/>
              </a:spcBef>
              <a:buNone/>
              <a:defRPr sz="4185">
                <a:solidFill>
                  <a:srgbClr val="D5D5D5"/>
                </a:solidFill>
              </a:defRPr>
            </a:pPr>
            <a:r>
              <a:rPr sz="2400">
                <a:solidFill>
                  <a:schemeClr val="bg1"/>
                </a:solidFill>
                <a:latin typeface="Avenir Next Regular" panose="020B0803020202020204" charset="0"/>
                <a:ea typeface="Avenir Next Regular" panose="020B0803020202020204" charset="0"/>
                <a:cs typeface="Avenir Next Regular" panose="020B0803020202020204" charset="0"/>
                <a:sym typeface="+mn-ea"/>
              </a:rPr>
              <a:t>过去两年，一段重大转折彻底改变了人生与事业方向。从原本专注于幕后打造品牌，到走向镜头前直播带货与实时销售，这不仅是一场职涯转型，更是一场深刻的自我蜕变。</a:t>
            </a:r>
            <a:endParaRPr sz="2400">
              <a:solidFill>
                <a:schemeClr val="bg1"/>
              </a:solidFill>
              <a:latin typeface="Avenir Next Regular" panose="020B0803020202020204" charset="0"/>
              <a:ea typeface="Avenir Next Regular" panose="020B0803020202020204" charset="0"/>
              <a:cs typeface="Avenir Next Regular" panose="020B0803020202020204" charset="0"/>
              <a:sym typeface="+mn-ea"/>
            </a:endParaRPr>
          </a:p>
          <a:p>
            <a:pPr marL="0" indent="0" algn="l" defTabSz="2267585">
              <a:lnSpc>
                <a:spcPct val="120000"/>
              </a:lnSpc>
              <a:spcBef>
                <a:spcPts val="2200"/>
              </a:spcBef>
              <a:buNone/>
              <a:defRPr sz="4185">
                <a:solidFill>
                  <a:srgbClr val="D5D5D5"/>
                </a:solidFill>
              </a:defRPr>
            </a:pPr>
            <a:r>
              <a:rPr sz="2400">
                <a:solidFill>
                  <a:schemeClr val="bg1"/>
                </a:solidFill>
                <a:latin typeface="Avenir Next Regular" panose="020B0803020202020204" charset="0"/>
                <a:ea typeface="Avenir Next Regular" panose="020B0803020202020204" charset="0"/>
                <a:cs typeface="Avenir Next Regular" panose="020B0803020202020204" charset="0"/>
                <a:sym typeface="+mn-ea"/>
              </a:rPr>
              <a:t>分享转变过程中的挣扎与突破，并总结三大关键体悟：保持正向心态、持续创意思维，以及在逆境中坚持不放弃。当资源有限、压力倍增时，唯有信念与行动才能带来转机。</a:t>
            </a:r>
            <a:endParaRPr sz="2400">
              <a:solidFill>
                <a:schemeClr val="bg1"/>
              </a:solidFill>
              <a:latin typeface="Avenir Next Regular" panose="020B0803020202020204" charset="0"/>
              <a:ea typeface="Avenir Next Regular" panose="020B0803020202020204" charset="0"/>
              <a:cs typeface="Avenir Next Regular" panose="020B0803020202020204" charset="0"/>
              <a:sym typeface="+mn-ea"/>
            </a:endParaRPr>
          </a:p>
          <a:p>
            <a:pPr marL="0" indent="0" algn="l" defTabSz="2267585">
              <a:lnSpc>
                <a:spcPct val="120000"/>
              </a:lnSpc>
              <a:spcBef>
                <a:spcPts val="2200"/>
              </a:spcBef>
              <a:buNone/>
              <a:defRPr sz="4185">
                <a:solidFill>
                  <a:srgbClr val="D5D5D5"/>
                </a:solidFill>
              </a:defRPr>
            </a:pPr>
            <a:r>
              <a:rPr sz="2400">
                <a:solidFill>
                  <a:schemeClr val="bg1"/>
                </a:solidFill>
                <a:latin typeface="Avenir Next Regular" panose="020B0803020202020204" charset="0"/>
                <a:ea typeface="Avenir Next Regular" panose="020B0803020202020204" charset="0"/>
                <a:cs typeface="Avenir Next Regular" panose="020B0803020202020204" charset="0"/>
                <a:sym typeface="+mn-ea"/>
              </a:rPr>
              <a:t>透过真实经验，本次分享邀请大家重新思考：我们是在为理想创业，还是逐渐成为只为赚钱运转的机器？带领创业者找回初衷与热情</a:t>
            </a:r>
            <a:r>
              <a:rPr lang="zh-CN" sz="2400">
                <a:solidFill>
                  <a:schemeClr val="bg1"/>
                </a:solidFill>
                <a:latin typeface="Avenir Next Regular" panose="020B0803020202020204" charset="0"/>
                <a:ea typeface="Avenir Next Regular" panose="020B0803020202020204" charset="0"/>
                <a:cs typeface="Avenir Next Regular" panose="020B0803020202020204" charset="0"/>
                <a:sym typeface="+mn-ea"/>
              </a:rPr>
              <a:t>。</a:t>
            </a:r>
            <a:endParaRPr lang="zh-CN" sz="2400">
              <a:solidFill>
                <a:schemeClr val="bg1"/>
              </a:solidFill>
              <a:latin typeface="Avenir Next Regular" panose="020B0803020202020204" charset="0"/>
              <a:ea typeface="Avenir Next Regular" panose="020B0803020202020204" charset="0"/>
              <a:cs typeface="Avenir Next Regular" panose="020B0803020202020204" charset="0"/>
              <a:sym typeface="+mn-ea"/>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1"/>
            <a:stretch>
              <a:fillRect t="-9277" b="-9277"/>
            </a:stretch>
          </a:blipFill>
        </p:spPr>
      </p:sp>
      <p:sp>
        <p:nvSpPr>
          <p:cNvPr id="8" name="Freeform 8"/>
          <p:cNvSpPr/>
          <p:nvPr>
            <p:custDataLst>
              <p:tags r:id="rId2"/>
            </p:custDataLst>
          </p:nvPr>
        </p:nvSpPr>
        <p:spPr>
          <a:xfrm>
            <a:off x="8302249" y="-10861"/>
            <a:ext cx="9985751" cy="10332151"/>
          </a:xfrm>
          <a:custGeom>
            <a:avLst/>
            <a:gdLst/>
            <a:ahLst/>
            <a:cxnLst/>
            <a:rect l="l" t="t" r="r" b="b"/>
            <a:pathLst>
              <a:path w="9985751" h="10332151">
                <a:moveTo>
                  <a:pt x="0" y="0"/>
                </a:moveTo>
                <a:lnTo>
                  <a:pt x="9985751" y="0"/>
                </a:lnTo>
                <a:lnTo>
                  <a:pt x="9985751" y="10332151"/>
                </a:lnTo>
                <a:lnTo>
                  <a:pt x="0" y="10332151"/>
                </a:lnTo>
                <a:lnTo>
                  <a:pt x="0" y="0"/>
                </a:lnTo>
                <a:close/>
              </a:path>
            </a:pathLst>
          </a:custGeom>
          <a:blipFill>
            <a:blip r:embed="rId3"/>
            <a:stretch>
              <a:fillRect l="-127709" t="-81172" r="-168792" b="-74140"/>
            </a:stretch>
          </a:blipFill>
        </p:spPr>
      </p:sp>
      <p:sp>
        <p:nvSpPr>
          <p:cNvPr id="5" name="星級：5星…"/>
          <p:cNvSpPr txBox="1">
            <a:spLocks noGrp="1"/>
          </p:cNvSpPr>
          <p:nvPr>
            <p:custDataLst>
              <p:tags r:id="rId4"/>
            </p:custDataLst>
          </p:nvPr>
        </p:nvSpPr>
        <p:spPr>
          <a:xfrm>
            <a:off x="207839" y="215982"/>
            <a:ext cx="7824951" cy="9878547"/>
          </a:xfrm>
          <a:prstGeom prst="rect">
            <a:avLst/>
          </a:prstGeom>
          <a:ln w="12700">
            <a:miter lim="400000"/>
          </a:ln>
        </p:spPr>
        <p:txBody>
          <a:bodyPr lIns="50800" tIns="50800" rIns="50800" bIns="50800">
            <a:noAutofit/>
          </a:bodyPr>
          <a:lstStyle>
            <a:lvl1pPr marL="5588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1pPr>
            <a:lvl2pPr marL="11176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2pPr>
            <a:lvl3pPr marL="16764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3pPr>
            <a:lvl4pPr marL="22352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4pPr>
            <a:lvl5pPr marL="27940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5pPr>
            <a:lvl6pPr marL="33528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6pPr>
            <a:lvl7pPr marL="39116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7pPr>
            <a:lvl8pPr marL="44704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8pPr>
            <a:lvl9pPr marL="50292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9pPr>
          </a:lstStyle>
          <a:p>
            <a:pPr marL="0" indent="0" algn="l">
              <a:lnSpc>
                <a:spcPct val="100000"/>
              </a:lnSpc>
              <a:buNone/>
            </a:pPr>
            <a:r>
              <a:rPr lang="en-US" altLang="zh-CN" sz="2100">
                <a:solidFill>
                  <a:schemeClr val="bg1"/>
                </a:solidFill>
                <a:latin typeface="Avenir Next Regular" panose="020B0803020202020204" charset="0"/>
                <a:ea typeface="Avenir Next Regular" panose="020B0803020202020204" charset="0"/>
                <a:cs typeface="Avenir Next Regular" panose="020B0803020202020204" charset="0"/>
                <a:sym typeface="+mn-ea"/>
              </a:rPr>
              <a:t>I</a:t>
            </a:r>
            <a:r>
              <a:rPr lang="en-US" altLang="zh-CN" sz="2800">
                <a:solidFill>
                  <a:schemeClr val="bg1"/>
                </a:solidFill>
                <a:latin typeface="Avenir Next Regular" panose="020B0803020202020204" charset="0"/>
                <a:ea typeface="Avenir Next Regular" panose="020B0803020202020204" charset="0"/>
                <a:cs typeface="Avenir Next Regular" panose="020B0803020202020204" charset="0"/>
                <a:sym typeface="+mn-ea"/>
              </a:rPr>
              <a:t>nternal Sharing: Brien Chua (Singapore &amp; Malaysia Chapter)</a:t>
            </a:r>
            <a:endParaRPr lang="en-US" altLang="zh-CN" sz="2800">
              <a:solidFill>
                <a:schemeClr val="bg1"/>
              </a:solidFill>
              <a:latin typeface="Avenir Next Regular" panose="020B0803020202020204" charset="0"/>
              <a:ea typeface="Avenir Next Regular" panose="020B0803020202020204" charset="0"/>
              <a:cs typeface="Avenir Next Regular" panose="020B0803020202020204" charset="0"/>
              <a:sym typeface="+mn-ea"/>
            </a:endParaRPr>
          </a:p>
          <a:p>
            <a:pPr marL="0" indent="0" algn="l">
              <a:lnSpc>
                <a:spcPct val="100000"/>
              </a:lnSpc>
              <a:buNone/>
            </a:pPr>
            <a:r>
              <a:rPr lang="en-US" altLang="zh-CN" sz="2100">
                <a:solidFill>
                  <a:schemeClr val="bg1"/>
                </a:solidFill>
                <a:latin typeface="Avenir Next Regular" panose="020B0803020202020204" charset="0"/>
                <a:ea typeface="Avenir Next Regular" panose="020B0803020202020204" charset="0"/>
                <a:cs typeface="Avenir Next Regular" panose="020B0803020202020204" charset="0"/>
                <a:sym typeface="Noto Sans T Chinese Bold"/>
              </a:rPr>
              <a:t>Language: English</a:t>
            </a:r>
            <a:endParaRPr lang="en-US" altLang="zh-CN" sz="2100">
              <a:solidFill>
                <a:schemeClr val="bg1"/>
              </a:solidFill>
              <a:latin typeface="Avenir Next Regular" panose="020B0803020202020204" charset="0"/>
              <a:ea typeface="Avenir Next Regular" panose="020B0803020202020204" charset="0"/>
              <a:cs typeface="Avenir Next Regular" panose="020B0803020202020204" charset="0"/>
              <a:sym typeface="+mn-ea"/>
            </a:endParaRPr>
          </a:p>
          <a:p>
            <a:pPr marL="0" indent="0" algn="l">
              <a:lnSpc>
                <a:spcPct val="100000"/>
              </a:lnSpc>
              <a:buNone/>
            </a:pPr>
            <a:r>
              <a:rPr lang="en-US" altLang="zh-CN" sz="2100">
                <a:solidFill>
                  <a:schemeClr val="bg1"/>
                </a:solidFill>
                <a:latin typeface="Avenir Next Regular" panose="020B0803020202020204" charset="0"/>
                <a:ea typeface="Avenir Next Regular" panose="020B0803020202020204" charset="0"/>
                <a:cs typeface="Avenir Next Regular" panose="020B0803020202020204" charset="0"/>
                <a:sym typeface="+mn-ea"/>
              </a:rPr>
              <a:t>Speech Title: From Brand Owner of Singapore’s Top Three Home &amp; Lifestyle Brands to Livestreamer</a:t>
            </a:r>
            <a:endParaRPr lang="en-US" altLang="zh-CN" sz="2100">
              <a:solidFill>
                <a:schemeClr val="bg1"/>
              </a:solidFill>
              <a:latin typeface="Avenir Next Regular" panose="020B0803020202020204" charset="0"/>
              <a:ea typeface="Avenir Next Regular" panose="020B0803020202020204" charset="0"/>
              <a:cs typeface="Avenir Next Regular" panose="020B0803020202020204" charset="0"/>
              <a:sym typeface="+mn-ea"/>
            </a:endParaRPr>
          </a:p>
          <a:p>
            <a:pPr marL="0" indent="0" algn="l">
              <a:lnSpc>
                <a:spcPct val="100000"/>
              </a:lnSpc>
              <a:buNone/>
            </a:pPr>
            <a:r>
              <a:rPr lang="en-US" altLang="zh-CN" sz="2200">
                <a:solidFill>
                  <a:schemeClr val="bg1"/>
                </a:solidFill>
                <a:latin typeface="Avenir Next Regular" panose="020B0803020202020204" charset="0"/>
                <a:ea typeface="Avenir Next Regular" panose="020B0803020202020204" charset="0"/>
                <a:cs typeface="Avenir Next Regular" panose="020B0803020202020204" charset="0"/>
                <a:sym typeface="+mn-ea"/>
              </a:rPr>
              <a:t>Speech Introduction: </a:t>
            </a:r>
            <a:endParaRPr lang="en-US" altLang="zh-CN" sz="2200">
              <a:solidFill>
                <a:schemeClr val="bg1"/>
              </a:solidFill>
              <a:latin typeface="Avenir Next Regular" panose="020B0803020202020204" charset="0"/>
              <a:ea typeface="Avenir Next Regular" panose="020B0803020202020204" charset="0"/>
              <a:cs typeface="Avenir Next Regular" panose="020B0803020202020204" charset="0"/>
              <a:sym typeface="+mn-ea"/>
            </a:endParaRPr>
          </a:p>
          <a:p>
            <a:pPr marL="0" indent="0" algn="l">
              <a:lnSpc>
                <a:spcPct val="100000"/>
              </a:lnSpc>
              <a:buNone/>
            </a:pPr>
            <a:r>
              <a:rPr lang="en-US" altLang="zh-CN" sz="2200">
                <a:solidFill>
                  <a:schemeClr val="bg1"/>
                </a:solidFill>
                <a:latin typeface="Avenir Next Regular" panose="020B0803020202020204" charset="0"/>
                <a:ea typeface="Avenir Next Regular" panose="020B0803020202020204" charset="0"/>
                <a:cs typeface="Avenir Next Regular" panose="020B0803020202020204" charset="0"/>
                <a:sym typeface="+mn-ea"/>
              </a:rPr>
              <a:t>Over the past two years, a major turning point has completely reshaped my life and career path. Transitioning from focusing on brand building behind the scenes to stepping in front of the camera for livestreaming and real-time sales was not just a career shift, but a profound self-transformation.</a:t>
            </a:r>
            <a:endParaRPr lang="en-US" altLang="zh-CN" sz="2200">
              <a:solidFill>
                <a:schemeClr val="bg1"/>
              </a:solidFill>
              <a:latin typeface="Avenir Next Regular" panose="020B0803020202020204" charset="0"/>
              <a:ea typeface="Avenir Next Regular" panose="020B0803020202020204" charset="0"/>
              <a:cs typeface="Avenir Next Regular" panose="020B0803020202020204" charset="0"/>
              <a:sym typeface="+mn-ea"/>
            </a:endParaRPr>
          </a:p>
          <a:p>
            <a:pPr marL="0" indent="0" algn="l">
              <a:lnSpc>
                <a:spcPct val="100000"/>
              </a:lnSpc>
              <a:buNone/>
            </a:pPr>
            <a:r>
              <a:rPr lang="en-US" altLang="zh-CN" sz="2200">
                <a:solidFill>
                  <a:schemeClr val="bg1"/>
                </a:solidFill>
                <a:latin typeface="Avenir Next Regular" panose="020B0803020202020204" charset="0"/>
                <a:ea typeface="Avenir Next Regular" panose="020B0803020202020204" charset="0"/>
                <a:cs typeface="Avenir Next Regular" panose="020B0803020202020204" charset="0"/>
                <a:sym typeface="+mn-ea"/>
              </a:rPr>
              <a:t>This session will share the struggles and breakthroughs encountered during this transition, summarizing three key realizations: maintaining a positive mindset, sustaining creative thinking, and persevering through adversity. When resources are limited and pressure is mounting, only conviction and action can bring about a turning point.</a:t>
            </a:r>
            <a:endParaRPr lang="en-US" altLang="zh-CN" sz="2200">
              <a:solidFill>
                <a:schemeClr val="bg1"/>
              </a:solidFill>
              <a:latin typeface="Avenir Next Regular" panose="020B0803020202020204" charset="0"/>
              <a:ea typeface="Avenir Next Regular" panose="020B0803020202020204" charset="0"/>
              <a:cs typeface="Avenir Next Regular" panose="020B0803020202020204" charset="0"/>
              <a:sym typeface="+mn-ea"/>
            </a:endParaRPr>
          </a:p>
          <a:p>
            <a:pPr marL="0" indent="0" algn="l">
              <a:lnSpc>
                <a:spcPct val="100000"/>
              </a:lnSpc>
              <a:buNone/>
            </a:pPr>
            <a:r>
              <a:rPr lang="en-US" altLang="zh-CN" sz="2200">
                <a:solidFill>
                  <a:schemeClr val="bg1"/>
                </a:solidFill>
                <a:latin typeface="Avenir Next Regular" panose="020B0803020202020204" charset="0"/>
                <a:ea typeface="Avenir Next Regular" panose="020B0803020202020204" charset="0"/>
                <a:cs typeface="Avenir Next Regular" panose="020B0803020202020204" charset="0"/>
                <a:sym typeface="+mn-ea"/>
              </a:rPr>
              <a:t>Through authentic experience, this sharing invites everyone to rethink: Are we innovating for our ideals, or are we gradually becoming machines operating solely for profit? Let’s help entrepreneurs rediscover their original aspirations and passion.</a:t>
            </a:r>
            <a:endParaRPr lang="en-US" altLang="zh-CN" sz="2200">
              <a:solidFill>
                <a:schemeClr val="bg1"/>
              </a:solidFill>
              <a:latin typeface="Avenir Next Regular" panose="020B0803020202020204" charset="0"/>
              <a:ea typeface="Avenir Next Regular" panose="020B0803020202020204" charset="0"/>
              <a:cs typeface="Avenir Next Regular" panose="020B0803020202020204" charset="0"/>
              <a:sym typeface="+mn-ea"/>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1"/>
            <a:stretch>
              <a:fillRect t="-9277" b="-9277"/>
            </a:stretch>
          </a:blipFill>
        </p:spPr>
      </p:sp>
      <p:sp>
        <p:nvSpPr>
          <p:cNvPr id="260" name="星級：5星…"/>
          <p:cNvSpPr txBox="1">
            <a:spLocks noGrp="1"/>
          </p:cNvSpPr>
          <p:nvPr>
            <p:custDataLst>
              <p:tags r:id="rId2"/>
            </p:custDataLst>
          </p:nvPr>
        </p:nvSpPr>
        <p:spPr>
          <a:xfrm>
            <a:off x="304800" y="419100"/>
            <a:ext cx="7686040" cy="9475470"/>
          </a:xfrm>
          <a:prstGeom prst="rect">
            <a:avLst/>
          </a:prstGeom>
          <a:ln w="12700">
            <a:miter lim="400000"/>
          </a:ln>
        </p:spPr>
        <p:txBody>
          <a:bodyPr lIns="50800" tIns="50800" rIns="50800" bIns="50800">
            <a:noAutofit/>
          </a:bodyPr>
          <a:lstStyle>
            <a:lvl1pPr marL="5588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1pPr>
            <a:lvl2pPr marL="11176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2pPr>
            <a:lvl3pPr marL="16764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3pPr>
            <a:lvl4pPr marL="22352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4pPr>
            <a:lvl5pPr marL="27940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5pPr>
            <a:lvl6pPr marL="33528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6pPr>
            <a:lvl7pPr marL="39116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7pPr>
            <a:lvl8pPr marL="44704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8pPr>
            <a:lvl9pPr marL="50292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9pPr>
          </a:lstStyle>
          <a:p>
            <a:pPr marL="0" indent="0" algn="l">
              <a:lnSpc>
                <a:spcPct val="120000"/>
              </a:lnSpc>
              <a:spcBef>
                <a:spcPct val="0"/>
              </a:spcBef>
              <a:buNone/>
            </a:pPr>
            <a:r>
              <a:rPr lang="zh-CN" sz="3200">
                <a:solidFill>
                  <a:schemeClr val="bg1"/>
                </a:solidFill>
                <a:latin typeface="Avenir Next Regular" panose="020B0803020202020204" charset="0"/>
                <a:ea typeface="方正书宋_GBK" panose="02000000000000000000" charset="-122"/>
                <a:cs typeface="Avenir Next Regular" panose="020B0803020202020204" charset="0"/>
                <a:sym typeface="+mn-ea"/>
              </a:rPr>
              <a:t>内部分享</a:t>
            </a:r>
            <a:r>
              <a:rPr sz="3200">
                <a:solidFill>
                  <a:schemeClr val="bg1"/>
                </a:solidFill>
                <a:latin typeface="Avenir Next Regular" panose="020B0803020202020204" charset="0"/>
                <a:ea typeface="方正书宋_GBK" panose="02000000000000000000" charset="-122"/>
                <a:cs typeface="Avenir Next Regular" panose="020B0803020202020204" charset="0"/>
                <a:sym typeface="+mn-ea"/>
              </a:rPr>
              <a:t>：</a:t>
            </a:r>
            <a:r>
              <a:rPr lang="en-US" sz="3200" b="1">
                <a:solidFill>
                  <a:schemeClr val="bg1"/>
                </a:solidFill>
                <a:latin typeface="Avenir Next Regular" panose="020B0803020202020204" charset="0"/>
                <a:ea typeface="方正书宋_GBK" panose="02000000000000000000" charset="-122"/>
                <a:cs typeface="Avenir Next Regular" panose="020B0803020202020204" charset="0"/>
                <a:sym typeface="Noto Sans T Chinese Bold"/>
              </a:rPr>
              <a:t>黄南雄 Jeff Huang</a:t>
            </a:r>
            <a:r>
              <a:rPr lang="zh-CN" altLang="en-US" sz="3200" b="1">
                <a:solidFill>
                  <a:schemeClr val="bg1"/>
                </a:solidFill>
                <a:latin typeface="Avenir Next Regular" panose="020B0803020202020204" charset="0"/>
                <a:ea typeface="方正书宋_GBK" panose="02000000000000000000" charset="-122"/>
                <a:cs typeface="Avenir Next Regular" panose="020B0803020202020204" charset="0"/>
                <a:sym typeface="Noto Sans T Chinese Bold"/>
              </a:rPr>
              <a:t>（广州分会）</a:t>
            </a:r>
            <a:endParaRPr lang="zh-CN" altLang="en-US" sz="3200" b="1">
              <a:solidFill>
                <a:schemeClr val="bg1"/>
              </a:solidFill>
              <a:latin typeface="Avenir Next Regular" panose="020B0803020202020204" charset="0"/>
              <a:ea typeface="方正书宋_GBK" panose="02000000000000000000" charset="-122"/>
              <a:cs typeface="Avenir Next Regular" panose="020B0803020202020204" charset="0"/>
              <a:sym typeface="Noto Sans T Chinese Bold"/>
            </a:endParaRPr>
          </a:p>
          <a:p>
            <a:pPr marL="0" indent="0" algn="l">
              <a:lnSpc>
                <a:spcPct val="120000"/>
              </a:lnSpc>
              <a:spcBef>
                <a:spcPct val="0"/>
              </a:spcBef>
              <a:buNone/>
            </a:pPr>
            <a:endParaRPr lang="zh-CN" sz="3200">
              <a:latin typeface="Avenir Next Regular" panose="020B0803020202020204" charset="0"/>
              <a:ea typeface="Avenir Next Regular" panose="020B0803020202020204" charset="0"/>
              <a:cs typeface="Avenir Next Regular" panose="020B0803020202020204" charset="0"/>
              <a:sym typeface="+mn-ea"/>
            </a:endParaRPr>
          </a:p>
          <a:p>
            <a:pPr marL="0" indent="0" algn="l">
              <a:lnSpc>
                <a:spcPct val="120000"/>
              </a:lnSpc>
              <a:spcBef>
                <a:spcPct val="0"/>
              </a:spcBef>
              <a:buNone/>
            </a:pPr>
            <a:r>
              <a:rPr lang="zh-CN" sz="2400">
                <a:latin typeface="Avenir Next Regular" panose="020B0803020202020204" charset="0"/>
                <a:ea typeface="Avenir Next Regular" panose="020B0803020202020204" charset="0"/>
                <a:cs typeface="Avenir Next Regular" panose="020B0803020202020204" charset="0"/>
                <a:sym typeface="+mn-ea"/>
              </a:rPr>
              <a:t>语言</a:t>
            </a:r>
            <a:r>
              <a:rPr lang="en-US" altLang="zh-CN" sz="2400">
                <a:latin typeface="Avenir Next Regular" panose="020B0803020202020204" charset="0"/>
                <a:ea typeface="Avenir Next Regular" panose="020B0803020202020204" charset="0"/>
                <a:cs typeface="Avenir Next Regular" panose="020B0803020202020204" charset="0"/>
                <a:sym typeface="+mn-ea"/>
              </a:rPr>
              <a:t>：</a:t>
            </a:r>
            <a:r>
              <a:rPr lang="zh-CN" altLang="en-US" sz="2400">
                <a:latin typeface="Avenir Next Regular" panose="020B0803020202020204" charset="0"/>
                <a:ea typeface="Avenir Next Regular" panose="020B0803020202020204" charset="0"/>
                <a:cs typeface="Avenir Next Regular" panose="020B0803020202020204" charset="0"/>
                <a:sym typeface="+mn-ea"/>
              </a:rPr>
              <a:t>中文</a:t>
            </a:r>
            <a:endParaRPr lang="zh-CN" altLang="en-US" sz="2400">
              <a:latin typeface="Avenir Next Regular" panose="020B0803020202020204" charset="0"/>
              <a:ea typeface="Avenir Next Regular" panose="020B0803020202020204" charset="0"/>
              <a:cs typeface="Avenir Next Regular" panose="020B0803020202020204" charset="0"/>
              <a:sym typeface="+mn-ea"/>
            </a:endParaRPr>
          </a:p>
          <a:p>
            <a:pPr marL="0" indent="0" algn="l">
              <a:lnSpc>
                <a:spcPct val="120000"/>
              </a:lnSpc>
              <a:spcBef>
                <a:spcPct val="0"/>
              </a:spcBef>
              <a:buNone/>
            </a:pPr>
            <a:endParaRPr sz="2400">
              <a:solidFill>
                <a:schemeClr val="bg1"/>
              </a:solidFill>
              <a:latin typeface="Avenir Next Regular" panose="020B0803020202020204" charset="0"/>
              <a:ea typeface="方正书宋_GBK" panose="02000000000000000000" charset="-122"/>
              <a:cs typeface="Avenir Next Regular" panose="020B0803020202020204" charset="0"/>
              <a:sym typeface="+mn-ea"/>
            </a:endParaRPr>
          </a:p>
          <a:p>
            <a:pPr marL="0" indent="0" algn="l" defTabSz="2267585">
              <a:lnSpc>
                <a:spcPct val="120000"/>
              </a:lnSpc>
              <a:spcBef>
                <a:spcPct val="0"/>
              </a:spcBef>
              <a:buNone/>
              <a:defRPr sz="4185">
                <a:solidFill>
                  <a:srgbClr val="D5D5D5"/>
                </a:solidFill>
              </a:defRPr>
            </a:pPr>
            <a:r>
              <a:rPr sz="2400">
                <a:solidFill>
                  <a:schemeClr val="bg1"/>
                </a:solidFill>
                <a:latin typeface="Avenir Next Regular" panose="020B0803020202020204" charset="0"/>
                <a:ea typeface="方正书宋_GBK" panose="02000000000000000000" charset="-122"/>
                <a:cs typeface="Avenir Next Regular" panose="020B0803020202020204" charset="0"/>
                <a:sym typeface="+mn-ea"/>
              </a:rPr>
              <a:t>演讲</a:t>
            </a:r>
            <a:r>
              <a:rPr lang="zh-CN" sz="2400">
                <a:solidFill>
                  <a:schemeClr val="bg1"/>
                </a:solidFill>
                <a:latin typeface="Avenir Next Regular" panose="020B0803020202020204" charset="0"/>
                <a:ea typeface="方正书宋_GBK" panose="02000000000000000000" charset="-122"/>
                <a:cs typeface="Avenir Next Regular" panose="020B0803020202020204" charset="0"/>
                <a:sym typeface="+mn-ea"/>
              </a:rPr>
              <a:t>名称</a:t>
            </a:r>
            <a:r>
              <a:rPr sz="2400">
                <a:solidFill>
                  <a:schemeClr val="bg1"/>
                </a:solidFill>
                <a:latin typeface="Avenir Next Regular" panose="020B0803020202020204" charset="0"/>
                <a:ea typeface="方正书宋_GBK" panose="02000000000000000000" charset="-122"/>
                <a:cs typeface="Avenir Next Regular" panose="020B0803020202020204" charset="0"/>
                <a:sym typeface="+mn-ea"/>
              </a:rPr>
              <a:t>：</a:t>
            </a:r>
            <a:r>
              <a:rPr lang="zh-CN" sz="2400">
                <a:solidFill>
                  <a:schemeClr val="bg1"/>
                </a:solidFill>
                <a:latin typeface="Avenir Next Regular" panose="020B0803020202020204" charset="0"/>
                <a:ea typeface="方正书宋_GBK" panose="02000000000000000000" charset="-122"/>
                <a:cs typeface="Avenir Next Regular" panose="020B0803020202020204" charset="0"/>
                <a:sym typeface="+mn-ea"/>
              </a:rPr>
              <a:t>《人与人的合作，讲求缘分》</a:t>
            </a:r>
            <a:endParaRPr sz="2400">
              <a:solidFill>
                <a:schemeClr val="bg1"/>
              </a:solidFill>
              <a:latin typeface="Avenir Next Regular" panose="020B0803020202020204" charset="0"/>
              <a:ea typeface="方正书宋_GBK" panose="02000000000000000000" charset="-122"/>
              <a:cs typeface="Avenir Next Regular" panose="020B0803020202020204" charset="0"/>
            </a:endParaRPr>
          </a:p>
          <a:p>
            <a:pPr marL="0" indent="0" algn="l" defTabSz="2267585">
              <a:lnSpc>
                <a:spcPct val="120000"/>
              </a:lnSpc>
              <a:spcBef>
                <a:spcPct val="0"/>
              </a:spcBef>
              <a:buNone/>
              <a:defRPr sz="4185">
                <a:solidFill>
                  <a:srgbClr val="D5D5D5"/>
                </a:solidFill>
              </a:defRPr>
            </a:pPr>
            <a:endParaRPr sz="2400">
              <a:solidFill>
                <a:schemeClr val="bg1"/>
              </a:solidFill>
              <a:latin typeface="Avenir Next Regular" panose="020B0803020202020204" charset="0"/>
              <a:ea typeface="方正书宋_GBK" panose="02000000000000000000" charset="-122"/>
              <a:cs typeface="Avenir Next Regular" panose="020B0803020202020204" charset="0"/>
              <a:sym typeface="+mn-ea"/>
            </a:endParaRPr>
          </a:p>
          <a:p>
            <a:pPr marL="0" indent="0" algn="l" defTabSz="2267585">
              <a:lnSpc>
                <a:spcPct val="120000"/>
              </a:lnSpc>
              <a:spcBef>
                <a:spcPct val="0"/>
              </a:spcBef>
              <a:buNone/>
              <a:defRPr sz="4185">
                <a:solidFill>
                  <a:srgbClr val="D5D5D5"/>
                </a:solidFill>
              </a:defRPr>
            </a:pPr>
            <a:r>
              <a:rPr sz="2400">
                <a:solidFill>
                  <a:schemeClr val="bg1"/>
                </a:solidFill>
                <a:latin typeface="Avenir Next Regular" panose="020B0803020202020204" charset="0"/>
                <a:ea typeface="方正书宋_GBK" panose="02000000000000000000" charset="-122"/>
                <a:cs typeface="Avenir Next Regular" panose="020B0803020202020204" charset="0"/>
                <a:sym typeface="+mn-ea"/>
              </a:rPr>
              <a:t>演讲简介：</a:t>
            </a:r>
            <a:endParaRPr sz="2400">
              <a:solidFill>
                <a:schemeClr val="bg1"/>
              </a:solidFill>
              <a:latin typeface="Avenir Next Regular" panose="020B0803020202020204" charset="0"/>
              <a:ea typeface="方正书宋_GBK" panose="02000000000000000000" charset="-122"/>
              <a:cs typeface="Avenir Next Regular" panose="020B0803020202020204" charset="0"/>
            </a:endParaRPr>
          </a:p>
          <a:p>
            <a:pPr marL="0" indent="0" algn="l" defTabSz="2267585">
              <a:lnSpc>
                <a:spcPct val="120000"/>
              </a:lnSpc>
              <a:spcBef>
                <a:spcPct val="0"/>
              </a:spcBef>
              <a:buNone/>
              <a:defRPr sz="4185">
                <a:solidFill>
                  <a:srgbClr val="D5D5D5"/>
                </a:solidFill>
              </a:defRPr>
            </a:pPr>
            <a:endParaRPr lang="zh-CN" altLang="en-US" sz="2400">
              <a:solidFill>
                <a:schemeClr val="bg1"/>
              </a:solidFill>
              <a:latin typeface="Avenir Next Regular" panose="020B0803020202020204" charset="0"/>
              <a:ea typeface="方正书宋_GBK" panose="02000000000000000000" charset="-122"/>
              <a:cs typeface="Avenir Next Regular" panose="020B0803020202020204" charset="0"/>
              <a:sym typeface="+mn-ea"/>
            </a:endParaRPr>
          </a:p>
          <a:p>
            <a:pPr marL="0" indent="0" algn="l" defTabSz="2267585">
              <a:lnSpc>
                <a:spcPct val="120000"/>
              </a:lnSpc>
              <a:spcBef>
                <a:spcPct val="0"/>
              </a:spcBef>
              <a:buNone/>
              <a:defRPr sz="4185">
                <a:solidFill>
                  <a:srgbClr val="D5D5D5"/>
                </a:solidFill>
              </a:defRPr>
            </a:pPr>
            <a:r>
              <a:rPr lang="zh-CN" altLang="en-US" sz="2400">
                <a:solidFill>
                  <a:schemeClr val="bg1"/>
                </a:solidFill>
                <a:latin typeface="Avenir Next Regular" panose="020B0803020202020204" charset="0"/>
                <a:ea typeface="方正书宋_GBK" panose="02000000000000000000" charset="-122"/>
                <a:cs typeface="Avenir Next Regular" panose="020B0803020202020204" charset="0"/>
                <a:sym typeface="+mn-ea"/>
              </a:rPr>
              <a:t>我们这一生，会遇到形形色色的人：有的人擦肩而过，有的人同行一程，有的人能成为事业上的伙伴、生命里的知己。就像我们能相聚在雁博会这个大家庭，从陌生到熟悉，从同行到并肩，说到底，都是缘分在牵引。但合作中的缘分，从来不是 “命中注定” 的被动等待，而是藏着心态、边界、坚守与珍惜的主动修行。​</a:t>
            </a:r>
            <a:endParaRPr lang="zh-CN" altLang="en-US" sz="2400">
              <a:solidFill>
                <a:schemeClr val="bg1"/>
              </a:solidFill>
              <a:latin typeface="Avenir Next Regular" panose="020B0803020202020204" charset="0"/>
              <a:ea typeface="方正书宋_GBK" panose="02000000000000000000" charset="-122"/>
              <a:cs typeface="Avenir Next Regular" panose="020B0803020202020204" charset="0"/>
              <a:sym typeface="+mn-ea"/>
            </a:endParaRPr>
          </a:p>
          <a:p>
            <a:pPr marL="0" indent="0" algn="l" defTabSz="2267585">
              <a:lnSpc>
                <a:spcPct val="120000"/>
              </a:lnSpc>
              <a:spcBef>
                <a:spcPct val="0"/>
              </a:spcBef>
              <a:buNone/>
              <a:defRPr sz="4185">
                <a:solidFill>
                  <a:srgbClr val="D5D5D5"/>
                </a:solidFill>
              </a:defRPr>
            </a:pPr>
            <a:endParaRPr lang="zh-CN" altLang="en-US" sz="2400">
              <a:solidFill>
                <a:schemeClr val="bg1"/>
              </a:solidFill>
              <a:latin typeface="Avenir Next Regular" panose="020B0803020202020204" charset="0"/>
              <a:ea typeface="方正书宋_GBK" panose="02000000000000000000" charset="-122"/>
              <a:cs typeface="Avenir Next Regular" panose="020B0803020202020204" charset="0"/>
              <a:sym typeface="+mn-ea"/>
            </a:endParaRPr>
          </a:p>
          <a:p>
            <a:pPr marL="0" indent="0" algn="l" defTabSz="2267585">
              <a:lnSpc>
                <a:spcPct val="120000"/>
              </a:lnSpc>
              <a:spcBef>
                <a:spcPct val="0"/>
              </a:spcBef>
              <a:buNone/>
              <a:defRPr sz="4185">
                <a:solidFill>
                  <a:srgbClr val="D5D5D5"/>
                </a:solidFill>
              </a:defRPr>
            </a:pPr>
            <a:r>
              <a:rPr lang="zh-CN" altLang="en-US" sz="2400">
                <a:solidFill>
                  <a:schemeClr val="bg1"/>
                </a:solidFill>
                <a:latin typeface="Avenir Next Regular" panose="020B0803020202020204" charset="0"/>
                <a:ea typeface="方正书宋_GBK" panose="02000000000000000000" charset="-122"/>
                <a:cs typeface="Avenir Next Regular" panose="020B0803020202020204" charset="0"/>
                <a:sym typeface="+mn-ea"/>
              </a:rPr>
              <a:t>缘分是天定的遇见，合作是人心的修行。愿我们都能在雁博会这个大家庭里，珍惜每一次相遇，善待每一份缘分，坚守初心、互勉互励</a:t>
            </a:r>
            <a:r>
              <a:rPr lang="en-US" altLang="zh-CN" sz="2400">
                <a:solidFill>
                  <a:schemeClr val="bg1"/>
                </a:solidFill>
                <a:latin typeface="Avenir Next Regular" panose="020B0803020202020204" charset="0"/>
                <a:ea typeface="方正书宋_GBK" panose="02000000000000000000" charset="-122"/>
                <a:cs typeface="Avenir Next Regular" panose="020B0803020202020204" charset="0"/>
                <a:sym typeface="+mn-ea"/>
              </a:rPr>
              <a:t>.</a:t>
            </a:r>
            <a:endParaRPr lang="en-US" altLang="zh-CN" sz="2400">
              <a:solidFill>
                <a:schemeClr val="bg1"/>
              </a:solidFill>
              <a:latin typeface="Avenir Next Regular" panose="020B0803020202020204" charset="0"/>
              <a:ea typeface="方正书宋_GBK" panose="02000000000000000000" charset="-122"/>
              <a:cs typeface="Avenir Next Regular" panose="020B0803020202020204" charset="0"/>
              <a:sym typeface="+mn-ea"/>
            </a:endParaRPr>
          </a:p>
          <a:p>
            <a:pPr marL="0" indent="0" algn="l" defTabSz="2267585">
              <a:lnSpc>
                <a:spcPct val="120000"/>
              </a:lnSpc>
              <a:spcBef>
                <a:spcPts val="2200"/>
              </a:spcBef>
              <a:buNone/>
              <a:defRPr sz="4185">
                <a:solidFill>
                  <a:srgbClr val="D5D5D5"/>
                </a:solidFill>
              </a:defRPr>
            </a:pPr>
            <a:endParaRPr lang="zh-CN" altLang="en-US" sz="2400">
              <a:solidFill>
                <a:schemeClr val="bg1"/>
              </a:solidFill>
              <a:latin typeface="Avenir Next Regular" panose="020B0803020202020204" charset="0"/>
              <a:ea typeface="方正书宋_GBK" panose="02000000000000000000" charset="-122"/>
              <a:cs typeface="Avenir Next Regular" panose="020B0803020202020204" charset="0"/>
              <a:sym typeface="+mn-ea"/>
            </a:endParaRPr>
          </a:p>
        </p:txBody>
      </p:sp>
      <p:sp>
        <p:nvSpPr>
          <p:cNvPr id="10" name="Freeform 10"/>
          <p:cNvSpPr/>
          <p:nvPr>
            <p:custDataLst>
              <p:tags r:id="rId3"/>
            </p:custDataLst>
          </p:nvPr>
        </p:nvSpPr>
        <p:spPr>
          <a:xfrm>
            <a:off x="8321040" y="0"/>
            <a:ext cx="9966960" cy="10321290"/>
          </a:xfrm>
          <a:custGeom>
            <a:avLst/>
            <a:gdLst/>
            <a:ahLst/>
            <a:cxnLst/>
            <a:rect l="l" t="t" r="r" b="b"/>
            <a:pathLst>
              <a:path w="9966960" h="10321290">
                <a:moveTo>
                  <a:pt x="0" y="0"/>
                </a:moveTo>
                <a:lnTo>
                  <a:pt x="9966960" y="0"/>
                </a:lnTo>
                <a:lnTo>
                  <a:pt x="9966960" y="10321290"/>
                </a:lnTo>
                <a:lnTo>
                  <a:pt x="0" y="10321290"/>
                </a:lnTo>
                <a:lnTo>
                  <a:pt x="0" y="0"/>
                </a:lnTo>
                <a:close/>
              </a:path>
            </a:pathLst>
          </a:custGeom>
          <a:blipFill>
            <a:blip r:embed="rId4"/>
            <a:stretch>
              <a:fillRect l="-24729" t="-2214" r="-19650" b="-37209"/>
            </a:stretch>
          </a:blipFill>
        </p:spPr>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1"/>
            <a:stretch>
              <a:fillRect t="-9277" b="-9277"/>
            </a:stretch>
          </a:blipFill>
        </p:spPr>
      </p:sp>
      <p:sp>
        <p:nvSpPr>
          <p:cNvPr id="260" name="星級：5星…"/>
          <p:cNvSpPr txBox="1">
            <a:spLocks noGrp="1"/>
          </p:cNvSpPr>
          <p:nvPr>
            <p:custDataLst>
              <p:tags r:id="rId2"/>
            </p:custDataLst>
          </p:nvPr>
        </p:nvSpPr>
        <p:spPr>
          <a:xfrm>
            <a:off x="304800" y="355600"/>
            <a:ext cx="7890510" cy="9697720"/>
          </a:xfrm>
          <a:prstGeom prst="rect">
            <a:avLst/>
          </a:prstGeom>
          <a:ln w="12700">
            <a:miter lim="400000"/>
          </a:ln>
        </p:spPr>
        <p:txBody>
          <a:bodyPr lIns="50800" tIns="50800" rIns="50800" bIns="50800">
            <a:noAutofit/>
          </a:bodyPr>
          <a:lstStyle>
            <a:lvl1pPr marL="5588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1pPr>
            <a:lvl2pPr marL="11176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2pPr>
            <a:lvl3pPr marL="16764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3pPr>
            <a:lvl4pPr marL="22352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4pPr>
            <a:lvl5pPr marL="27940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5pPr>
            <a:lvl6pPr marL="33528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6pPr>
            <a:lvl7pPr marL="39116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7pPr>
            <a:lvl8pPr marL="44704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8pPr>
            <a:lvl9pPr marL="50292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9pPr>
          </a:lstStyle>
          <a:p>
            <a:pPr marL="0" indent="0" algn="l">
              <a:lnSpc>
                <a:spcPct val="100000"/>
              </a:lnSpc>
              <a:buNone/>
            </a:pPr>
            <a:r>
              <a:rPr lang="en-US" altLang="zh-CN" sz="2800">
                <a:latin typeface="Avenir Next Regular" panose="020B0803020202020204" charset="0"/>
                <a:ea typeface="仓耳灵动黑 简" panose="02000500000000000000" charset="-122"/>
                <a:cs typeface="Avenir Next Regular" panose="020B0803020202020204" charset="0"/>
                <a:sym typeface="+mn-ea"/>
              </a:rPr>
              <a:t>Internal Sharing: </a:t>
            </a:r>
            <a:r>
              <a:rPr lang="en-US" sz="2800" b="1">
                <a:solidFill>
                  <a:schemeClr val="bg1"/>
                </a:solidFill>
                <a:latin typeface="Avenir Next Regular" panose="020B0803020202020204" charset="0"/>
                <a:ea typeface="方正书宋_GBK" panose="02000000000000000000" charset="-122"/>
                <a:cs typeface="Avenir Next Regular" panose="020B0803020202020204" charset="0"/>
                <a:sym typeface="Noto Sans T Chinese Bold"/>
              </a:rPr>
              <a:t>Jeff Huang</a:t>
            </a:r>
            <a:r>
              <a:rPr lang="en-US" altLang="zh-CN" sz="2800">
                <a:latin typeface="Avenir Next Regular" panose="020B0803020202020204" charset="0"/>
                <a:ea typeface="仓耳灵动黑 简" panose="02000500000000000000" charset="-122"/>
                <a:cs typeface="Avenir Next Regular" panose="020B0803020202020204" charset="0"/>
                <a:sym typeface="+mn-ea"/>
              </a:rPr>
              <a:t> (Guangzhou Chapter)</a:t>
            </a:r>
            <a:endParaRPr lang="en-US" altLang="zh-CN" sz="2800">
              <a:latin typeface="Avenir Next Regular" panose="020B0803020202020204" charset="0"/>
              <a:ea typeface="仓耳灵动黑 简" panose="02000500000000000000" charset="-122"/>
              <a:cs typeface="Avenir Next Regular" panose="020B0803020202020204" charset="0"/>
              <a:sym typeface="+mn-ea"/>
            </a:endParaRPr>
          </a:p>
          <a:p>
            <a:pPr marL="0" indent="0" algn="l">
              <a:lnSpc>
                <a:spcPct val="100000"/>
              </a:lnSpc>
              <a:buNone/>
            </a:pPr>
            <a:r>
              <a:rPr lang="en-US" altLang="zh-CN" sz="2800">
                <a:solidFill>
                  <a:schemeClr val="bg1"/>
                </a:solidFill>
                <a:latin typeface="Avenir Next Regular" panose="020B0803020202020204" charset="0"/>
                <a:ea typeface="方正书宋_GBK" panose="02000000000000000000" charset="-122"/>
                <a:cs typeface="Avenir Next Regular" panose="020B0803020202020204" charset="0"/>
                <a:sym typeface="Noto Sans T Chinese Bold"/>
              </a:rPr>
              <a:t>Language: Chinese</a:t>
            </a:r>
            <a:endParaRPr lang="en-US" altLang="zh-CN" sz="2800">
              <a:latin typeface="Avenir Next Regular" panose="020B0803020202020204" charset="0"/>
              <a:ea typeface="仓耳灵动黑 简" panose="02000500000000000000" charset="-122"/>
              <a:cs typeface="Avenir Next Regular" panose="020B0803020202020204" charset="0"/>
              <a:sym typeface="+mn-ea"/>
            </a:endParaRPr>
          </a:p>
          <a:p>
            <a:pPr marL="0" indent="0" algn="l">
              <a:lnSpc>
                <a:spcPct val="100000"/>
              </a:lnSpc>
              <a:buNone/>
            </a:pPr>
            <a:r>
              <a:rPr lang="en-US" altLang="zh-CN" sz="2800">
                <a:solidFill>
                  <a:schemeClr val="bg1"/>
                </a:solidFill>
                <a:latin typeface="Avenir Next Regular" panose="020B0803020202020204" charset="0"/>
                <a:ea typeface="方正书宋_GBK" panose="02000000000000000000" charset="-122"/>
                <a:cs typeface="Avenir Next Regular" panose="020B0803020202020204" charset="0"/>
                <a:sym typeface="+mn-ea"/>
              </a:rPr>
              <a:t>Speech Title: </a:t>
            </a:r>
            <a:r>
              <a:rPr lang="en-US" altLang="zh-CN" sz="2800" b="1">
                <a:solidFill>
                  <a:schemeClr val="bg1"/>
                </a:solidFill>
                <a:latin typeface="Avenir Next Bold" panose="020B0803020202020204" charset="0"/>
                <a:ea typeface="方正书宋_GBK" panose="02000000000000000000" charset="-122"/>
                <a:cs typeface="Avenir Next Bold" panose="020B0803020202020204" charset="0"/>
                <a:sym typeface="+mn-ea"/>
              </a:rPr>
              <a:t>Human Connection: Guided by Fate, Sustained by Heart</a:t>
            </a:r>
            <a:endParaRPr lang="en-US" altLang="zh-CN" sz="2800" b="1">
              <a:solidFill>
                <a:schemeClr val="bg1"/>
              </a:solidFill>
              <a:latin typeface="Avenir Next Bold" panose="020B0803020202020204" charset="0"/>
              <a:ea typeface="方正书宋_GBK" panose="02000000000000000000" charset="-122"/>
              <a:cs typeface="Avenir Next Bold" panose="020B0803020202020204" charset="0"/>
              <a:sym typeface="+mn-ea"/>
            </a:endParaRPr>
          </a:p>
          <a:p>
            <a:pPr marL="0" indent="0" algn="l">
              <a:lnSpc>
                <a:spcPct val="100000"/>
              </a:lnSpc>
              <a:buNone/>
            </a:pPr>
            <a:r>
              <a:rPr lang="en-US" altLang="zh-CN" sz="3200">
                <a:solidFill>
                  <a:schemeClr val="bg1"/>
                </a:solidFill>
                <a:latin typeface="Avenir Next Regular" panose="020B0803020202020204" charset="0"/>
                <a:ea typeface="方正书宋_GBK" panose="02000000000000000000" charset="-122"/>
                <a:cs typeface="Avenir Next Regular" panose="020B0803020202020204" charset="0"/>
                <a:sym typeface="+mn-ea"/>
              </a:rPr>
              <a:t>Introduction:</a:t>
            </a:r>
            <a:endParaRPr lang="en-US" altLang="zh-CN" sz="3200">
              <a:solidFill>
                <a:schemeClr val="bg1"/>
              </a:solidFill>
              <a:latin typeface="Avenir Next Regular" panose="020B0803020202020204" charset="0"/>
              <a:ea typeface="方正书宋_GBK" panose="02000000000000000000" charset="-122"/>
              <a:cs typeface="Avenir Next Regular" panose="020B0803020202020204" charset="0"/>
              <a:sym typeface="+mn-ea"/>
            </a:endParaRPr>
          </a:p>
          <a:p>
            <a:pPr marL="0" indent="0" algn="l">
              <a:lnSpc>
                <a:spcPct val="100000"/>
              </a:lnSpc>
              <a:buNone/>
            </a:pPr>
            <a:r>
              <a:rPr lang="en-US" altLang="zh-CN" sz="2400">
                <a:solidFill>
                  <a:schemeClr val="bg1"/>
                </a:solidFill>
                <a:latin typeface="Avenir Next Regular" panose="020B0803020202020204" charset="0"/>
                <a:ea typeface="方正书宋_GBK" panose="02000000000000000000" charset="-122"/>
                <a:cs typeface="Avenir Next Regular" panose="020B0803020202020204" charset="0"/>
                <a:sym typeface="+mn-ea"/>
              </a:rPr>
              <a:t>Life is a series of encounters. Some people just pass through, but some stay to become the pillars of our careers and lives. Our journey together in the Yanbo Fair family—from knowing each other’s names to standing shoulder to shoulder—is a testament to the power of "Yuanfen" (Destiny). Yet, true collaboration isn't just "meant to be"; it is a conscious cultivation of our attitude, boundaries, and commitment.</a:t>
            </a:r>
            <a:endParaRPr lang="en-US" altLang="zh-CN" sz="2400">
              <a:solidFill>
                <a:schemeClr val="bg1"/>
              </a:solidFill>
              <a:latin typeface="Avenir Next Regular" panose="020B0803020202020204" charset="0"/>
              <a:ea typeface="方正书宋_GBK" panose="02000000000000000000" charset="-122"/>
              <a:cs typeface="Avenir Next Regular" panose="020B0803020202020204" charset="0"/>
              <a:sym typeface="+mn-ea"/>
            </a:endParaRPr>
          </a:p>
          <a:p>
            <a:pPr marL="0" indent="0" algn="l">
              <a:lnSpc>
                <a:spcPct val="100000"/>
              </a:lnSpc>
              <a:buNone/>
            </a:pPr>
            <a:r>
              <a:rPr lang="en-US" altLang="zh-CN" sz="2400">
                <a:solidFill>
                  <a:schemeClr val="bg1"/>
                </a:solidFill>
                <a:latin typeface="Avenir Next Regular" panose="020B0803020202020204" charset="0"/>
                <a:ea typeface="方正书宋_GBK" panose="02000000000000000000" charset="-122"/>
                <a:cs typeface="Avenir Next Regular" panose="020B0803020202020204" charset="0"/>
                <a:sym typeface="+mn-ea"/>
              </a:rPr>
              <a:t>While fate dictates the meeting, the heart determines the cooperation. Let us treasure every connection made here, nurture our shared bonds, and continue to inspire each other with unwavering purpose.</a:t>
            </a:r>
            <a:endParaRPr lang="en-US" altLang="zh-CN" sz="2400">
              <a:solidFill>
                <a:schemeClr val="bg1"/>
              </a:solidFill>
              <a:latin typeface="Avenir Next Regular" panose="020B0803020202020204" charset="0"/>
              <a:ea typeface="方正书宋_GBK" panose="02000000000000000000" charset="-122"/>
              <a:cs typeface="Avenir Next Regular" panose="020B0803020202020204" charset="0"/>
              <a:sym typeface="+mn-ea"/>
            </a:endParaRPr>
          </a:p>
        </p:txBody>
      </p:sp>
      <p:sp>
        <p:nvSpPr>
          <p:cNvPr id="10" name="Freeform 10"/>
          <p:cNvSpPr/>
          <p:nvPr>
            <p:custDataLst>
              <p:tags r:id="rId3"/>
            </p:custDataLst>
          </p:nvPr>
        </p:nvSpPr>
        <p:spPr>
          <a:xfrm>
            <a:off x="8321040" y="0"/>
            <a:ext cx="9966960" cy="10321290"/>
          </a:xfrm>
          <a:custGeom>
            <a:avLst/>
            <a:gdLst/>
            <a:ahLst/>
            <a:cxnLst/>
            <a:rect l="l" t="t" r="r" b="b"/>
            <a:pathLst>
              <a:path w="9966960" h="10321290">
                <a:moveTo>
                  <a:pt x="0" y="0"/>
                </a:moveTo>
                <a:lnTo>
                  <a:pt x="9966960" y="0"/>
                </a:lnTo>
                <a:lnTo>
                  <a:pt x="9966960" y="10321290"/>
                </a:lnTo>
                <a:lnTo>
                  <a:pt x="0" y="10321290"/>
                </a:lnTo>
                <a:lnTo>
                  <a:pt x="0" y="0"/>
                </a:lnTo>
                <a:close/>
              </a:path>
            </a:pathLst>
          </a:custGeom>
          <a:blipFill>
            <a:blip r:embed="rId4"/>
            <a:stretch>
              <a:fillRect l="-24729" t="-2214" r="-19650" b="-37209"/>
            </a:stretch>
          </a:blipFill>
        </p:spPr>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0">
            <a:off x="0" y="0"/>
            <a:ext cx="8302249" cy="10287000"/>
            <a:chOff x="0" y="0"/>
            <a:chExt cx="2808415" cy="3479800"/>
          </a:xfrm>
        </p:grpSpPr>
        <p:sp>
          <p:nvSpPr>
            <p:cNvPr id="3" name="Freeform 3"/>
            <p:cNvSpPr/>
            <p:nvPr/>
          </p:nvSpPr>
          <p:spPr>
            <a:xfrm>
              <a:off x="0" y="0"/>
              <a:ext cx="2808415" cy="3479800"/>
            </a:xfrm>
            <a:custGeom>
              <a:avLst/>
              <a:gdLst/>
              <a:ahLst/>
              <a:cxnLst/>
              <a:rect l="l" t="t" r="r" b="b"/>
              <a:pathLst>
                <a:path w="2808415" h="3479800">
                  <a:moveTo>
                    <a:pt x="0" y="0"/>
                  </a:moveTo>
                  <a:lnTo>
                    <a:pt x="2808415" y="0"/>
                  </a:lnTo>
                  <a:lnTo>
                    <a:pt x="2808415" y="3479800"/>
                  </a:lnTo>
                  <a:lnTo>
                    <a:pt x="0" y="3479800"/>
                  </a:lnTo>
                  <a:close/>
                </a:path>
              </a:pathLst>
            </a:custGeom>
            <a:solidFill>
              <a:srgbClr val="000000"/>
            </a:solidFill>
          </p:spPr>
        </p:sp>
      </p:grpSp>
      <p:grpSp>
        <p:nvGrpSpPr>
          <p:cNvPr id="4" name="Group 4"/>
          <p:cNvGrpSpPr/>
          <p:nvPr/>
        </p:nvGrpSpPr>
        <p:grpSpPr>
          <a:xfrm rot="0">
            <a:off x="0" y="0"/>
            <a:ext cx="8302249" cy="10287000"/>
            <a:chOff x="0" y="0"/>
            <a:chExt cx="11069666" cy="13716000"/>
          </a:xfrm>
        </p:grpSpPr>
        <p:pic>
          <p:nvPicPr>
            <p:cNvPr id="5" name="Picture 5"/>
            <p:cNvPicPr>
              <a:picLocks noChangeAspect="1"/>
            </p:cNvPicPr>
            <p:nvPr/>
          </p:nvPicPr>
          <p:blipFill>
            <a:blip r:embed="rId1">
              <a:alphaModFix amt="50000"/>
            </a:blip>
            <a:srcRect l="23064" r="23064"/>
            <a:stretch>
              <a:fillRect/>
            </a:stretch>
          </p:blipFill>
          <p:spPr>
            <a:xfrm>
              <a:off x="0" y="0"/>
              <a:ext cx="11069666" cy="13716000"/>
            </a:xfrm>
            <a:prstGeom prst="rect">
              <a:avLst/>
            </a:prstGeom>
          </p:spPr>
        </p:pic>
      </p:grpSp>
      <p:sp>
        <p:nvSpPr>
          <p:cNvPr id="6" name="Freeform 6"/>
          <p:cNvSpPr/>
          <p:nvPr/>
        </p:nvSpPr>
        <p:spPr>
          <a:xfrm>
            <a:off x="3558318" y="7858350"/>
            <a:ext cx="1195208" cy="664429"/>
          </a:xfrm>
          <a:custGeom>
            <a:avLst/>
            <a:gdLst/>
            <a:ahLst/>
            <a:cxnLst/>
            <a:rect l="l" t="t" r="r" b="b"/>
            <a:pathLst>
              <a:path w="1195208" h="664429">
                <a:moveTo>
                  <a:pt x="0" y="0"/>
                </a:moveTo>
                <a:lnTo>
                  <a:pt x="1195208" y="0"/>
                </a:lnTo>
                <a:lnTo>
                  <a:pt x="1195208" y="664429"/>
                </a:lnTo>
                <a:lnTo>
                  <a:pt x="0" y="664429"/>
                </a:lnTo>
                <a:lnTo>
                  <a:pt x="0" y="0"/>
                </a:lnTo>
                <a:close/>
              </a:path>
            </a:pathLst>
          </a:custGeom>
          <a:blipFill>
            <a:blip r:embed="rId2"/>
            <a:stretch>
              <a:fillRect/>
            </a:stretch>
          </a:blipFill>
        </p:spPr>
      </p:sp>
      <p:sp>
        <p:nvSpPr>
          <p:cNvPr id="7" name="TextBox 7"/>
          <p:cNvSpPr txBox="1"/>
          <p:nvPr/>
        </p:nvSpPr>
        <p:spPr>
          <a:xfrm>
            <a:off x="729155" y="3504928"/>
            <a:ext cx="6853533" cy="1107440"/>
          </a:xfrm>
          <a:prstGeom prst="rect">
            <a:avLst/>
          </a:prstGeom>
        </p:spPr>
        <p:txBody>
          <a:bodyPr lIns="0" tIns="0" rIns="0" bIns="0" rtlCol="0" anchor="t">
            <a:spAutoFit/>
          </a:bodyPr>
          <a:lstStyle/>
          <a:p>
            <a:pPr algn="ctr">
              <a:lnSpc>
                <a:spcPts val="8640"/>
              </a:lnSpc>
            </a:pPr>
            <a:r>
              <a:rPr lang="en-US" sz="60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融入活动</a:t>
            </a:r>
            <a:endParaRPr lang="en-US" sz="60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endParaRPr>
          </a:p>
        </p:txBody>
      </p:sp>
      <p:sp>
        <p:nvSpPr>
          <p:cNvPr id="11" name="TextBox 11"/>
          <p:cNvSpPr txBox="1"/>
          <p:nvPr/>
        </p:nvSpPr>
        <p:spPr>
          <a:xfrm>
            <a:off x="729155" y="4748212"/>
            <a:ext cx="6853533" cy="645795"/>
          </a:xfrm>
          <a:prstGeom prst="rect">
            <a:avLst/>
          </a:prstGeom>
        </p:spPr>
        <p:txBody>
          <a:bodyPr lIns="0" tIns="0" rIns="0" bIns="0" rtlCol="0" anchor="t">
            <a:spAutoFit/>
          </a:bodyPr>
          <a:lstStyle/>
          <a:p>
            <a:pPr algn="ctr">
              <a:lnSpc>
                <a:spcPts val="5040"/>
              </a:lnSpc>
            </a:pPr>
            <a:r>
              <a:rPr lang="en-US" sz="3600" b="1">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Integration Events</a:t>
            </a:r>
            <a:endParaRPr lang="en-US" sz="3600" b="1">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sp>
        <p:nvSpPr>
          <p:cNvPr id="12" name="TextBox 12"/>
          <p:cNvSpPr txBox="1"/>
          <p:nvPr/>
        </p:nvSpPr>
        <p:spPr>
          <a:xfrm>
            <a:off x="9144000" y="1897939"/>
            <a:ext cx="8010607" cy="6793230"/>
          </a:xfrm>
          <a:prstGeom prst="rect">
            <a:avLst/>
          </a:prstGeom>
        </p:spPr>
        <p:txBody>
          <a:bodyPr lIns="0" tIns="0" rIns="0" bIns="0" rtlCol="0" anchor="t">
            <a:spAutoFit/>
          </a:bodyPr>
          <a:lstStyle/>
          <a:p>
            <a:pPr algn="l">
              <a:lnSpc>
                <a:spcPts val="10595"/>
              </a:lnSpc>
            </a:pPr>
            <a:r>
              <a:rPr lang="en-US" sz="3200" b="1">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rPr>
              <a:t>跨分会私董会</a:t>
            </a:r>
            <a:endParaRPr lang="en-US" sz="3200" b="1">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endParaRPr>
          </a:p>
          <a:p>
            <a:pPr algn="l">
              <a:lnSpc>
                <a:spcPts val="10595"/>
              </a:lnSpc>
            </a:pPr>
            <a:r>
              <a:rPr lang="en-US" sz="3200" b="1">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rPr>
              <a:t>欢迎晚宴 </a:t>
            </a:r>
            <a:endParaRPr lang="en-US" sz="3200" b="1">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endParaRPr>
          </a:p>
          <a:p>
            <a:pPr algn="l">
              <a:lnSpc>
                <a:spcPts val="10595"/>
              </a:lnSpc>
            </a:pPr>
            <a:r>
              <a:rPr lang="en-US" sz="3200" b="1">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rPr>
              <a:t>城市探险</a:t>
            </a:r>
            <a:endParaRPr lang="en-US" sz="3200" b="1">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endParaRPr>
          </a:p>
          <a:p>
            <a:pPr algn="l">
              <a:lnSpc>
                <a:spcPts val="10595"/>
              </a:lnSpc>
            </a:pPr>
            <a:r>
              <a:rPr lang="en-US" sz="3200" b="1">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rPr>
              <a:t>闭幕晚宴</a:t>
            </a:r>
            <a:endParaRPr lang="en-US" sz="3200" b="1">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endParaRPr>
          </a:p>
          <a:p>
            <a:pPr algn="l">
              <a:lnSpc>
                <a:spcPts val="10595"/>
              </a:lnSpc>
            </a:pPr>
            <a:r>
              <a:rPr lang="en-US" sz="3200" b="1">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rPr>
              <a:t>南ㄚ岛</a:t>
            </a:r>
            <a:endParaRPr lang="en-US" sz="3200" b="1">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endParaRPr>
          </a:p>
        </p:txBody>
      </p:sp>
      <p:sp>
        <p:nvSpPr>
          <p:cNvPr id="13" name="TextBox 13"/>
          <p:cNvSpPr txBox="1"/>
          <p:nvPr/>
        </p:nvSpPr>
        <p:spPr>
          <a:xfrm>
            <a:off x="13669010" y="2123440"/>
            <a:ext cx="4757420" cy="1025525"/>
          </a:xfrm>
          <a:prstGeom prst="rect">
            <a:avLst/>
          </a:prstGeom>
        </p:spPr>
        <p:txBody>
          <a:bodyPr wrap="square" lIns="0" tIns="0" rIns="0" bIns="0" rtlCol="0" anchor="t">
            <a:spAutoFit/>
          </a:bodyPr>
          <a:lstStyle/>
          <a:p>
            <a:pPr algn="l">
              <a:lnSpc>
                <a:spcPts val="8000"/>
              </a:lnSpc>
              <a:spcBef>
                <a:spcPct val="0"/>
              </a:spcBef>
            </a:pPr>
            <a:r>
              <a:rPr lang="en-US" sz="32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Forum Mixer</a:t>
            </a:r>
            <a:endParaRPr lang="en-US" sz="32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sp>
        <p:nvSpPr>
          <p:cNvPr id="14" name="TextBox 14"/>
          <p:cNvSpPr txBox="1"/>
          <p:nvPr/>
        </p:nvSpPr>
        <p:spPr>
          <a:xfrm>
            <a:off x="13669010" y="4794250"/>
            <a:ext cx="3169920" cy="1025525"/>
          </a:xfrm>
          <a:prstGeom prst="rect">
            <a:avLst/>
          </a:prstGeom>
        </p:spPr>
        <p:txBody>
          <a:bodyPr wrap="square" lIns="0" tIns="0" rIns="0" bIns="0" rtlCol="0" anchor="t">
            <a:spAutoFit/>
          </a:bodyPr>
          <a:lstStyle/>
          <a:p>
            <a:pPr algn="l">
              <a:lnSpc>
                <a:spcPts val="8000"/>
              </a:lnSpc>
              <a:spcBef>
                <a:spcPct val="0"/>
              </a:spcBef>
            </a:pPr>
            <a:r>
              <a:rPr lang="en-US" sz="32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City Hunt</a:t>
            </a:r>
            <a:endParaRPr lang="en-US" sz="32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sp>
        <p:nvSpPr>
          <p:cNvPr id="15" name="TextBox 15"/>
          <p:cNvSpPr txBox="1"/>
          <p:nvPr/>
        </p:nvSpPr>
        <p:spPr>
          <a:xfrm>
            <a:off x="13669157" y="7487374"/>
            <a:ext cx="3346847" cy="1025525"/>
          </a:xfrm>
          <a:prstGeom prst="rect">
            <a:avLst/>
          </a:prstGeom>
        </p:spPr>
        <p:txBody>
          <a:bodyPr lIns="0" tIns="0" rIns="0" bIns="0" rtlCol="0" anchor="t">
            <a:spAutoFit/>
          </a:bodyPr>
          <a:lstStyle/>
          <a:p>
            <a:pPr algn="l">
              <a:lnSpc>
                <a:spcPts val="8000"/>
              </a:lnSpc>
              <a:spcBef>
                <a:spcPct val="0"/>
              </a:spcBef>
            </a:pPr>
            <a:r>
              <a:rPr lang="en-US" sz="32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Lamma Island</a:t>
            </a:r>
            <a:endParaRPr lang="en-US" sz="32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sp>
        <p:nvSpPr>
          <p:cNvPr id="16" name="TextBox 16"/>
          <p:cNvSpPr txBox="1"/>
          <p:nvPr/>
        </p:nvSpPr>
        <p:spPr>
          <a:xfrm>
            <a:off x="13669157" y="6141174"/>
            <a:ext cx="3452366" cy="1025525"/>
          </a:xfrm>
          <a:prstGeom prst="rect">
            <a:avLst/>
          </a:prstGeom>
        </p:spPr>
        <p:txBody>
          <a:bodyPr lIns="0" tIns="0" rIns="0" bIns="0" rtlCol="0" anchor="t">
            <a:spAutoFit/>
          </a:bodyPr>
          <a:lstStyle/>
          <a:p>
            <a:pPr algn="l">
              <a:lnSpc>
                <a:spcPts val="8000"/>
              </a:lnSpc>
              <a:spcBef>
                <a:spcPct val="0"/>
              </a:spcBef>
            </a:pPr>
            <a:r>
              <a:rPr lang="en-US" sz="32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Closing Dinner</a:t>
            </a:r>
            <a:endParaRPr lang="en-US" sz="32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sp>
        <p:nvSpPr>
          <p:cNvPr id="17" name="TextBox 17"/>
          <p:cNvSpPr txBox="1"/>
          <p:nvPr/>
        </p:nvSpPr>
        <p:spPr>
          <a:xfrm>
            <a:off x="13669157" y="3460362"/>
            <a:ext cx="3721745" cy="1025525"/>
          </a:xfrm>
          <a:prstGeom prst="rect">
            <a:avLst/>
          </a:prstGeom>
        </p:spPr>
        <p:txBody>
          <a:bodyPr lIns="0" tIns="0" rIns="0" bIns="0" rtlCol="0" anchor="t">
            <a:spAutoFit/>
          </a:bodyPr>
          <a:lstStyle/>
          <a:p>
            <a:pPr algn="l">
              <a:lnSpc>
                <a:spcPts val="8000"/>
              </a:lnSpc>
              <a:spcBef>
                <a:spcPct val="0"/>
              </a:spcBef>
            </a:pPr>
            <a:r>
              <a:rPr lang="en-US" sz="32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Opening Dinner</a:t>
            </a:r>
            <a:endParaRPr lang="en-US" sz="32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grpSp>
        <p:nvGrpSpPr>
          <p:cNvPr id="21" name="Group 8"/>
          <p:cNvGrpSpPr/>
          <p:nvPr/>
        </p:nvGrpSpPr>
        <p:grpSpPr>
          <a:xfrm rot="0">
            <a:off x="1905000" y="8877300"/>
            <a:ext cx="4401185" cy="1191895"/>
            <a:chOff x="-139700" y="-569276"/>
            <a:chExt cx="5868247" cy="1627732"/>
          </a:xfrm>
        </p:grpSpPr>
        <p:sp>
          <p:nvSpPr>
            <p:cNvPr id="22" name="TextBox 9"/>
            <p:cNvSpPr txBox="1"/>
            <p:nvPr/>
          </p:nvSpPr>
          <p:spPr>
            <a:xfrm>
              <a:off x="-139700" y="486972"/>
              <a:ext cx="5786967" cy="369427"/>
            </a:xfrm>
            <a:prstGeom prst="rect">
              <a:avLst/>
            </a:prstGeom>
          </p:spPr>
          <p:txBody>
            <a:bodyPr lIns="0" tIns="0" rIns="0" bIns="0" rtlCol="0" anchor="t">
              <a:noAutofit/>
            </a:bodyPr>
            <a:lstStyle/>
            <a:p>
              <a:pPr algn="ctr">
                <a:lnSpc>
                  <a:spcPts val="1120"/>
                </a:lnSpc>
              </a:pPr>
              <a:endParaRPr lang="en-US" altLang="zh-CN"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sp>
          <p:nvSpPr>
            <p:cNvPr id="23" name="TextBox 10"/>
            <p:cNvSpPr txBox="1"/>
            <p:nvPr/>
          </p:nvSpPr>
          <p:spPr>
            <a:xfrm>
              <a:off x="165100" y="-569276"/>
              <a:ext cx="5563447" cy="1627732"/>
            </a:xfrm>
            <a:prstGeom prst="rect">
              <a:avLst/>
            </a:prstGeom>
          </p:spPr>
          <p:txBody>
            <a:bodyPr wrap="square" lIns="0" tIns="0" rIns="0" bIns="0" rtlCol="0" anchor="t">
              <a:noAutofit/>
            </a:bodyPr>
            <a:lstStyle/>
            <a:p>
              <a:pPr algn="ctr">
                <a:lnSpc>
                  <a:spcPts val="2300"/>
                </a:lnSpc>
              </a:pPr>
              <a:r>
                <a:rPr lang="en-US" sz="2000" b="1" spc="24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雁博青年创业家协会</a:t>
              </a:r>
              <a:endParaRPr lang="en-US" sz="2000" b="1" spc="24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endParaRPr>
            </a:p>
            <a:p>
              <a:pPr algn="ctr">
                <a:lnSpc>
                  <a:spcPts val="2300"/>
                </a:lnSpc>
              </a:pPr>
              <a:r>
                <a:rPr lang="en-US" altLang="zh-CN" sz="20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Young Entrepreneurs Network</a:t>
              </a:r>
              <a:endParaRPr lang="en-US" altLang="zh-CN" sz="20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r>
                <a:rPr lang="zh-CN" altLang="en-US"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于</a:t>
              </a:r>
              <a:r>
                <a:rPr lang="en-US"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2008年</a:t>
              </a:r>
              <a:r>
                <a:rPr lang="zh-CN" altLang="en-US"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成立</a:t>
              </a:r>
              <a:r>
                <a:rPr lang="en-US" altLang="zh-CN"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 Established in 2008</a:t>
              </a:r>
              <a:endParaRPr lang="en-US" altLang="zh-CN"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r>
                <a:rPr lang="en-US" sz="8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a:t>
              </a:r>
              <a:endParaRPr lang="en-US" sz="8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endParaRPr lang="en-US" sz="800" b="1" spc="24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gr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0">
            <a:off x="0" y="0"/>
            <a:ext cx="8302249" cy="10287000"/>
            <a:chOff x="0" y="0"/>
            <a:chExt cx="2808415" cy="3479800"/>
          </a:xfrm>
        </p:grpSpPr>
        <p:sp>
          <p:nvSpPr>
            <p:cNvPr id="3" name="Freeform 3"/>
            <p:cNvSpPr/>
            <p:nvPr/>
          </p:nvSpPr>
          <p:spPr>
            <a:xfrm>
              <a:off x="0" y="0"/>
              <a:ext cx="2808415" cy="3479800"/>
            </a:xfrm>
            <a:custGeom>
              <a:avLst/>
              <a:gdLst/>
              <a:ahLst/>
              <a:cxnLst/>
              <a:rect l="l" t="t" r="r" b="b"/>
              <a:pathLst>
                <a:path w="2808415" h="3479800">
                  <a:moveTo>
                    <a:pt x="0" y="0"/>
                  </a:moveTo>
                  <a:lnTo>
                    <a:pt x="2808415" y="0"/>
                  </a:lnTo>
                  <a:lnTo>
                    <a:pt x="2808415" y="3479800"/>
                  </a:lnTo>
                  <a:lnTo>
                    <a:pt x="0" y="3479800"/>
                  </a:lnTo>
                  <a:close/>
                </a:path>
              </a:pathLst>
            </a:custGeom>
            <a:solidFill>
              <a:srgbClr val="000000"/>
            </a:solidFill>
          </p:spPr>
        </p:sp>
      </p:grpSp>
      <p:grpSp>
        <p:nvGrpSpPr>
          <p:cNvPr id="4" name="Group 4"/>
          <p:cNvGrpSpPr/>
          <p:nvPr/>
        </p:nvGrpSpPr>
        <p:grpSpPr>
          <a:xfrm rot="0">
            <a:off x="0" y="0"/>
            <a:ext cx="8302249" cy="10287000"/>
            <a:chOff x="0" y="0"/>
            <a:chExt cx="11069666" cy="13716000"/>
          </a:xfrm>
        </p:grpSpPr>
        <p:pic>
          <p:nvPicPr>
            <p:cNvPr id="5" name="Picture 5"/>
            <p:cNvPicPr>
              <a:picLocks noChangeAspect="1"/>
            </p:cNvPicPr>
            <p:nvPr/>
          </p:nvPicPr>
          <p:blipFill>
            <a:blip r:embed="rId1">
              <a:alphaModFix amt="50000"/>
            </a:blip>
            <a:srcRect l="23064" r="23064"/>
            <a:stretch>
              <a:fillRect/>
            </a:stretch>
          </p:blipFill>
          <p:spPr>
            <a:xfrm>
              <a:off x="0" y="0"/>
              <a:ext cx="11069666" cy="13716000"/>
            </a:xfrm>
            <a:prstGeom prst="rect">
              <a:avLst/>
            </a:prstGeom>
          </p:spPr>
        </p:pic>
      </p:grpSp>
      <p:sp>
        <p:nvSpPr>
          <p:cNvPr id="6" name="Freeform 6"/>
          <p:cNvSpPr/>
          <p:nvPr/>
        </p:nvSpPr>
        <p:spPr>
          <a:xfrm>
            <a:off x="3558318" y="7858350"/>
            <a:ext cx="1195208" cy="664429"/>
          </a:xfrm>
          <a:custGeom>
            <a:avLst/>
            <a:gdLst/>
            <a:ahLst/>
            <a:cxnLst/>
            <a:rect l="l" t="t" r="r" b="b"/>
            <a:pathLst>
              <a:path w="1195208" h="664429">
                <a:moveTo>
                  <a:pt x="0" y="0"/>
                </a:moveTo>
                <a:lnTo>
                  <a:pt x="1195208" y="0"/>
                </a:lnTo>
                <a:lnTo>
                  <a:pt x="1195208" y="664429"/>
                </a:lnTo>
                <a:lnTo>
                  <a:pt x="0" y="664429"/>
                </a:lnTo>
                <a:lnTo>
                  <a:pt x="0" y="0"/>
                </a:lnTo>
                <a:close/>
              </a:path>
            </a:pathLst>
          </a:custGeom>
          <a:blipFill>
            <a:blip r:embed="rId2"/>
            <a:stretch>
              <a:fillRect/>
            </a:stretch>
          </a:blipFill>
        </p:spPr>
      </p:sp>
      <p:sp>
        <p:nvSpPr>
          <p:cNvPr id="7" name="TextBox 7"/>
          <p:cNvSpPr txBox="1"/>
          <p:nvPr/>
        </p:nvSpPr>
        <p:spPr>
          <a:xfrm>
            <a:off x="729155" y="3504928"/>
            <a:ext cx="6853533" cy="1107440"/>
          </a:xfrm>
          <a:prstGeom prst="rect">
            <a:avLst/>
          </a:prstGeom>
        </p:spPr>
        <p:txBody>
          <a:bodyPr lIns="0" tIns="0" rIns="0" bIns="0" rtlCol="0" anchor="t">
            <a:spAutoFit/>
          </a:bodyPr>
          <a:lstStyle/>
          <a:p>
            <a:pPr algn="ctr">
              <a:lnSpc>
                <a:spcPts val="8640"/>
              </a:lnSpc>
            </a:pPr>
            <a:r>
              <a:rPr lang="en-US" sz="72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跨分会私董会</a:t>
            </a:r>
            <a:endParaRPr lang="en-US" sz="72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endParaRPr>
          </a:p>
        </p:txBody>
      </p:sp>
      <p:sp>
        <p:nvSpPr>
          <p:cNvPr id="11" name="TextBox 11"/>
          <p:cNvSpPr txBox="1"/>
          <p:nvPr/>
        </p:nvSpPr>
        <p:spPr>
          <a:xfrm>
            <a:off x="729155" y="4748212"/>
            <a:ext cx="6853533" cy="645795"/>
          </a:xfrm>
          <a:prstGeom prst="rect">
            <a:avLst/>
          </a:prstGeom>
        </p:spPr>
        <p:txBody>
          <a:bodyPr lIns="0" tIns="0" rIns="0" bIns="0" rtlCol="0" anchor="t">
            <a:spAutoFit/>
          </a:bodyPr>
          <a:lstStyle/>
          <a:p>
            <a:pPr algn="ctr">
              <a:lnSpc>
                <a:spcPts val="5040"/>
              </a:lnSpc>
            </a:pPr>
            <a:r>
              <a:rPr lang="en-US" sz="4200" b="1">
                <a:solidFill>
                  <a:srgbClr val="FFFFFF"/>
                </a:solidFill>
                <a:latin typeface="Avenir Next Bold" panose="020B0803020202020204" charset="0"/>
                <a:ea typeface="方正书宋_GBK" panose="02000000000000000000" charset="-122"/>
                <a:cs typeface="Avenir Next Bold" panose="020B0803020202020204" charset="0"/>
                <a:sym typeface="Noto Sans T Chinese" panose="020B0500000000000000" charset="-120"/>
              </a:rPr>
              <a:t>Forum Mixer</a:t>
            </a:r>
            <a:endParaRPr lang="en-US" sz="4200" b="1">
              <a:solidFill>
                <a:srgbClr val="FFFFFF"/>
              </a:solidFill>
              <a:latin typeface="Avenir Next Bold" panose="020B0803020202020204" charset="0"/>
              <a:ea typeface="方正书宋_GBK" panose="02000000000000000000" charset="-122"/>
              <a:cs typeface="Avenir Next Bold" panose="020B0803020202020204" charset="0"/>
              <a:sym typeface="Noto Sans T Chinese" panose="020B0500000000000000" charset="-120"/>
            </a:endParaRPr>
          </a:p>
        </p:txBody>
      </p:sp>
      <p:sp>
        <p:nvSpPr>
          <p:cNvPr id="12" name="Freeform 12"/>
          <p:cNvSpPr/>
          <p:nvPr/>
        </p:nvSpPr>
        <p:spPr>
          <a:xfrm>
            <a:off x="8302249" y="0"/>
            <a:ext cx="10092543" cy="10360895"/>
          </a:xfrm>
          <a:custGeom>
            <a:avLst/>
            <a:gdLst/>
            <a:ahLst/>
            <a:cxnLst/>
            <a:rect l="l" t="t" r="r" b="b"/>
            <a:pathLst>
              <a:path w="10092543" h="10360895">
                <a:moveTo>
                  <a:pt x="0" y="0"/>
                </a:moveTo>
                <a:lnTo>
                  <a:pt x="10092543" y="0"/>
                </a:lnTo>
                <a:lnTo>
                  <a:pt x="10092543" y="10360895"/>
                </a:lnTo>
                <a:lnTo>
                  <a:pt x="0" y="10360895"/>
                </a:lnTo>
                <a:lnTo>
                  <a:pt x="0" y="0"/>
                </a:lnTo>
                <a:close/>
              </a:path>
            </a:pathLst>
          </a:custGeom>
          <a:blipFill>
            <a:blip r:embed="rId3"/>
            <a:stretch>
              <a:fillRect l="-18845" t="-6699" r="-69060" b="-15403"/>
            </a:stretch>
          </a:blipFill>
        </p:spPr>
      </p:sp>
      <p:grpSp>
        <p:nvGrpSpPr>
          <p:cNvPr id="15" name="Group 8"/>
          <p:cNvGrpSpPr/>
          <p:nvPr/>
        </p:nvGrpSpPr>
        <p:grpSpPr>
          <a:xfrm rot="0">
            <a:off x="1905000" y="8877300"/>
            <a:ext cx="4401185" cy="1191895"/>
            <a:chOff x="-139700" y="-569276"/>
            <a:chExt cx="5868247" cy="1627732"/>
          </a:xfrm>
        </p:grpSpPr>
        <p:sp>
          <p:nvSpPr>
            <p:cNvPr id="16" name="TextBox 9"/>
            <p:cNvSpPr txBox="1"/>
            <p:nvPr/>
          </p:nvSpPr>
          <p:spPr>
            <a:xfrm>
              <a:off x="-139700" y="486972"/>
              <a:ext cx="5786967" cy="369427"/>
            </a:xfrm>
            <a:prstGeom prst="rect">
              <a:avLst/>
            </a:prstGeom>
          </p:spPr>
          <p:txBody>
            <a:bodyPr lIns="0" tIns="0" rIns="0" bIns="0" rtlCol="0" anchor="t">
              <a:noAutofit/>
            </a:bodyPr>
            <a:lstStyle/>
            <a:p>
              <a:pPr algn="ctr">
                <a:lnSpc>
                  <a:spcPts val="1120"/>
                </a:lnSpc>
              </a:pPr>
              <a:endParaRPr lang="en-US" altLang="zh-CN"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endParaRPr>
            </a:p>
          </p:txBody>
        </p:sp>
        <p:sp>
          <p:nvSpPr>
            <p:cNvPr id="17" name="TextBox 10"/>
            <p:cNvSpPr txBox="1"/>
            <p:nvPr/>
          </p:nvSpPr>
          <p:spPr>
            <a:xfrm>
              <a:off x="165100" y="-569276"/>
              <a:ext cx="5563447" cy="1627732"/>
            </a:xfrm>
            <a:prstGeom prst="rect">
              <a:avLst/>
            </a:prstGeom>
          </p:spPr>
          <p:txBody>
            <a:bodyPr wrap="square" lIns="0" tIns="0" rIns="0" bIns="0" rtlCol="0" anchor="t">
              <a:noAutofit/>
            </a:bodyPr>
            <a:lstStyle/>
            <a:p>
              <a:pPr algn="ctr">
                <a:lnSpc>
                  <a:spcPts val="2300"/>
                </a:lnSpc>
              </a:pPr>
              <a:r>
                <a:rPr lang="en-US" sz="2000" b="1" spc="240">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Bold"/>
                </a:rPr>
                <a:t>雁博青年创业家协会</a:t>
              </a:r>
              <a:endParaRPr lang="en-US" sz="2000" b="1" spc="240">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Bold"/>
              </a:endParaRPr>
            </a:p>
            <a:p>
              <a:pPr algn="ctr">
                <a:lnSpc>
                  <a:spcPts val="2300"/>
                </a:lnSpc>
              </a:pPr>
              <a:r>
                <a:rPr lang="en-US" altLang="zh-CN" sz="2000">
                  <a:solidFill>
                    <a:srgbClr val="FFFFFF"/>
                  </a:solidFill>
                  <a:latin typeface="Avenir Next Regular" panose="020B0803020202020204" charset="0"/>
                  <a:ea typeface="仓耳灵动黑 简" panose="02000500000000000000" charset="-122"/>
                  <a:cs typeface="Avenir Next Regular" panose="020B0803020202020204" charset="0"/>
                  <a:sym typeface="Noto Sans T Chinese" panose="020B0500000000000000" charset="-120"/>
                </a:rPr>
                <a:t>Young Entrepreneurs Network</a:t>
              </a:r>
              <a:endParaRPr lang="en-US" altLang="zh-CN" sz="2000">
                <a:solidFill>
                  <a:srgbClr val="FFFFFF"/>
                </a:solidFill>
                <a:latin typeface="Avenir Next Regular" panose="020B0803020202020204" charset="0"/>
                <a:ea typeface="仓耳灵动黑 简" panose="02000500000000000000" charset="-122"/>
                <a:cs typeface="Avenir Next Regular" panose="020B0803020202020204" charset="0"/>
                <a:sym typeface="Noto Sans T Chinese" panose="020B0500000000000000" charset="-120"/>
              </a:endParaRPr>
            </a:p>
            <a:p>
              <a:pPr algn="ctr">
                <a:lnSpc>
                  <a:spcPts val="2300"/>
                </a:lnSpc>
              </a:pPr>
              <a:r>
                <a:rPr lang="zh-CN" altLang="en-US"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rPr>
                <a:t>于</a:t>
              </a:r>
              <a:r>
                <a:rPr lang="en-US"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rPr>
                <a:t>2008年</a:t>
              </a:r>
              <a:r>
                <a:rPr lang="zh-CN" altLang="en-US"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rPr>
                <a:t>成立</a:t>
              </a:r>
              <a:r>
                <a:rPr lang="en-US" altLang="zh-CN"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rPr>
                <a:t> · Established in 2008</a:t>
              </a:r>
              <a:endParaRPr lang="en-US" altLang="zh-CN"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endParaRPr>
            </a:p>
            <a:p>
              <a:pPr algn="ctr">
                <a:lnSpc>
                  <a:spcPts val="2300"/>
                </a:lnSpc>
              </a:pPr>
              <a:r>
                <a:rPr lang="en-US" sz="800">
                  <a:solidFill>
                    <a:srgbClr val="FFFFFF"/>
                  </a:solidFill>
                  <a:latin typeface="Avenir Next Regular" panose="020B0803020202020204" charset="0"/>
                  <a:ea typeface="仓耳灵动黑 简" panose="02000500000000000000" charset="-122"/>
                  <a:cs typeface="Avenir Next Regular" panose="020B0803020202020204" charset="0"/>
                  <a:sym typeface="Noto Sans T Chinese" panose="020B0500000000000000" charset="-120"/>
                </a:rPr>
                <a:t> </a:t>
              </a:r>
              <a:endParaRPr lang="en-US" sz="800">
                <a:solidFill>
                  <a:srgbClr val="FFFFFF"/>
                </a:solidFill>
                <a:latin typeface="Avenir Next Regular" panose="020B0803020202020204" charset="0"/>
                <a:ea typeface="仓耳灵动黑 简" panose="02000500000000000000" charset="-122"/>
                <a:cs typeface="Avenir Next Regular" panose="020B0803020202020204" charset="0"/>
                <a:sym typeface="Noto Sans T Chinese" panose="020B0500000000000000" charset="-120"/>
              </a:endParaRPr>
            </a:p>
            <a:p>
              <a:pPr algn="ctr">
                <a:lnSpc>
                  <a:spcPts val="2300"/>
                </a:lnSpc>
              </a:pPr>
              <a:endParaRPr lang="en-US" sz="800" b="1" spc="240">
                <a:solidFill>
                  <a:srgbClr val="FFFFFF"/>
                </a:solidFill>
                <a:latin typeface="Avenir Next Regular" panose="020B0803020202020204" charset="0"/>
                <a:ea typeface="仓耳灵动黑 简" panose="02000500000000000000" charset="-122"/>
                <a:cs typeface="Avenir Next Regular" panose="020B0803020202020204" charset="0"/>
                <a:sym typeface="Noto Sans T Chinese" panose="020B0500000000000000" charset="-120"/>
              </a:endParaRPr>
            </a:p>
          </p:txBody>
        </p:sp>
      </p:gr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6881822" y="0"/>
            <a:ext cx="13716000" cy="10287000"/>
          </a:xfrm>
          <a:custGeom>
            <a:avLst/>
            <a:gdLst/>
            <a:ahLst/>
            <a:cxnLst/>
            <a:rect l="l" t="t" r="r" b="b"/>
            <a:pathLst>
              <a:path w="13716000" h="10287000">
                <a:moveTo>
                  <a:pt x="0" y="0"/>
                </a:moveTo>
                <a:lnTo>
                  <a:pt x="13716000" y="0"/>
                </a:lnTo>
                <a:lnTo>
                  <a:pt x="13716000" y="10287000"/>
                </a:lnTo>
                <a:lnTo>
                  <a:pt x="0" y="10287000"/>
                </a:lnTo>
                <a:lnTo>
                  <a:pt x="0" y="0"/>
                </a:lnTo>
                <a:close/>
              </a:path>
            </a:pathLst>
          </a:custGeom>
          <a:blipFill>
            <a:blip r:embed="rId1"/>
            <a:stretch>
              <a:fillRect/>
            </a:stretch>
          </a:blipFill>
        </p:spPr>
      </p:sp>
      <p:grpSp>
        <p:nvGrpSpPr>
          <p:cNvPr id="3" name="Group 3"/>
          <p:cNvGrpSpPr/>
          <p:nvPr/>
        </p:nvGrpSpPr>
        <p:grpSpPr>
          <a:xfrm rot="0">
            <a:off x="0" y="0"/>
            <a:ext cx="8302249" cy="10287000"/>
            <a:chOff x="0" y="0"/>
            <a:chExt cx="2808415" cy="3479800"/>
          </a:xfrm>
        </p:grpSpPr>
        <p:sp>
          <p:nvSpPr>
            <p:cNvPr id="4" name="Freeform 4"/>
            <p:cNvSpPr/>
            <p:nvPr/>
          </p:nvSpPr>
          <p:spPr>
            <a:xfrm>
              <a:off x="0" y="0"/>
              <a:ext cx="2808415" cy="3479800"/>
            </a:xfrm>
            <a:custGeom>
              <a:avLst/>
              <a:gdLst/>
              <a:ahLst/>
              <a:cxnLst/>
              <a:rect l="l" t="t" r="r" b="b"/>
              <a:pathLst>
                <a:path w="2808415" h="3479800">
                  <a:moveTo>
                    <a:pt x="0" y="0"/>
                  </a:moveTo>
                  <a:lnTo>
                    <a:pt x="2808415" y="0"/>
                  </a:lnTo>
                  <a:lnTo>
                    <a:pt x="2808415" y="3479800"/>
                  </a:lnTo>
                  <a:lnTo>
                    <a:pt x="0" y="3479800"/>
                  </a:lnTo>
                  <a:close/>
                </a:path>
              </a:pathLst>
            </a:custGeom>
            <a:solidFill>
              <a:srgbClr val="000000"/>
            </a:solidFill>
          </p:spPr>
        </p:sp>
      </p:grpSp>
      <p:grpSp>
        <p:nvGrpSpPr>
          <p:cNvPr id="5" name="Group 5"/>
          <p:cNvGrpSpPr/>
          <p:nvPr/>
        </p:nvGrpSpPr>
        <p:grpSpPr>
          <a:xfrm rot="0">
            <a:off x="0" y="0"/>
            <a:ext cx="8302249" cy="10287000"/>
            <a:chOff x="0" y="0"/>
            <a:chExt cx="11069666" cy="13716000"/>
          </a:xfrm>
        </p:grpSpPr>
        <p:pic>
          <p:nvPicPr>
            <p:cNvPr id="6" name="Picture 6"/>
            <p:cNvPicPr>
              <a:picLocks noChangeAspect="1"/>
            </p:cNvPicPr>
            <p:nvPr/>
          </p:nvPicPr>
          <p:blipFill>
            <a:blip r:embed="rId2">
              <a:alphaModFix amt="50000"/>
            </a:blip>
            <a:srcRect l="23064" r="23064"/>
            <a:stretch>
              <a:fillRect/>
            </a:stretch>
          </p:blipFill>
          <p:spPr>
            <a:xfrm>
              <a:off x="0" y="0"/>
              <a:ext cx="11069666" cy="13716000"/>
            </a:xfrm>
            <a:prstGeom prst="rect">
              <a:avLst/>
            </a:prstGeom>
          </p:spPr>
        </p:pic>
      </p:grpSp>
      <p:sp>
        <p:nvSpPr>
          <p:cNvPr id="7" name="Freeform 7"/>
          <p:cNvSpPr/>
          <p:nvPr/>
        </p:nvSpPr>
        <p:spPr>
          <a:xfrm>
            <a:off x="3558318" y="7858350"/>
            <a:ext cx="1195208" cy="664429"/>
          </a:xfrm>
          <a:custGeom>
            <a:avLst/>
            <a:gdLst/>
            <a:ahLst/>
            <a:cxnLst/>
            <a:rect l="l" t="t" r="r" b="b"/>
            <a:pathLst>
              <a:path w="1195208" h="664429">
                <a:moveTo>
                  <a:pt x="0" y="0"/>
                </a:moveTo>
                <a:lnTo>
                  <a:pt x="1195208" y="0"/>
                </a:lnTo>
                <a:lnTo>
                  <a:pt x="1195208" y="664429"/>
                </a:lnTo>
                <a:lnTo>
                  <a:pt x="0" y="664429"/>
                </a:lnTo>
                <a:lnTo>
                  <a:pt x="0" y="0"/>
                </a:lnTo>
                <a:close/>
              </a:path>
            </a:pathLst>
          </a:custGeom>
          <a:blipFill>
            <a:blip r:embed="rId3"/>
            <a:stretch>
              <a:fillRect/>
            </a:stretch>
          </a:blipFill>
        </p:spPr>
      </p:sp>
      <p:sp>
        <p:nvSpPr>
          <p:cNvPr id="8" name="TextBox 8"/>
          <p:cNvSpPr txBox="1"/>
          <p:nvPr/>
        </p:nvSpPr>
        <p:spPr>
          <a:xfrm>
            <a:off x="729155" y="3504928"/>
            <a:ext cx="6853533" cy="1107440"/>
          </a:xfrm>
          <a:prstGeom prst="rect">
            <a:avLst/>
          </a:prstGeom>
        </p:spPr>
        <p:txBody>
          <a:bodyPr lIns="0" tIns="0" rIns="0" bIns="0" rtlCol="0" anchor="t">
            <a:spAutoFit/>
          </a:bodyPr>
          <a:lstStyle/>
          <a:p>
            <a:pPr algn="ctr">
              <a:lnSpc>
                <a:spcPts val="8640"/>
              </a:lnSpc>
            </a:pPr>
            <a:r>
              <a:rPr lang="en-US" sz="72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欢迎晚宴</a:t>
            </a:r>
            <a:endParaRPr lang="en-US" sz="72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endParaRPr>
          </a:p>
        </p:txBody>
      </p:sp>
      <p:sp>
        <p:nvSpPr>
          <p:cNvPr id="12" name="TextBox 12"/>
          <p:cNvSpPr txBox="1"/>
          <p:nvPr/>
        </p:nvSpPr>
        <p:spPr>
          <a:xfrm>
            <a:off x="729155" y="4748212"/>
            <a:ext cx="6853533" cy="638175"/>
          </a:xfrm>
          <a:prstGeom prst="rect">
            <a:avLst/>
          </a:prstGeom>
        </p:spPr>
        <p:txBody>
          <a:bodyPr lIns="0" tIns="0" rIns="0" bIns="0" rtlCol="0" anchor="t">
            <a:spAutoFit/>
          </a:bodyPr>
          <a:lstStyle/>
          <a:p>
            <a:pPr algn="ctr">
              <a:lnSpc>
                <a:spcPts val="5040"/>
              </a:lnSpc>
            </a:pPr>
            <a:r>
              <a:rPr lang="en-US" sz="4200">
                <a:solidFill>
                  <a:srgbClr val="FFFFFF"/>
                </a:solidFill>
                <a:latin typeface="Avenir Next Regular" panose="020B0803020202020204" charset="0"/>
                <a:ea typeface="Noto Sans T Chinese" panose="020B0500000000000000" charset="-120"/>
                <a:cs typeface="Avenir Next Regular" panose="020B0803020202020204" charset="0"/>
                <a:sym typeface="Noto Sans T Chinese" panose="020B0500000000000000" charset="-120"/>
              </a:rPr>
              <a:t>Welcome Dinner</a:t>
            </a:r>
            <a:endParaRPr lang="en-US" sz="4200">
              <a:solidFill>
                <a:srgbClr val="FFFFFF"/>
              </a:solidFill>
              <a:latin typeface="Avenir Next Regular" panose="020B0803020202020204" charset="0"/>
              <a:ea typeface="Noto Sans T Chinese" panose="020B0500000000000000" charset="-120"/>
              <a:cs typeface="Avenir Next Regular" panose="020B0803020202020204" charset="0"/>
              <a:sym typeface="Noto Sans T Chinese" panose="020B0500000000000000" charset="-120"/>
            </a:endParaRPr>
          </a:p>
        </p:txBody>
      </p:sp>
      <p:grpSp>
        <p:nvGrpSpPr>
          <p:cNvPr id="15" name="Group 8"/>
          <p:cNvGrpSpPr/>
          <p:nvPr/>
        </p:nvGrpSpPr>
        <p:grpSpPr>
          <a:xfrm rot="0">
            <a:off x="1905000" y="8877300"/>
            <a:ext cx="4401185" cy="1191895"/>
            <a:chOff x="-139700" y="-569276"/>
            <a:chExt cx="5868247" cy="1627732"/>
          </a:xfrm>
        </p:grpSpPr>
        <p:sp>
          <p:nvSpPr>
            <p:cNvPr id="16" name="TextBox 9"/>
            <p:cNvSpPr txBox="1"/>
            <p:nvPr/>
          </p:nvSpPr>
          <p:spPr>
            <a:xfrm>
              <a:off x="-139700" y="486972"/>
              <a:ext cx="5786967" cy="369427"/>
            </a:xfrm>
            <a:prstGeom prst="rect">
              <a:avLst/>
            </a:prstGeom>
          </p:spPr>
          <p:txBody>
            <a:bodyPr lIns="0" tIns="0" rIns="0" bIns="0" rtlCol="0" anchor="t">
              <a:noAutofit/>
            </a:bodyPr>
            <a:lstStyle/>
            <a:p>
              <a:pPr algn="ctr">
                <a:lnSpc>
                  <a:spcPts val="1120"/>
                </a:lnSpc>
              </a:pPr>
              <a:endParaRPr lang="en-US" altLang="zh-CN"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endParaRPr>
            </a:p>
          </p:txBody>
        </p:sp>
        <p:sp>
          <p:nvSpPr>
            <p:cNvPr id="17" name="TextBox 10"/>
            <p:cNvSpPr txBox="1"/>
            <p:nvPr/>
          </p:nvSpPr>
          <p:spPr>
            <a:xfrm>
              <a:off x="165100" y="-569276"/>
              <a:ext cx="5563447" cy="1627732"/>
            </a:xfrm>
            <a:prstGeom prst="rect">
              <a:avLst/>
            </a:prstGeom>
          </p:spPr>
          <p:txBody>
            <a:bodyPr wrap="square" lIns="0" tIns="0" rIns="0" bIns="0" rtlCol="0" anchor="t">
              <a:noAutofit/>
            </a:bodyPr>
            <a:lstStyle/>
            <a:p>
              <a:pPr algn="ctr">
                <a:lnSpc>
                  <a:spcPts val="2300"/>
                </a:lnSpc>
              </a:pPr>
              <a:r>
                <a:rPr lang="en-US" sz="2000" b="1" spc="240">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Bold"/>
                </a:rPr>
                <a:t>雁博青年创业家协会</a:t>
              </a:r>
              <a:endParaRPr lang="en-US" sz="2000" b="1" spc="240">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Bold"/>
              </a:endParaRPr>
            </a:p>
            <a:p>
              <a:pPr algn="ctr">
                <a:lnSpc>
                  <a:spcPts val="2300"/>
                </a:lnSpc>
              </a:pPr>
              <a:r>
                <a:rPr lang="en-US" altLang="zh-CN" sz="2000">
                  <a:solidFill>
                    <a:srgbClr val="FFFFFF"/>
                  </a:solidFill>
                  <a:latin typeface="Avenir Next Regular" panose="020B0803020202020204" charset="0"/>
                  <a:ea typeface="仓耳灵动黑 简" panose="02000500000000000000" charset="-122"/>
                  <a:cs typeface="Avenir Next Regular" panose="020B0803020202020204" charset="0"/>
                  <a:sym typeface="Noto Sans T Chinese" panose="020B0500000000000000" charset="-120"/>
                </a:rPr>
                <a:t>Young Entrepreneurs Network</a:t>
              </a:r>
              <a:endParaRPr lang="en-US" altLang="zh-CN" sz="2000">
                <a:solidFill>
                  <a:srgbClr val="FFFFFF"/>
                </a:solidFill>
                <a:latin typeface="Avenir Next Regular" panose="020B0803020202020204" charset="0"/>
                <a:ea typeface="仓耳灵动黑 简" panose="02000500000000000000" charset="-122"/>
                <a:cs typeface="Avenir Next Regular" panose="020B0803020202020204" charset="0"/>
                <a:sym typeface="Noto Sans T Chinese" panose="020B0500000000000000" charset="-120"/>
              </a:endParaRPr>
            </a:p>
            <a:p>
              <a:pPr algn="ctr">
                <a:lnSpc>
                  <a:spcPts val="2300"/>
                </a:lnSpc>
              </a:pPr>
              <a:r>
                <a:rPr lang="zh-CN" altLang="en-US"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rPr>
                <a:t>于</a:t>
              </a:r>
              <a:r>
                <a:rPr lang="en-US"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rPr>
                <a:t>2008年</a:t>
              </a:r>
              <a:r>
                <a:rPr lang="zh-CN" altLang="en-US"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rPr>
                <a:t>成立</a:t>
              </a:r>
              <a:r>
                <a:rPr lang="en-US" altLang="zh-CN"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rPr>
                <a:t> · Established in 2008</a:t>
              </a:r>
              <a:endParaRPr lang="en-US" altLang="zh-CN"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endParaRPr>
            </a:p>
            <a:p>
              <a:pPr algn="ctr">
                <a:lnSpc>
                  <a:spcPts val="2300"/>
                </a:lnSpc>
              </a:pPr>
              <a:r>
                <a:rPr lang="en-US" sz="800">
                  <a:solidFill>
                    <a:srgbClr val="FFFFFF"/>
                  </a:solidFill>
                  <a:latin typeface="Avenir Next Regular" panose="020B0803020202020204" charset="0"/>
                  <a:ea typeface="仓耳灵动黑 简" panose="02000500000000000000" charset="-122"/>
                  <a:cs typeface="Avenir Next Regular" panose="020B0803020202020204" charset="0"/>
                  <a:sym typeface="Noto Sans T Chinese" panose="020B0500000000000000" charset="-120"/>
                </a:rPr>
                <a:t> </a:t>
              </a:r>
              <a:endParaRPr lang="en-US" sz="800">
                <a:solidFill>
                  <a:srgbClr val="FFFFFF"/>
                </a:solidFill>
                <a:latin typeface="Avenir Next Regular" panose="020B0803020202020204" charset="0"/>
                <a:ea typeface="仓耳灵动黑 简" panose="02000500000000000000" charset="-122"/>
                <a:cs typeface="Avenir Next Regular" panose="020B0803020202020204" charset="0"/>
                <a:sym typeface="Noto Sans T Chinese" panose="020B0500000000000000" charset="-120"/>
              </a:endParaRPr>
            </a:p>
            <a:p>
              <a:pPr algn="ctr">
                <a:lnSpc>
                  <a:spcPts val="2300"/>
                </a:lnSpc>
              </a:pPr>
              <a:endParaRPr lang="en-US" sz="800" b="1" spc="240">
                <a:solidFill>
                  <a:srgbClr val="FFFFFF"/>
                </a:solidFill>
                <a:latin typeface="Avenir Next Regular" panose="020B0803020202020204" charset="0"/>
                <a:ea typeface="仓耳灵动黑 简" panose="02000500000000000000" charset="-122"/>
                <a:cs typeface="Avenir Next Regular" panose="020B0803020202020204" charset="0"/>
                <a:sym typeface="Noto Sans T Chinese" panose="020B0500000000000000" charset="-120"/>
              </a:endParaRPr>
            </a:p>
          </p:txBody>
        </p:sp>
      </p:gr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4100195" y="0"/>
            <a:ext cx="18464530" cy="10287000"/>
          </a:xfrm>
          <a:custGeom>
            <a:avLst/>
            <a:gdLst/>
            <a:ahLst/>
            <a:cxnLst/>
            <a:rect l="l" t="t" r="r" b="b"/>
            <a:pathLst>
              <a:path w="18413932" h="10357837">
                <a:moveTo>
                  <a:pt x="0" y="0"/>
                </a:moveTo>
                <a:lnTo>
                  <a:pt x="18413932" y="0"/>
                </a:lnTo>
                <a:lnTo>
                  <a:pt x="18413932" y="10357837"/>
                </a:lnTo>
                <a:lnTo>
                  <a:pt x="0" y="10357837"/>
                </a:lnTo>
                <a:lnTo>
                  <a:pt x="0" y="0"/>
                </a:lnTo>
                <a:close/>
              </a:path>
            </a:pathLst>
          </a:custGeom>
          <a:blipFill>
            <a:blip r:embed="rId1"/>
            <a:stretch>
              <a:fillRect/>
            </a:stretch>
          </a:blipFill>
        </p:spPr>
      </p:sp>
      <p:grpSp>
        <p:nvGrpSpPr>
          <p:cNvPr id="3" name="Group 3"/>
          <p:cNvGrpSpPr/>
          <p:nvPr/>
        </p:nvGrpSpPr>
        <p:grpSpPr>
          <a:xfrm rot="0">
            <a:off x="0" y="0"/>
            <a:ext cx="8302249" cy="10287000"/>
            <a:chOff x="0" y="0"/>
            <a:chExt cx="2808415" cy="3479800"/>
          </a:xfrm>
        </p:grpSpPr>
        <p:sp>
          <p:nvSpPr>
            <p:cNvPr id="4" name="Freeform 4"/>
            <p:cNvSpPr/>
            <p:nvPr/>
          </p:nvSpPr>
          <p:spPr>
            <a:xfrm>
              <a:off x="0" y="0"/>
              <a:ext cx="2808415" cy="3479800"/>
            </a:xfrm>
            <a:custGeom>
              <a:avLst/>
              <a:gdLst/>
              <a:ahLst/>
              <a:cxnLst/>
              <a:rect l="l" t="t" r="r" b="b"/>
              <a:pathLst>
                <a:path w="2808415" h="3479800">
                  <a:moveTo>
                    <a:pt x="0" y="0"/>
                  </a:moveTo>
                  <a:lnTo>
                    <a:pt x="2808415" y="0"/>
                  </a:lnTo>
                  <a:lnTo>
                    <a:pt x="2808415" y="3479800"/>
                  </a:lnTo>
                  <a:lnTo>
                    <a:pt x="0" y="3479800"/>
                  </a:lnTo>
                  <a:close/>
                </a:path>
              </a:pathLst>
            </a:custGeom>
            <a:solidFill>
              <a:srgbClr val="000000"/>
            </a:solidFill>
          </p:spPr>
        </p:sp>
      </p:grpSp>
      <p:grpSp>
        <p:nvGrpSpPr>
          <p:cNvPr id="5" name="Group 5"/>
          <p:cNvGrpSpPr/>
          <p:nvPr/>
        </p:nvGrpSpPr>
        <p:grpSpPr>
          <a:xfrm rot="0">
            <a:off x="0" y="0"/>
            <a:ext cx="8302249" cy="10287000"/>
            <a:chOff x="0" y="0"/>
            <a:chExt cx="11069666" cy="13716000"/>
          </a:xfrm>
        </p:grpSpPr>
        <p:pic>
          <p:nvPicPr>
            <p:cNvPr id="6" name="Picture 6"/>
            <p:cNvPicPr>
              <a:picLocks noChangeAspect="1"/>
            </p:cNvPicPr>
            <p:nvPr/>
          </p:nvPicPr>
          <p:blipFill>
            <a:blip r:embed="rId2">
              <a:alphaModFix amt="50000"/>
            </a:blip>
            <a:srcRect l="23064" r="23064"/>
            <a:stretch>
              <a:fillRect/>
            </a:stretch>
          </p:blipFill>
          <p:spPr>
            <a:xfrm>
              <a:off x="0" y="0"/>
              <a:ext cx="11069666" cy="13716000"/>
            </a:xfrm>
            <a:prstGeom prst="rect">
              <a:avLst/>
            </a:prstGeom>
          </p:spPr>
        </p:pic>
      </p:grpSp>
      <p:sp>
        <p:nvSpPr>
          <p:cNvPr id="7" name="Freeform 7"/>
          <p:cNvSpPr/>
          <p:nvPr/>
        </p:nvSpPr>
        <p:spPr>
          <a:xfrm>
            <a:off x="3558318" y="7858350"/>
            <a:ext cx="1195208" cy="664429"/>
          </a:xfrm>
          <a:custGeom>
            <a:avLst/>
            <a:gdLst/>
            <a:ahLst/>
            <a:cxnLst/>
            <a:rect l="l" t="t" r="r" b="b"/>
            <a:pathLst>
              <a:path w="1195208" h="664429">
                <a:moveTo>
                  <a:pt x="0" y="0"/>
                </a:moveTo>
                <a:lnTo>
                  <a:pt x="1195208" y="0"/>
                </a:lnTo>
                <a:lnTo>
                  <a:pt x="1195208" y="664429"/>
                </a:lnTo>
                <a:lnTo>
                  <a:pt x="0" y="664429"/>
                </a:lnTo>
                <a:lnTo>
                  <a:pt x="0" y="0"/>
                </a:lnTo>
                <a:close/>
              </a:path>
            </a:pathLst>
          </a:custGeom>
          <a:blipFill>
            <a:blip r:embed="rId3"/>
            <a:stretch>
              <a:fillRect/>
            </a:stretch>
          </a:blipFill>
        </p:spPr>
      </p:sp>
      <p:sp>
        <p:nvSpPr>
          <p:cNvPr id="8" name="TextBox 8"/>
          <p:cNvSpPr txBox="1"/>
          <p:nvPr/>
        </p:nvSpPr>
        <p:spPr>
          <a:xfrm>
            <a:off x="729155" y="3504928"/>
            <a:ext cx="6853533" cy="1107440"/>
          </a:xfrm>
          <a:prstGeom prst="rect">
            <a:avLst/>
          </a:prstGeom>
        </p:spPr>
        <p:txBody>
          <a:bodyPr lIns="0" tIns="0" rIns="0" bIns="0" rtlCol="0" anchor="t">
            <a:spAutoFit/>
          </a:bodyPr>
          <a:lstStyle/>
          <a:p>
            <a:pPr algn="ctr">
              <a:lnSpc>
                <a:spcPts val="8640"/>
              </a:lnSpc>
            </a:pPr>
            <a:r>
              <a:rPr lang="en-US" sz="72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城市探险</a:t>
            </a:r>
            <a:endParaRPr lang="en-US" sz="72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endParaRPr>
          </a:p>
        </p:txBody>
      </p:sp>
      <p:sp>
        <p:nvSpPr>
          <p:cNvPr id="12" name="TextBox 12"/>
          <p:cNvSpPr txBox="1"/>
          <p:nvPr/>
        </p:nvSpPr>
        <p:spPr>
          <a:xfrm>
            <a:off x="729155" y="4748212"/>
            <a:ext cx="6853533" cy="645795"/>
          </a:xfrm>
          <a:prstGeom prst="rect">
            <a:avLst/>
          </a:prstGeom>
        </p:spPr>
        <p:txBody>
          <a:bodyPr lIns="0" tIns="0" rIns="0" bIns="0" rtlCol="0" anchor="t">
            <a:spAutoFit/>
          </a:bodyPr>
          <a:lstStyle/>
          <a:p>
            <a:pPr algn="ctr">
              <a:lnSpc>
                <a:spcPts val="5040"/>
              </a:lnSpc>
            </a:pPr>
            <a:r>
              <a:rPr lang="en-US" sz="4200" b="1">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City Hunt</a:t>
            </a:r>
            <a:endParaRPr lang="en-US" sz="4200" b="1">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grpSp>
        <p:nvGrpSpPr>
          <p:cNvPr id="15" name="Group 8"/>
          <p:cNvGrpSpPr/>
          <p:nvPr/>
        </p:nvGrpSpPr>
        <p:grpSpPr>
          <a:xfrm rot="0">
            <a:off x="1905000" y="8877300"/>
            <a:ext cx="4401185" cy="1191895"/>
            <a:chOff x="-139700" y="-569276"/>
            <a:chExt cx="5868247" cy="1627732"/>
          </a:xfrm>
        </p:grpSpPr>
        <p:sp>
          <p:nvSpPr>
            <p:cNvPr id="16" name="TextBox 9"/>
            <p:cNvSpPr txBox="1"/>
            <p:nvPr/>
          </p:nvSpPr>
          <p:spPr>
            <a:xfrm>
              <a:off x="-139700" y="486972"/>
              <a:ext cx="5786967" cy="369427"/>
            </a:xfrm>
            <a:prstGeom prst="rect">
              <a:avLst/>
            </a:prstGeom>
          </p:spPr>
          <p:txBody>
            <a:bodyPr lIns="0" tIns="0" rIns="0" bIns="0" rtlCol="0" anchor="t">
              <a:noAutofit/>
            </a:bodyPr>
            <a:lstStyle/>
            <a:p>
              <a:pPr algn="ctr">
                <a:lnSpc>
                  <a:spcPts val="1120"/>
                </a:lnSpc>
              </a:pPr>
              <a:endParaRPr lang="en-US" altLang="zh-CN"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endParaRPr>
            </a:p>
          </p:txBody>
        </p:sp>
        <p:sp>
          <p:nvSpPr>
            <p:cNvPr id="17" name="TextBox 10"/>
            <p:cNvSpPr txBox="1"/>
            <p:nvPr/>
          </p:nvSpPr>
          <p:spPr>
            <a:xfrm>
              <a:off x="165100" y="-569276"/>
              <a:ext cx="5563447" cy="1627732"/>
            </a:xfrm>
            <a:prstGeom prst="rect">
              <a:avLst/>
            </a:prstGeom>
          </p:spPr>
          <p:txBody>
            <a:bodyPr wrap="square" lIns="0" tIns="0" rIns="0" bIns="0" rtlCol="0" anchor="t">
              <a:noAutofit/>
            </a:bodyPr>
            <a:lstStyle/>
            <a:p>
              <a:pPr algn="ctr">
                <a:lnSpc>
                  <a:spcPts val="2300"/>
                </a:lnSpc>
              </a:pPr>
              <a:r>
                <a:rPr lang="en-US" sz="2000" b="1" spc="240">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Bold"/>
                </a:rPr>
                <a:t>雁博青年创业家协会</a:t>
              </a:r>
              <a:endParaRPr lang="en-US" sz="2000" b="1" spc="240">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Bold"/>
              </a:endParaRPr>
            </a:p>
            <a:p>
              <a:pPr algn="ctr">
                <a:lnSpc>
                  <a:spcPts val="2300"/>
                </a:lnSpc>
              </a:pPr>
              <a:r>
                <a:rPr lang="en-US" altLang="zh-CN" sz="2000">
                  <a:solidFill>
                    <a:srgbClr val="FFFFFF"/>
                  </a:solidFill>
                  <a:latin typeface="Avenir Next Regular" panose="020B0803020202020204" charset="0"/>
                  <a:ea typeface="仓耳灵动黑 简" panose="02000500000000000000" charset="-122"/>
                  <a:cs typeface="Avenir Next Regular" panose="020B0803020202020204" charset="0"/>
                  <a:sym typeface="Noto Sans T Chinese" panose="020B0500000000000000" charset="-120"/>
                </a:rPr>
                <a:t>Young Entrepreneurs Network</a:t>
              </a:r>
              <a:endParaRPr lang="en-US" altLang="zh-CN" sz="2000">
                <a:solidFill>
                  <a:srgbClr val="FFFFFF"/>
                </a:solidFill>
                <a:latin typeface="Avenir Next Regular" panose="020B0803020202020204" charset="0"/>
                <a:ea typeface="仓耳灵动黑 简" panose="02000500000000000000" charset="-122"/>
                <a:cs typeface="Avenir Next Regular" panose="020B0803020202020204" charset="0"/>
                <a:sym typeface="Noto Sans T Chinese" panose="020B0500000000000000" charset="-120"/>
              </a:endParaRPr>
            </a:p>
            <a:p>
              <a:pPr algn="ctr">
                <a:lnSpc>
                  <a:spcPts val="2300"/>
                </a:lnSpc>
              </a:pPr>
              <a:r>
                <a:rPr lang="zh-CN" altLang="en-US"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rPr>
                <a:t>于</a:t>
              </a:r>
              <a:r>
                <a:rPr lang="en-US"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rPr>
                <a:t>2008年</a:t>
              </a:r>
              <a:r>
                <a:rPr lang="zh-CN" altLang="en-US"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rPr>
                <a:t>成立</a:t>
              </a:r>
              <a:r>
                <a:rPr lang="en-US" altLang="zh-CN"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rPr>
                <a:t> · Established in 2008</a:t>
              </a:r>
              <a:endParaRPr lang="en-US" altLang="zh-CN"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endParaRPr>
            </a:p>
            <a:p>
              <a:pPr algn="ctr">
                <a:lnSpc>
                  <a:spcPts val="2300"/>
                </a:lnSpc>
              </a:pPr>
              <a:r>
                <a:rPr lang="en-US" sz="800">
                  <a:solidFill>
                    <a:srgbClr val="FFFFFF"/>
                  </a:solidFill>
                  <a:latin typeface="Avenir Next Regular" panose="020B0803020202020204" charset="0"/>
                  <a:ea typeface="仓耳灵动黑 简" panose="02000500000000000000" charset="-122"/>
                  <a:cs typeface="Avenir Next Regular" panose="020B0803020202020204" charset="0"/>
                  <a:sym typeface="Noto Sans T Chinese" panose="020B0500000000000000" charset="-120"/>
                </a:rPr>
                <a:t> </a:t>
              </a:r>
              <a:endParaRPr lang="en-US" sz="800">
                <a:solidFill>
                  <a:srgbClr val="FFFFFF"/>
                </a:solidFill>
                <a:latin typeface="Avenir Next Regular" panose="020B0803020202020204" charset="0"/>
                <a:ea typeface="仓耳灵动黑 简" panose="02000500000000000000" charset="-122"/>
                <a:cs typeface="Avenir Next Regular" panose="020B0803020202020204" charset="0"/>
                <a:sym typeface="Noto Sans T Chinese" panose="020B0500000000000000" charset="-120"/>
              </a:endParaRPr>
            </a:p>
            <a:p>
              <a:pPr algn="ctr">
                <a:lnSpc>
                  <a:spcPts val="2300"/>
                </a:lnSpc>
              </a:pPr>
              <a:endParaRPr lang="en-US" sz="800" b="1" spc="240">
                <a:solidFill>
                  <a:srgbClr val="FFFFFF"/>
                </a:solidFill>
                <a:latin typeface="Avenir Next Regular" panose="020B0803020202020204" charset="0"/>
                <a:ea typeface="仓耳灵动黑 简" panose="02000500000000000000" charset="-122"/>
                <a:cs typeface="Avenir Next Regular" panose="020B0803020202020204" charset="0"/>
                <a:sym typeface="Noto Sans T Chinese" panose="020B0500000000000000" charset="-120"/>
              </a:endParaRPr>
            </a:p>
          </p:txBody>
        </p:sp>
      </p:gr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0">
            <a:off x="0" y="0"/>
            <a:ext cx="8302249" cy="10287000"/>
            <a:chOff x="0" y="0"/>
            <a:chExt cx="2808415" cy="3479800"/>
          </a:xfrm>
        </p:grpSpPr>
        <p:sp>
          <p:nvSpPr>
            <p:cNvPr id="3" name="Freeform 3"/>
            <p:cNvSpPr/>
            <p:nvPr/>
          </p:nvSpPr>
          <p:spPr>
            <a:xfrm>
              <a:off x="0" y="0"/>
              <a:ext cx="2808415" cy="3479800"/>
            </a:xfrm>
            <a:custGeom>
              <a:avLst/>
              <a:gdLst/>
              <a:ahLst/>
              <a:cxnLst/>
              <a:rect l="l" t="t" r="r" b="b"/>
              <a:pathLst>
                <a:path w="2808415" h="3479800">
                  <a:moveTo>
                    <a:pt x="0" y="0"/>
                  </a:moveTo>
                  <a:lnTo>
                    <a:pt x="2808415" y="0"/>
                  </a:lnTo>
                  <a:lnTo>
                    <a:pt x="2808415" y="3479800"/>
                  </a:lnTo>
                  <a:lnTo>
                    <a:pt x="0" y="3479800"/>
                  </a:lnTo>
                  <a:close/>
                </a:path>
              </a:pathLst>
            </a:custGeom>
            <a:solidFill>
              <a:srgbClr val="000000"/>
            </a:solidFill>
          </p:spPr>
        </p:sp>
      </p:grpSp>
      <p:grpSp>
        <p:nvGrpSpPr>
          <p:cNvPr id="4" name="Group 4"/>
          <p:cNvGrpSpPr/>
          <p:nvPr/>
        </p:nvGrpSpPr>
        <p:grpSpPr>
          <a:xfrm rot="0">
            <a:off x="0" y="0"/>
            <a:ext cx="8302249" cy="10287000"/>
            <a:chOff x="0" y="0"/>
            <a:chExt cx="11069666" cy="13716000"/>
          </a:xfrm>
        </p:grpSpPr>
        <p:pic>
          <p:nvPicPr>
            <p:cNvPr id="5" name="Picture 5"/>
            <p:cNvPicPr>
              <a:picLocks noChangeAspect="1"/>
            </p:cNvPicPr>
            <p:nvPr/>
          </p:nvPicPr>
          <p:blipFill>
            <a:blip r:embed="rId1">
              <a:alphaModFix amt="50000"/>
            </a:blip>
            <a:srcRect l="23064" r="23064"/>
            <a:stretch>
              <a:fillRect/>
            </a:stretch>
          </p:blipFill>
          <p:spPr>
            <a:xfrm>
              <a:off x="0" y="0"/>
              <a:ext cx="11069666" cy="13716000"/>
            </a:xfrm>
            <a:prstGeom prst="rect">
              <a:avLst/>
            </a:prstGeom>
          </p:spPr>
        </p:pic>
      </p:grpSp>
      <p:sp>
        <p:nvSpPr>
          <p:cNvPr id="6" name="Freeform 6"/>
          <p:cNvSpPr/>
          <p:nvPr/>
        </p:nvSpPr>
        <p:spPr>
          <a:xfrm>
            <a:off x="3558318" y="7858350"/>
            <a:ext cx="1195208" cy="664429"/>
          </a:xfrm>
          <a:custGeom>
            <a:avLst/>
            <a:gdLst/>
            <a:ahLst/>
            <a:cxnLst/>
            <a:rect l="l" t="t" r="r" b="b"/>
            <a:pathLst>
              <a:path w="1195208" h="664429">
                <a:moveTo>
                  <a:pt x="0" y="0"/>
                </a:moveTo>
                <a:lnTo>
                  <a:pt x="1195208" y="0"/>
                </a:lnTo>
                <a:lnTo>
                  <a:pt x="1195208" y="664429"/>
                </a:lnTo>
                <a:lnTo>
                  <a:pt x="0" y="664429"/>
                </a:lnTo>
                <a:lnTo>
                  <a:pt x="0" y="0"/>
                </a:lnTo>
                <a:close/>
              </a:path>
            </a:pathLst>
          </a:custGeom>
          <a:blipFill>
            <a:blip r:embed="rId2"/>
            <a:stretch>
              <a:fillRect/>
            </a:stretch>
          </a:blipFill>
        </p:spPr>
      </p:sp>
      <p:sp>
        <p:nvSpPr>
          <p:cNvPr id="7" name="Freeform 7"/>
          <p:cNvSpPr/>
          <p:nvPr/>
        </p:nvSpPr>
        <p:spPr>
          <a:xfrm>
            <a:off x="8302249" y="0"/>
            <a:ext cx="9985751" cy="10287000"/>
          </a:xfrm>
          <a:custGeom>
            <a:avLst/>
            <a:gdLst/>
            <a:ahLst/>
            <a:cxnLst/>
            <a:rect l="l" t="t" r="r" b="b"/>
            <a:pathLst>
              <a:path w="9985751" h="10287000">
                <a:moveTo>
                  <a:pt x="0" y="0"/>
                </a:moveTo>
                <a:lnTo>
                  <a:pt x="9985751" y="0"/>
                </a:lnTo>
                <a:lnTo>
                  <a:pt x="9985751" y="10287000"/>
                </a:lnTo>
                <a:lnTo>
                  <a:pt x="0" y="10287000"/>
                </a:lnTo>
                <a:lnTo>
                  <a:pt x="0" y="0"/>
                </a:lnTo>
                <a:close/>
              </a:path>
            </a:pathLst>
          </a:custGeom>
          <a:blipFill>
            <a:blip r:embed="rId3"/>
            <a:stretch>
              <a:fillRect l="-22376" r="-48423" b="-10670"/>
            </a:stretch>
          </a:blipFill>
        </p:spPr>
      </p:sp>
      <p:sp>
        <p:nvSpPr>
          <p:cNvPr id="8" name="TextBox 8"/>
          <p:cNvSpPr txBox="1"/>
          <p:nvPr/>
        </p:nvSpPr>
        <p:spPr>
          <a:xfrm>
            <a:off x="729155" y="3504928"/>
            <a:ext cx="6853533" cy="1107440"/>
          </a:xfrm>
          <a:prstGeom prst="rect">
            <a:avLst/>
          </a:prstGeom>
        </p:spPr>
        <p:txBody>
          <a:bodyPr lIns="0" tIns="0" rIns="0" bIns="0" rtlCol="0" anchor="t">
            <a:spAutoFit/>
          </a:bodyPr>
          <a:lstStyle/>
          <a:p>
            <a:pPr algn="ctr">
              <a:lnSpc>
                <a:spcPts val="8640"/>
              </a:lnSpc>
            </a:pPr>
            <a:r>
              <a:rPr lang="en-US" sz="72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闭幕晚宴</a:t>
            </a:r>
            <a:endParaRPr lang="en-US" sz="72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endParaRPr>
          </a:p>
        </p:txBody>
      </p:sp>
      <p:sp>
        <p:nvSpPr>
          <p:cNvPr id="12" name="TextBox 12"/>
          <p:cNvSpPr txBox="1"/>
          <p:nvPr/>
        </p:nvSpPr>
        <p:spPr>
          <a:xfrm>
            <a:off x="729155" y="4748212"/>
            <a:ext cx="6853533" cy="645795"/>
          </a:xfrm>
          <a:prstGeom prst="rect">
            <a:avLst/>
          </a:prstGeom>
        </p:spPr>
        <p:txBody>
          <a:bodyPr lIns="0" tIns="0" rIns="0" bIns="0" rtlCol="0" anchor="t">
            <a:spAutoFit/>
          </a:bodyPr>
          <a:lstStyle/>
          <a:p>
            <a:pPr algn="ctr">
              <a:lnSpc>
                <a:spcPts val="5040"/>
              </a:lnSpc>
            </a:pPr>
            <a:r>
              <a:rPr lang="en-US" sz="4200">
                <a:solidFill>
                  <a:srgbClr val="FFFFFF"/>
                </a:solidFill>
                <a:latin typeface="Avenir Next Regular" panose="020B0803020202020204" charset="0"/>
                <a:ea typeface="Noto Sans T Chinese" panose="020B0500000000000000" charset="-120"/>
                <a:cs typeface="Avenir Next Regular" panose="020B0803020202020204" charset="0"/>
                <a:sym typeface="Noto Sans T Chinese" panose="020B0500000000000000" charset="-120"/>
              </a:rPr>
              <a:t>Closing Dinner</a:t>
            </a:r>
            <a:endParaRPr lang="en-US" sz="4200">
              <a:solidFill>
                <a:srgbClr val="FFFFFF"/>
              </a:solidFill>
              <a:latin typeface="Avenir Next Regular" panose="020B0803020202020204" charset="0"/>
              <a:ea typeface="Noto Sans T Chinese" panose="020B0500000000000000" charset="-120"/>
              <a:cs typeface="Avenir Next Regular" panose="020B0803020202020204" charset="0"/>
              <a:sym typeface="Noto Sans T Chinese" panose="020B0500000000000000" charset="-120"/>
            </a:endParaRPr>
          </a:p>
        </p:txBody>
      </p:sp>
      <p:grpSp>
        <p:nvGrpSpPr>
          <p:cNvPr id="15" name="Group 8"/>
          <p:cNvGrpSpPr/>
          <p:nvPr/>
        </p:nvGrpSpPr>
        <p:grpSpPr>
          <a:xfrm rot="0">
            <a:off x="1905000" y="8877300"/>
            <a:ext cx="4401185" cy="1191895"/>
            <a:chOff x="-139700" y="-569276"/>
            <a:chExt cx="5868247" cy="1627732"/>
          </a:xfrm>
        </p:grpSpPr>
        <p:sp>
          <p:nvSpPr>
            <p:cNvPr id="16" name="TextBox 9"/>
            <p:cNvSpPr txBox="1"/>
            <p:nvPr/>
          </p:nvSpPr>
          <p:spPr>
            <a:xfrm>
              <a:off x="-139700" y="486972"/>
              <a:ext cx="5786967" cy="369427"/>
            </a:xfrm>
            <a:prstGeom prst="rect">
              <a:avLst/>
            </a:prstGeom>
          </p:spPr>
          <p:txBody>
            <a:bodyPr lIns="0" tIns="0" rIns="0" bIns="0" rtlCol="0" anchor="t">
              <a:noAutofit/>
            </a:bodyPr>
            <a:lstStyle/>
            <a:p>
              <a:pPr algn="ctr">
                <a:lnSpc>
                  <a:spcPts val="1120"/>
                </a:lnSpc>
              </a:pPr>
              <a:endParaRPr lang="en-US" altLang="zh-CN"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endParaRPr>
            </a:p>
          </p:txBody>
        </p:sp>
        <p:sp>
          <p:nvSpPr>
            <p:cNvPr id="17" name="TextBox 10"/>
            <p:cNvSpPr txBox="1"/>
            <p:nvPr/>
          </p:nvSpPr>
          <p:spPr>
            <a:xfrm>
              <a:off x="165100" y="-569276"/>
              <a:ext cx="5563447" cy="1627732"/>
            </a:xfrm>
            <a:prstGeom prst="rect">
              <a:avLst/>
            </a:prstGeom>
          </p:spPr>
          <p:txBody>
            <a:bodyPr wrap="square" lIns="0" tIns="0" rIns="0" bIns="0" rtlCol="0" anchor="t">
              <a:noAutofit/>
            </a:bodyPr>
            <a:lstStyle/>
            <a:p>
              <a:pPr algn="ctr">
                <a:lnSpc>
                  <a:spcPts val="2300"/>
                </a:lnSpc>
              </a:pPr>
              <a:r>
                <a:rPr lang="en-US" sz="2000" b="1" spc="240">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Bold"/>
                </a:rPr>
                <a:t>雁博青年创业家协会</a:t>
              </a:r>
              <a:endParaRPr lang="en-US" sz="2000" b="1" spc="240">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Bold"/>
              </a:endParaRPr>
            </a:p>
            <a:p>
              <a:pPr algn="ctr">
                <a:lnSpc>
                  <a:spcPts val="2300"/>
                </a:lnSpc>
              </a:pPr>
              <a:r>
                <a:rPr lang="en-US" altLang="zh-CN" sz="2000">
                  <a:solidFill>
                    <a:srgbClr val="FFFFFF"/>
                  </a:solidFill>
                  <a:latin typeface="Avenir Next Regular" panose="020B0803020202020204" charset="0"/>
                  <a:ea typeface="仓耳灵动黑 简" panose="02000500000000000000" charset="-122"/>
                  <a:cs typeface="Avenir Next Regular" panose="020B0803020202020204" charset="0"/>
                  <a:sym typeface="Noto Sans T Chinese" panose="020B0500000000000000" charset="-120"/>
                </a:rPr>
                <a:t>Young Entrepreneurs Network</a:t>
              </a:r>
              <a:endParaRPr lang="en-US" altLang="zh-CN" sz="2000">
                <a:solidFill>
                  <a:srgbClr val="FFFFFF"/>
                </a:solidFill>
                <a:latin typeface="Avenir Next Regular" panose="020B0803020202020204" charset="0"/>
                <a:ea typeface="仓耳灵动黑 简" panose="02000500000000000000" charset="-122"/>
                <a:cs typeface="Avenir Next Regular" panose="020B0803020202020204" charset="0"/>
                <a:sym typeface="Noto Sans T Chinese" panose="020B0500000000000000" charset="-120"/>
              </a:endParaRPr>
            </a:p>
            <a:p>
              <a:pPr algn="ctr">
                <a:lnSpc>
                  <a:spcPts val="2300"/>
                </a:lnSpc>
              </a:pPr>
              <a:r>
                <a:rPr lang="zh-CN" altLang="en-US"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rPr>
                <a:t>于</a:t>
              </a:r>
              <a:r>
                <a:rPr lang="en-US"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rPr>
                <a:t>2008年</a:t>
              </a:r>
              <a:r>
                <a:rPr lang="zh-CN" altLang="en-US"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rPr>
                <a:t>成立</a:t>
              </a:r>
              <a:r>
                <a:rPr lang="en-US" altLang="zh-CN"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rPr>
                <a:t> · Established in 2008</a:t>
              </a:r>
              <a:endParaRPr lang="en-US" altLang="zh-CN"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endParaRPr>
            </a:p>
            <a:p>
              <a:pPr algn="ctr">
                <a:lnSpc>
                  <a:spcPts val="2300"/>
                </a:lnSpc>
              </a:pPr>
              <a:r>
                <a:rPr lang="en-US" sz="800">
                  <a:solidFill>
                    <a:srgbClr val="FFFFFF"/>
                  </a:solidFill>
                  <a:latin typeface="Avenir Next Regular" panose="020B0803020202020204" charset="0"/>
                  <a:ea typeface="仓耳灵动黑 简" panose="02000500000000000000" charset="-122"/>
                  <a:cs typeface="Avenir Next Regular" panose="020B0803020202020204" charset="0"/>
                  <a:sym typeface="Noto Sans T Chinese" panose="020B0500000000000000" charset="-120"/>
                </a:rPr>
                <a:t> </a:t>
              </a:r>
              <a:endParaRPr lang="en-US" sz="800">
                <a:solidFill>
                  <a:srgbClr val="FFFFFF"/>
                </a:solidFill>
                <a:latin typeface="Avenir Next Regular" panose="020B0803020202020204" charset="0"/>
                <a:ea typeface="仓耳灵动黑 简" panose="02000500000000000000" charset="-122"/>
                <a:cs typeface="Avenir Next Regular" panose="020B0803020202020204" charset="0"/>
                <a:sym typeface="Noto Sans T Chinese" panose="020B0500000000000000" charset="-120"/>
              </a:endParaRPr>
            </a:p>
            <a:p>
              <a:pPr algn="ctr">
                <a:lnSpc>
                  <a:spcPts val="2300"/>
                </a:lnSpc>
              </a:pPr>
              <a:endParaRPr lang="en-US" sz="800" b="1" spc="240">
                <a:solidFill>
                  <a:srgbClr val="FFFFFF"/>
                </a:solidFill>
                <a:latin typeface="Avenir Next Regular" panose="020B0803020202020204" charset="0"/>
                <a:ea typeface="仓耳灵动黑 简" panose="02000500000000000000" charset="-122"/>
                <a:cs typeface="Avenir Next Regular" panose="020B0803020202020204" charset="0"/>
                <a:sym typeface="Noto Sans T Chinese" panose="020B0500000000000000" charset="-120"/>
              </a:endParaRPr>
            </a:p>
          </p:txBody>
        </p:sp>
      </p:gr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6563577"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1"/>
            <a:stretch>
              <a:fillRect/>
            </a:stretch>
          </a:blipFill>
        </p:spPr>
      </p:sp>
      <p:grpSp>
        <p:nvGrpSpPr>
          <p:cNvPr id="3" name="Group 3"/>
          <p:cNvGrpSpPr/>
          <p:nvPr/>
        </p:nvGrpSpPr>
        <p:grpSpPr>
          <a:xfrm rot="0">
            <a:off x="0" y="0"/>
            <a:ext cx="8302249" cy="10287000"/>
            <a:chOff x="0" y="0"/>
            <a:chExt cx="2808415" cy="3479800"/>
          </a:xfrm>
        </p:grpSpPr>
        <p:sp>
          <p:nvSpPr>
            <p:cNvPr id="4" name="Freeform 4"/>
            <p:cNvSpPr/>
            <p:nvPr/>
          </p:nvSpPr>
          <p:spPr>
            <a:xfrm>
              <a:off x="0" y="0"/>
              <a:ext cx="2808415" cy="3479800"/>
            </a:xfrm>
            <a:custGeom>
              <a:avLst/>
              <a:gdLst/>
              <a:ahLst/>
              <a:cxnLst/>
              <a:rect l="l" t="t" r="r" b="b"/>
              <a:pathLst>
                <a:path w="2808415" h="3479800">
                  <a:moveTo>
                    <a:pt x="0" y="0"/>
                  </a:moveTo>
                  <a:lnTo>
                    <a:pt x="2808415" y="0"/>
                  </a:lnTo>
                  <a:lnTo>
                    <a:pt x="2808415" y="3479800"/>
                  </a:lnTo>
                  <a:lnTo>
                    <a:pt x="0" y="3479800"/>
                  </a:lnTo>
                  <a:close/>
                </a:path>
              </a:pathLst>
            </a:custGeom>
            <a:solidFill>
              <a:srgbClr val="000000"/>
            </a:solidFill>
          </p:spPr>
        </p:sp>
      </p:grpSp>
      <p:grpSp>
        <p:nvGrpSpPr>
          <p:cNvPr id="5" name="Group 5"/>
          <p:cNvGrpSpPr/>
          <p:nvPr/>
        </p:nvGrpSpPr>
        <p:grpSpPr>
          <a:xfrm rot="0">
            <a:off x="26696" y="0"/>
            <a:ext cx="8302249" cy="10287000"/>
            <a:chOff x="0" y="0"/>
            <a:chExt cx="11069666" cy="13716000"/>
          </a:xfrm>
        </p:grpSpPr>
        <p:pic>
          <p:nvPicPr>
            <p:cNvPr id="6" name="Picture 6"/>
            <p:cNvPicPr>
              <a:picLocks noChangeAspect="1"/>
            </p:cNvPicPr>
            <p:nvPr/>
          </p:nvPicPr>
          <p:blipFill>
            <a:blip r:embed="rId2">
              <a:alphaModFix amt="50000"/>
            </a:blip>
            <a:srcRect l="23064" r="23064"/>
            <a:stretch>
              <a:fillRect/>
            </a:stretch>
          </p:blipFill>
          <p:spPr>
            <a:xfrm>
              <a:off x="0" y="0"/>
              <a:ext cx="11069666" cy="13716000"/>
            </a:xfrm>
            <a:prstGeom prst="rect">
              <a:avLst/>
            </a:prstGeom>
          </p:spPr>
        </p:pic>
      </p:grpSp>
      <p:sp>
        <p:nvSpPr>
          <p:cNvPr id="7" name="Freeform 7"/>
          <p:cNvSpPr/>
          <p:nvPr/>
        </p:nvSpPr>
        <p:spPr>
          <a:xfrm>
            <a:off x="3558318" y="7858350"/>
            <a:ext cx="1195208" cy="664429"/>
          </a:xfrm>
          <a:custGeom>
            <a:avLst/>
            <a:gdLst/>
            <a:ahLst/>
            <a:cxnLst/>
            <a:rect l="l" t="t" r="r" b="b"/>
            <a:pathLst>
              <a:path w="1195208" h="664429">
                <a:moveTo>
                  <a:pt x="0" y="0"/>
                </a:moveTo>
                <a:lnTo>
                  <a:pt x="1195208" y="0"/>
                </a:lnTo>
                <a:lnTo>
                  <a:pt x="1195208" y="664429"/>
                </a:lnTo>
                <a:lnTo>
                  <a:pt x="0" y="664429"/>
                </a:lnTo>
                <a:lnTo>
                  <a:pt x="0" y="0"/>
                </a:lnTo>
                <a:close/>
              </a:path>
            </a:pathLst>
          </a:custGeom>
          <a:blipFill>
            <a:blip r:embed="rId3"/>
            <a:stretch>
              <a:fillRect/>
            </a:stretch>
          </a:blipFill>
        </p:spPr>
      </p:sp>
      <p:sp>
        <p:nvSpPr>
          <p:cNvPr id="8" name="TextBox 8"/>
          <p:cNvSpPr txBox="1"/>
          <p:nvPr/>
        </p:nvSpPr>
        <p:spPr>
          <a:xfrm>
            <a:off x="729155" y="3504928"/>
            <a:ext cx="6853533" cy="1107440"/>
          </a:xfrm>
          <a:prstGeom prst="rect">
            <a:avLst/>
          </a:prstGeom>
        </p:spPr>
        <p:txBody>
          <a:bodyPr lIns="0" tIns="0" rIns="0" bIns="0" rtlCol="0" anchor="t">
            <a:spAutoFit/>
          </a:bodyPr>
          <a:lstStyle/>
          <a:p>
            <a:pPr algn="ctr">
              <a:lnSpc>
                <a:spcPts val="8640"/>
              </a:lnSpc>
            </a:pPr>
            <a:r>
              <a:rPr lang="en-US" sz="72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南丫</a:t>
            </a:r>
            <a:r>
              <a:rPr lang="zh-CN" altLang="en-US" sz="72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岛</a:t>
            </a:r>
            <a:r>
              <a:rPr lang="en-US" altLang="zh-CN" sz="72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 </a:t>
            </a:r>
            <a:endParaRPr lang="en-US" altLang="zh-CN" sz="72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endParaRPr>
          </a:p>
        </p:txBody>
      </p:sp>
      <p:sp>
        <p:nvSpPr>
          <p:cNvPr id="12" name="TextBox 12"/>
          <p:cNvSpPr txBox="1"/>
          <p:nvPr/>
        </p:nvSpPr>
        <p:spPr>
          <a:xfrm>
            <a:off x="729155" y="4748212"/>
            <a:ext cx="6853533" cy="1138555"/>
          </a:xfrm>
          <a:prstGeom prst="rect">
            <a:avLst/>
          </a:prstGeom>
        </p:spPr>
        <p:txBody>
          <a:bodyPr lIns="0" tIns="0" rIns="0" bIns="0" rtlCol="0" anchor="t">
            <a:spAutoFit/>
          </a:bodyPr>
          <a:lstStyle/>
          <a:p>
            <a:pPr algn="ctr">
              <a:lnSpc>
                <a:spcPts val="5040"/>
              </a:lnSpc>
            </a:pPr>
            <a:r>
              <a:rPr lang="en-US" sz="42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Lamma Island</a:t>
            </a:r>
            <a:endParaRPr lang="en-US" sz="42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3840"/>
              </a:lnSpc>
            </a:pPr>
            <a:r>
              <a:rPr lang="en-US" sz="32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(自由报</a:t>
            </a:r>
            <a:r>
              <a:rPr lang="en-US" sz="32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名Optional)</a:t>
            </a:r>
            <a:endParaRPr lang="en-US" sz="32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grpSp>
        <p:nvGrpSpPr>
          <p:cNvPr id="15" name="Group 8"/>
          <p:cNvGrpSpPr/>
          <p:nvPr/>
        </p:nvGrpSpPr>
        <p:grpSpPr>
          <a:xfrm rot="0">
            <a:off x="1905000" y="8877300"/>
            <a:ext cx="4401185" cy="1191895"/>
            <a:chOff x="-139700" y="-569276"/>
            <a:chExt cx="5868247" cy="1627732"/>
          </a:xfrm>
        </p:grpSpPr>
        <p:sp>
          <p:nvSpPr>
            <p:cNvPr id="16" name="TextBox 9"/>
            <p:cNvSpPr txBox="1"/>
            <p:nvPr/>
          </p:nvSpPr>
          <p:spPr>
            <a:xfrm>
              <a:off x="-139700" y="486972"/>
              <a:ext cx="5786967" cy="369427"/>
            </a:xfrm>
            <a:prstGeom prst="rect">
              <a:avLst/>
            </a:prstGeom>
          </p:spPr>
          <p:txBody>
            <a:bodyPr lIns="0" tIns="0" rIns="0" bIns="0" rtlCol="0" anchor="t">
              <a:noAutofit/>
            </a:bodyPr>
            <a:lstStyle/>
            <a:p>
              <a:pPr algn="ctr">
                <a:lnSpc>
                  <a:spcPts val="1120"/>
                </a:lnSpc>
              </a:pPr>
              <a:endParaRPr lang="en-US" altLang="zh-CN"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sp>
          <p:nvSpPr>
            <p:cNvPr id="17" name="TextBox 10"/>
            <p:cNvSpPr txBox="1"/>
            <p:nvPr/>
          </p:nvSpPr>
          <p:spPr>
            <a:xfrm>
              <a:off x="165100" y="-569276"/>
              <a:ext cx="5563447" cy="1627732"/>
            </a:xfrm>
            <a:prstGeom prst="rect">
              <a:avLst/>
            </a:prstGeom>
          </p:spPr>
          <p:txBody>
            <a:bodyPr wrap="square" lIns="0" tIns="0" rIns="0" bIns="0" rtlCol="0" anchor="t">
              <a:noAutofit/>
            </a:bodyPr>
            <a:lstStyle/>
            <a:p>
              <a:pPr algn="ctr">
                <a:lnSpc>
                  <a:spcPts val="2300"/>
                </a:lnSpc>
              </a:pPr>
              <a:r>
                <a:rPr lang="en-US" sz="2000" b="1" spc="24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雁博青年创业家协会</a:t>
              </a:r>
              <a:endParaRPr lang="en-US" sz="2000" b="1" spc="24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endParaRPr>
            </a:p>
            <a:p>
              <a:pPr algn="ctr">
                <a:lnSpc>
                  <a:spcPts val="2300"/>
                </a:lnSpc>
              </a:pPr>
              <a:r>
                <a:rPr lang="en-US" altLang="zh-CN" sz="20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Young Entrepreneurs Network</a:t>
              </a:r>
              <a:endParaRPr lang="en-US" altLang="zh-CN" sz="20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r>
                <a:rPr lang="zh-CN" altLang="en-US"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于</a:t>
              </a:r>
              <a:r>
                <a:rPr lang="en-US"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2008年</a:t>
              </a:r>
              <a:r>
                <a:rPr lang="zh-CN" altLang="en-US"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成立</a:t>
              </a:r>
              <a:r>
                <a:rPr lang="en-US" altLang="zh-CN"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 Established in 2008</a:t>
              </a:r>
              <a:endParaRPr lang="en-US" altLang="zh-CN"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r>
                <a:rPr lang="en-US" sz="8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a:t>
              </a:r>
              <a:endParaRPr lang="en-US" sz="8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endParaRPr lang="en-US" sz="800" b="1" spc="24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gr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0">
            <a:off x="0" y="0"/>
            <a:ext cx="8302249" cy="10287000"/>
            <a:chOff x="0" y="0"/>
            <a:chExt cx="2808415" cy="3479800"/>
          </a:xfrm>
        </p:grpSpPr>
        <p:sp>
          <p:nvSpPr>
            <p:cNvPr id="3" name="Freeform 3"/>
            <p:cNvSpPr/>
            <p:nvPr/>
          </p:nvSpPr>
          <p:spPr>
            <a:xfrm>
              <a:off x="0" y="0"/>
              <a:ext cx="2808415" cy="3479800"/>
            </a:xfrm>
            <a:custGeom>
              <a:avLst/>
              <a:gdLst/>
              <a:ahLst/>
              <a:cxnLst/>
              <a:rect l="l" t="t" r="r" b="b"/>
              <a:pathLst>
                <a:path w="2808415" h="3479800">
                  <a:moveTo>
                    <a:pt x="0" y="0"/>
                  </a:moveTo>
                  <a:lnTo>
                    <a:pt x="2808415" y="0"/>
                  </a:lnTo>
                  <a:lnTo>
                    <a:pt x="2808415" y="3479800"/>
                  </a:lnTo>
                  <a:lnTo>
                    <a:pt x="0" y="3479800"/>
                  </a:lnTo>
                  <a:close/>
                </a:path>
              </a:pathLst>
            </a:custGeom>
            <a:solidFill>
              <a:srgbClr val="000000"/>
            </a:solidFill>
          </p:spPr>
        </p:sp>
      </p:grpSp>
      <p:grpSp>
        <p:nvGrpSpPr>
          <p:cNvPr id="4" name="Group 4"/>
          <p:cNvGrpSpPr/>
          <p:nvPr/>
        </p:nvGrpSpPr>
        <p:grpSpPr>
          <a:xfrm rot="0">
            <a:off x="0" y="0"/>
            <a:ext cx="8302249" cy="10287000"/>
            <a:chOff x="0" y="0"/>
            <a:chExt cx="11069666" cy="13716000"/>
          </a:xfrm>
        </p:grpSpPr>
        <p:pic>
          <p:nvPicPr>
            <p:cNvPr id="5" name="Picture 5"/>
            <p:cNvPicPr>
              <a:picLocks noChangeAspect="1"/>
            </p:cNvPicPr>
            <p:nvPr/>
          </p:nvPicPr>
          <p:blipFill>
            <a:blip r:embed="rId1">
              <a:alphaModFix amt="50000"/>
            </a:blip>
            <a:srcRect l="23064" r="23064"/>
            <a:stretch>
              <a:fillRect/>
            </a:stretch>
          </p:blipFill>
          <p:spPr>
            <a:xfrm>
              <a:off x="0" y="0"/>
              <a:ext cx="11069666" cy="13716000"/>
            </a:xfrm>
            <a:prstGeom prst="rect">
              <a:avLst/>
            </a:prstGeom>
          </p:spPr>
        </p:pic>
      </p:grpSp>
      <p:sp>
        <p:nvSpPr>
          <p:cNvPr id="6" name="Freeform 6"/>
          <p:cNvSpPr/>
          <p:nvPr/>
        </p:nvSpPr>
        <p:spPr>
          <a:xfrm>
            <a:off x="3558318" y="7858350"/>
            <a:ext cx="1195208" cy="664429"/>
          </a:xfrm>
          <a:custGeom>
            <a:avLst/>
            <a:gdLst/>
            <a:ahLst/>
            <a:cxnLst/>
            <a:rect l="l" t="t" r="r" b="b"/>
            <a:pathLst>
              <a:path w="1195208" h="664429">
                <a:moveTo>
                  <a:pt x="0" y="0"/>
                </a:moveTo>
                <a:lnTo>
                  <a:pt x="1195208" y="0"/>
                </a:lnTo>
                <a:lnTo>
                  <a:pt x="1195208" y="664429"/>
                </a:lnTo>
                <a:lnTo>
                  <a:pt x="0" y="664429"/>
                </a:lnTo>
                <a:lnTo>
                  <a:pt x="0" y="0"/>
                </a:lnTo>
                <a:close/>
              </a:path>
            </a:pathLst>
          </a:custGeom>
          <a:blipFill>
            <a:blip r:embed="rId2"/>
            <a:stretch>
              <a:fillRect/>
            </a:stretch>
          </a:blipFill>
        </p:spPr>
      </p:sp>
      <p:sp>
        <p:nvSpPr>
          <p:cNvPr id="7" name="TextBox 7"/>
          <p:cNvSpPr txBox="1"/>
          <p:nvPr/>
        </p:nvSpPr>
        <p:spPr>
          <a:xfrm>
            <a:off x="729155" y="3504928"/>
            <a:ext cx="6853533" cy="1107440"/>
          </a:xfrm>
          <a:prstGeom prst="rect">
            <a:avLst/>
          </a:prstGeom>
        </p:spPr>
        <p:txBody>
          <a:bodyPr lIns="0" tIns="0" rIns="0" bIns="0" rtlCol="0" anchor="t">
            <a:spAutoFit/>
          </a:bodyPr>
          <a:lstStyle/>
          <a:p>
            <a:pPr algn="ctr">
              <a:lnSpc>
                <a:spcPts val="8640"/>
              </a:lnSpc>
            </a:pPr>
            <a:r>
              <a:rPr lang="en-US" sz="72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总会活动</a:t>
            </a:r>
            <a:endParaRPr lang="en-US" sz="72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endParaRPr>
          </a:p>
        </p:txBody>
      </p:sp>
      <p:sp>
        <p:nvSpPr>
          <p:cNvPr id="11" name="TextBox 11"/>
          <p:cNvSpPr txBox="1"/>
          <p:nvPr/>
        </p:nvSpPr>
        <p:spPr>
          <a:xfrm>
            <a:off x="729155" y="4748212"/>
            <a:ext cx="6853533" cy="645795"/>
          </a:xfrm>
          <a:prstGeom prst="rect">
            <a:avLst/>
          </a:prstGeom>
        </p:spPr>
        <p:txBody>
          <a:bodyPr lIns="0" tIns="0" rIns="0" bIns="0" rtlCol="0" anchor="t">
            <a:spAutoFit/>
          </a:bodyPr>
          <a:lstStyle/>
          <a:p>
            <a:pPr algn="ctr">
              <a:lnSpc>
                <a:spcPts val="5040"/>
              </a:lnSpc>
            </a:pPr>
            <a:r>
              <a:rPr lang="en-US" sz="4200" b="1">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General Assembly Event</a:t>
            </a:r>
            <a:endParaRPr lang="en-US" sz="4200" b="1">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sp>
        <p:nvSpPr>
          <p:cNvPr id="12" name="TextBox 12"/>
          <p:cNvSpPr txBox="1"/>
          <p:nvPr/>
        </p:nvSpPr>
        <p:spPr>
          <a:xfrm>
            <a:off x="9144000" y="3274301"/>
            <a:ext cx="8010607" cy="4076065"/>
          </a:xfrm>
          <a:prstGeom prst="rect">
            <a:avLst/>
          </a:prstGeom>
        </p:spPr>
        <p:txBody>
          <a:bodyPr lIns="0" tIns="0" rIns="0" bIns="0" rtlCol="0" anchor="t">
            <a:spAutoFit/>
          </a:bodyPr>
          <a:lstStyle/>
          <a:p>
            <a:pPr algn="l">
              <a:lnSpc>
                <a:spcPts val="10595"/>
              </a:lnSpc>
            </a:pPr>
            <a:r>
              <a:rPr lang="en-US" sz="48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rPr>
              <a:t>跨分会私董会</a:t>
            </a:r>
            <a:endParaRPr lang="en-US" sz="53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endParaRPr>
          </a:p>
          <a:p>
            <a:pPr algn="l">
              <a:lnSpc>
                <a:spcPts val="10595"/>
              </a:lnSpc>
            </a:pPr>
            <a:endParaRPr lang="en-US" sz="48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endParaRPr>
          </a:p>
          <a:p>
            <a:pPr algn="l">
              <a:lnSpc>
                <a:spcPts val="10595"/>
              </a:lnSpc>
            </a:pPr>
            <a:r>
              <a:rPr lang="en-US" sz="48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rPr>
              <a:t>欢迎晚宴 </a:t>
            </a:r>
            <a:endParaRPr lang="en-US" sz="48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endParaRPr>
          </a:p>
        </p:txBody>
      </p:sp>
      <p:sp>
        <p:nvSpPr>
          <p:cNvPr id="13" name="TextBox 13"/>
          <p:cNvSpPr txBox="1"/>
          <p:nvPr/>
        </p:nvSpPr>
        <p:spPr>
          <a:xfrm>
            <a:off x="13716000" y="3695700"/>
            <a:ext cx="7346950" cy="2333625"/>
          </a:xfrm>
          <a:prstGeom prst="rect">
            <a:avLst/>
          </a:prstGeom>
        </p:spPr>
        <p:txBody>
          <a:bodyPr wrap="square" lIns="0" tIns="0" rIns="0" bIns="0" rtlCol="0" anchor="t">
            <a:noAutofit/>
          </a:bodyPr>
          <a:lstStyle/>
          <a:p>
            <a:pPr algn="l">
              <a:lnSpc>
                <a:spcPct val="100000"/>
              </a:lnSpc>
              <a:spcBef>
                <a:spcPct val="0"/>
              </a:spcBef>
            </a:pPr>
            <a:r>
              <a:rPr lang="en-US" sz="40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GLC</a:t>
            </a:r>
            <a:endParaRPr lang="en-US" sz="40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l">
              <a:lnSpc>
                <a:spcPct val="100000"/>
              </a:lnSpc>
              <a:spcBef>
                <a:spcPct val="0"/>
              </a:spcBef>
            </a:pPr>
            <a:r>
              <a:rPr lang="en-US" altLang="zh-CN" sz="2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Global Leadership Conference</a:t>
            </a:r>
            <a:endParaRPr lang="en-US" altLang="zh-CN" sz="2400" b="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l">
              <a:lnSpc>
                <a:spcPct val="100000"/>
              </a:lnSpc>
              <a:spcBef>
                <a:spcPct val="0"/>
              </a:spcBef>
            </a:pPr>
            <a:endParaRPr lang="en-US" altLang="zh-CN" sz="2400" b="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sp>
        <p:nvSpPr>
          <p:cNvPr id="14" name="TextBox 14"/>
          <p:cNvSpPr txBox="1"/>
          <p:nvPr/>
        </p:nvSpPr>
        <p:spPr>
          <a:xfrm>
            <a:off x="13721080" y="6210300"/>
            <a:ext cx="4338320" cy="2379980"/>
          </a:xfrm>
          <a:prstGeom prst="rect">
            <a:avLst/>
          </a:prstGeom>
        </p:spPr>
        <p:txBody>
          <a:bodyPr wrap="square" lIns="0" tIns="0" rIns="0" bIns="0" rtlCol="0" anchor="t">
            <a:spAutoFit/>
          </a:bodyPr>
          <a:lstStyle/>
          <a:p>
            <a:pPr algn="l">
              <a:lnSpc>
                <a:spcPct val="100000"/>
              </a:lnSpc>
              <a:spcBef>
                <a:spcPct val="0"/>
              </a:spcBef>
            </a:pPr>
            <a:r>
              <a:rPr lang="en-US" sz="40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AGM </a:t>
            </a:r>
            <a:endParaRPr lang="en-US" sz="40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l">
              <a:lnSpc>
                <a:spcPct val="100000"/>
              </a:lnSpc>
              <a:spcBef>
                <a:spcPct val="0"/>
              </a:spcBef>
            </a:pPr>
            <a:r>
              <a:rPr lang="en-US" altLang="zh-CN" sz="2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Annual General Meeting</a:t>
            </a:r>
            <a:endParaRPr lang="en-US" altLang="zh-CN" sz="2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l">
              <a:lnSpc>
                <a:spcPct val="100000"/>
              </a:lnSpc>
              <a:spcBef>
                <a:spcPct val="0"/>
              </a:spcBef>
            </a:pPr>
            <a:endParaRPr lang="en-US" sz="2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l">
              <a:lnSpc>
                <a:spcPts val="8000"/>
              </a:lnSpc>
              <a:spcBef>
                <a:spcPct val="0"/>
              </a:spcBef>
            </a:pPr>
            <a:endParaRPr lang="en-US" sz="2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grpSp>
        <p:nvGrpSpPr>
          <p:cNvPr id="15" name="Group 8"/>
          <p:cNvGrpSpPr/>
          <p:nvPr/>
        </p:nvGrpSpPr>
        <p:grpSpPr>
          <a:xfrm rot="0">
            <a:off x="1905000" y="8877300"/>
            <a:ext cx="4401185" cy="1191895"/>
            <a:chOff x="-139700" y="-569276"/>
            <a:chExt cx="5868247" cy="1627732"/>
          </a:xfrm>
        </p:grpSpPr>
        <p:sp>
          <p:nvSpPr>
            <p:cNvPr id="16" name="TextBox 9"/>
            <p:cNvSpPr txBox="1"/>
            <p:nvPr/>
          </p:nvSpPr>
          <p:spPr>
            <a:xfrm>
              <a:off x="-139700" y="486972"/>
              <a:ext cx="5786967" cy="369427"/>
            </a:xfrm>
            <a:prstGeom prst="rect">
              <a:avLst/>
            </a:prstGeom>
          </p:spPr>
          <p:txBody>
            <a:bodyPr lIns="0" tIns="0" rIns="0" bIns="0" rtlCol="0" anchor="t">
              <a:noAutofit/>
            </a:bodyPr>
            <a:lstStyle/>
            <a:p>
              <a:pPr algn="ctr">
                <a:lnSpc>
                  <a:spcPts val="1120"/>
                </a:lnSpc>
              </a:pPr>
              <a:endParaRPr lang="en-US" altLang="zh-CN"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sp>
          <p:nvSpPr>
            <p:cNvPr id="17" name="TextBox 10"/>
            <p:cNvSpPr txBox="1"/>
            <p:nvPr/>
          </p:nvSpPr>
          <p:spPr>
            <a:xfrm>
              <a:off x="165100" y="-569276"/>
              <a:ext cx="5563447" cy="1627732"/>
            </a:xfrm>
            <a:prstGeom prst="rect">
              <a:avLst/>
            </a:prstGeom>
          </p:spPr>
          <p:txBody>
            <a:bodyPr wrap="square" lIns="0" tIns="0" rIns="0" bIns="0" rtlCol="0" anchor="t">
              <a:noAutofit/>
            </a:bodyPr>
            <a:lstStyle/>
            <a:p>
              <a:pPr algn="ctr">
                <a:lnSpc>
                  <a:spcPts val="2300"/>
                </a:lnSpc>
              </a:pPr>
              <a:r>
                <a:rPr lang="en-US" sz="2000" b="1" spc="24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雁博青年创业家协会</a:t>
              </a:r>
              <a:endParaRPr lang="en-US" sz="2000" b="1" spc="24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endParaRPr>
            </a:p>
            <a:p>
              <a:pPr algn="ctr">
                <a:lnSpc>
                  <a:spcPts val="2300"/>
                </a:lnSpc>
              </a:pPr>
              <a:r>
                <a:rPr lang="en-US" altLang="zh-CN" sz="20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Young Entrepreneurs Network</a:t>
              </a:r>
              <a:endParaRPr lang="en-US" altLang="zh-CN" sz="20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r>
                <a:rPr lang="zh-CN" altLang="en-US"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于</a:t>
              </a:r>
              <a:r>
                <a:rPr lang="en-US"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2008年</a:t>
              </a:r>
              <a:r>
                <a:rPr lang="zh-CN" altLang="en-US"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成立</a:t>
              </a:r>
              <a:r>
                <a:rPr lang="en-US" altLang="zh-CN"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 Established in 2008</a:t>
              </a:r>
              <a:endParaRPr lang="en-US" altLang="zh-CN"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r>
                <a:rPr lang="en-US" sz="8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a:t>
              </a:r>
              <a:endParaRPr lang="en-US" sz="8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endParaRPr lang="en-US" sz="800" b="1" spc="24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gr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3"/>
          <p:cNvGrpSpPr/>
          <p:nvPr/>
        </p:nvGrpSpPr>
        <p:grpSpPr>
          <a:xfrm rot="0">
            <a:off x="0" y="0"/>
            <a:ext cx="8302249" cy="10287000"/>
            <a:chOff x="0" y="0"/>
            <a:chExt cx="2808415" cy="3479800"/>
          </a:xfrm>
        </p:grpSpPr>
        <p:sp>
          <p:nvSpPr>
            <p:cNvPr id="4" name="Freeform 4"/>
            <p:cNvSpPr/>
            <p:nvPr/>
          </p:nvSpPr>
          <p:spPr>
            <a:xfrm>
              <a:off x="0" y="0"/>
              <a:ext cx="2808415" cy="3479800"/>
            </a:xfrm>
            <a:custGeom>
              <a:avLst/>
              <a:gdLst/>
              <a:ahLst/>
              <a:cxnLst/>
              <a:rect l="l" t="t" r="r" b="b"/>
              <a:pathLst>
                <a:path w="2808415" h="3479800">
                  <a:moveTo>
                    <a:pt x="0" y="0"/>
                  </a:moveTo>
                  <a:lnTo>
                    <a:pt x="2808415" y="0"/>
                  </a:lnTo>
                  <a:lnTo>
                    <a:pt x="2808415" y="3479800"/>
                  </a:lnTo>
                  <a:lnTo>
                    <a:pt x="0" y="3479800"/>
                  </a:lnTo>
                  <a:close/>
                </a:path>
              </a:pathLst>
            </a:custGeom>
            <a:solidFill>
              <a:srgbClr val="000000"/>
            </a:solidFill>
          </p:spPr>
        </p:sp>
      </p:grpSp>
      <p:sp>
        <p:nvSpPr>
          <p:cNvPr id="7" name="Freeform 7"/>
          <p:cNvSpPr/>
          <p:nvPr/>
        </p:nvSpPr>
        <p:spPr>
          <a:xfrm>
            <a:off x="3558318" y="7858350"/>
            <a:ext cx="1195208" cy="664429"/>
          </a:xfrm>
          <a:custGeom>
            <a:avLst/>
            <a:gdLst/>
            <a:ahLst/>
            <a:cxnLst/>
            <a:rect l="l" t="t" r="r" b="b"/>
            <a:pathLst>
              <a:path w="1195208" h="664429">
                <a:moveTo>
                  <a:pt x="0" y="0"/>
                </a:moveTo>
                <a:lnTo>
                  <a:pt x="1195208" y="0"/>
                </a:lnTo>
                <a:lnTo>
                  <a:pt x="1195208" y="664429"/>
                </a:lnTo>
                <a:lnTo>
                  <a:pt x="0" y="664429"/>
                </a:lnTo>
                <a:lnTo>
                  <a:pt x="0" y="0"/>
                </a:lnTo>
                <a:close/>
              </a:path>
            </a:pathLst>
          </a:custGeom>
          <a:blipFill>
            <a:blip r:embed="rId1"/>
            <a:stretch>
              <a:fillRect/>
            </a:stretch>
          </a:blipFill>
        </p:spPr>
      </p:sp>
      <p:sp>
        <p:nvSpPr>
          <p:cNvPr id="8" name="TextBox 8"/>
          <p:cNvSpPr txBox="1"/>
          <p:nvPr/>
        </p:nvSpPr>
        <p:spPr>
          <a:xfrm>
            <a:off x="729155" y="3504928"/>
            <a:ext cx="6853533" cy="1107440"/>
          </a:xfrm>
          <a:prstGeom prst="rect">
            <a:avLst/>
          </a:prstGeom>
        </p:spPr>
        <p:txBody>
          <a:bodyPr lIns="0" tIns="0" rIns="0" bIns="0" rtlCol="0" anchor="t">
            <a:spAutoFit/>
          </a:bodyPr>
          <a:lstStyle/>
          <a:p>
            <a:pPr algn="ctr">
              <a:lnSpc>
                <a:spcPts val="8640"/>
              </a:lnSpc>
            </a:pPr>
            <a:r>
              <a:rPr lang="en-US" sz="7200" b="1">
                <a:solidFill>
                  <a:srgbClr val="FFFFFF"/>
                </a:solidFill>
                <a:latin typeface="方正书宋_GBK" panose="02000000000000000000" charset="-122"/>
                <a:ea typeface="方正书宋_GBK" panose="02000000000000000000" charset="-122"/>
                <a:cs typeface="Noto Sans T Chinese Bold"/>
                <a:sym typeface="Noto Sans T Chinese Bold"/>
              </a:rPr>
              <a:t>全球领导力会议</a:t>
            </a:r>
            <a:endParaRPr lang="en-US" sz="7200" b="1">
              <a:solidFill>
                <a:srgbClr val="FFFFFF"/>
              </a:solidFill>
              <a:latin typeface="方正书宋_GBK" panose="02000000000000000000" charset="-122"/>
              <a:ea typeface="方正书宋_GBK" panose="02000000000000000000" charset="-122"/>
              <a:cs typeface="Noto Sans T Chinese Bold"/>
              <a:sym typeface="Noto Sans T Chinese Bold"/>
            </a:endParaRPr>
          </a:p>
        </p:txBody>
      </p:sp>
      <p:sp>
        <p:nvSpPr>
          <p:cNvPr id="12" name="TextBox 12"/>
          <p:cNvSpPr txBox="1"/>
          <p:nvPr/>
        </p:nvSpPr>
        <p:spPr>
          <a:xfrm>
            <a:off x="729155" y="4748212"/>
            <a:ext cx="6853533" cy="645795"/>
          </a:xfrm>
          <a:prstGeom prst="rect">
            <a:avLst/>
          </a:prstGeom>
        </p:spPr>
        <p:txBody>
          <a:bodyPr lIns="0" tIns="0" rIns="0" bIns="0" rtlCol="0" anchor="t">
            <a:spAutoFit/>
          </a:bodyPr>
          <a:lstStyle/>
          <a:p>
            <a:pPr algn="ctr">
              <a:lnSpc>
                <a:spcPts val="5040"/>
              </a:lnSpc>
            </a:pPr>
            <a:r>
              <a:rPr lang="en-US" sz="4200" b="1">
                <a:solidFill>
                  <a:srgbClr val="FFFFFF"/>
                </a:solidFill>
                <a:latin typeface="Avenir Next Bold" panose="020B0803020202020204" charset="0"/>
                <a:ea typeface="方正书宋_GBK" panose="02000000000000000000" charset="-122"/>
                <a:cs typeface="Avenir Next Bold" panose="020B0803020202020204" charset="0"/>
                <a:sym typeface="Noto Sans T Chinese" panose="020B0500000000000000" charset="-120"/>
              </a:rPr>
              <a:t>GLC</a:t>
            </a:r>
            <a:endParaRPr lang="en-US" sz="4200" b="1">
              <a:solidFill>
                <a:srgbClr val="FFFFFF"/>
              </a:solidFill>
              <a:latin typeface="Avenir Next Bold" panose="020B0803020202020204" charset="0"/>
              <a:ea typeface="方正书宋_GBK" panose="02000000000000000000" charset="-122"/>
              <a:cs typeface="Avenir Next Bold" panose="020B0803020202020204" charset="0"/>
              <a:sym typeface="Noto Sans T Chinese" panose="020B0500000000000000" charset="-120"/>
            </a:endParaRPr>
          </a:p>
        </p:txBody>
      </p:sp>
      <p:pic>
        <p:nvPicPr>
          <p:cNvPr id="13" name="图片 12" descr="post_object_image_2621788471"/>
          <p:cNvPicPr>
            <a:picLocks noChangeAspect="1"/>
          </p:cNvPicPr>
          <p:nvPr/>
        </p:nvPicPr>
        <p:blipFill>
          <a:blip r:embed="rId2"/>
          <a:srcRect l="22387"/>
          <a:stretch>
            <a:fillRect/>
          </a:stretch>
        </p:blipFill>
        <p:spPr>
          <a:xfrm>
            <a:off x="8229600" y="15240"/>
            <a:ext cx="10075545" cy="10286365"/>
          </a:xfrm>
          <a:prstGeom prst="rect">
            <a:avLst/>
          </a:prstGeom>
        </p:spPr>
      </p:pic>
      <p:grpSp>
        <p:nvGrpSpPr>
          <p:cNvPr id="15" name="Group 8"/>
          <p:cNvGrpSpPr/>
          <p:nvPr/>
        </p:nvGrpSpPr>
        <p:grpSpPr>
          <a:xfrm rot="0">
            <a:off x="1905000" y="8877300"/>
            <a:ext cx="4401185" cy="1191895"/>
            <a:chOff x="-139700" y="-569276"/>
            <a:chExt cx="5868247" cy="1627732"/>
          </a:xfrm>
        </p:grpSpPr>
        <p:sp>
          <p:nvSpPr>
            <p:cNvPr id="16" name="TextBox 9"/>
            <p:cNvSpPr txBox="1"/>
            <p:nvPr/>
          </p:nvSpPr>
          <p:spPr>
            <a:xfrm>
              <a:off x="-139700" y="486972"/>
              <a:ext cx="5786967" cy="369427"/>
            </a:xfrm>
            <a:prstGeom prst="rect">
              <a:avLst/>
            </a:prstGeom>
          </p:spPr>
          <p:txBody>
            <a:bodyPr lIns="0" tIns="0" rIns="0" bIns="0" rtlCol="0" anchor="t">
              <a:noAutofit/>
            </a:bodyPr>
            <a:lstStyle/>
            <a:p>
              <a:pPr algn="ctr">
                <a:lnSpc>
                  <a:spcPts val="1120"/>
                </a:lnSpc>
              </a:pPr>
              <a:endParaRPr lang="en-US" altLang="zh-CN"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endParaRPr>
            </a:p>
          </p:txBody>
        </p:sp>
        <p:sp>
          <p:nvSpPr>
            <p:cNvPr id="17" name="TextBox 10"/>
            <p:cNvSpPr txBox="1"/>
            <p:nvPr/>
          </p:nvSpPr>
          <p:spPr>
            <a:xfrm>
              <a:off x="165100" y="-569276"/>
              <a:ext cx="5563447" cy="1627732"/>
            </a:xfrm>
            <a:prstGeom prst="rect">
              <a:avLst/>
            </a:prstGeom>
          </p:spPr>
          <p:txBody>
            <a:bodyPr wrap="square" lIns="0" tIns="0" rIns="0" bIns="0" rtlCol="0" anchor="t">
              <a:noAutofit/>
            </a:bodyPr>
            <a:lstStyle/>
            <a:p>
              <a:pPr algn="ctr">
                <a:lnSpc>
                  <a:spcPts val="2300"/>
                </a:lnSpc>
              </a:pPr>
              <a:r>
                <a:rPr lang="en-US" sz="2000" b="1" spc="240">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Bold"/>
                </a:rPr>
                <a:t>雁博青年创业家协会</a:t>
              </a:r>
              <a:endParaRPr lang="en-US" sz="2000" b="1" spc="240">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Bold"/>
              </a:endParaRPr>
            </a:p>
            <a:p>
              <a:pPr algn="ctr">
                <a:lnSpc>
                  <a:spcPts val="2300"/>
                </a:lnSpc>
              </a:pPr>
              <a:r>
                <a:rPr lang="en-US" altLang="zh-CN" sz="2000">
                  <a:solidFill>
                    <a:srgbClr val="FFFFFF"/>
                  </a:solidFill>
                  <a:latin typeface="Avenir Next Regular" panose="020B0803020202020204" charset="0"/>
                  <a:ea typeface="仓耳灵动黑 简" panose="02000500000000000000" charset="-122"/>
                  <a:cs typeface="Avenir Next Regular" panose="020B0803020202020204" charset="0"/>
                  <a:sym typeface="Noto Sans T Chinese" panose="020B0500000000000000" charset="-120"/>
                </a:rPr>
                <a:t>Young Entrepreneurs Network</a:t>
              </a:r>
              <a:endParaRPr lang="en-US" altLang="zh-CN" sz="2000">
                <a:solidFill>
                  <a:srgbClr val="FFFFFF"/>
                </a:solidFill>
                <a:latin typeface="Avenir Next Regular" panose="020B0803020202020204" charset="0"/>
                <a:ea typeface="仓耳灵动黑 简" panose="02000500000000000000" charset="-122"/>
                <a:cs typeface="Avenir Next Regular" panose="020B0803020202020204" charset="0"/>
                <a:sym typeface="Noto Sans T Chinese" panose="020B0500000000000000" charset="-120"/>
              </a:endParaRPr>
            </a:p>
            <a:p>
              <a:pPr algn="ctr">
                <a:lnSpc>
                  <a:spcPts val="2300"/>
                </a:lnSpc>
              </a:pPr>
              <a:r>
                <a:rPr lang="zh-CN" altLang="en-US"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rPr>
                <a:t>于</a:t>
              </a:r>
              <a:r>
                <a:rPr lang="en-US"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rPr>
                <a:t>2008年</a:t>
              </a:r>
              <a:r>
                <a:rPr lang="zh-CN" altLang="en-US"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rPr>
                <a:t>成立</a:t>
              </a:r>
              <a:r>
                <a:rPr lang="en-US" altLang="zh-CN"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rPr>
                <a:t> · Established in 2008</a:t>
              </a:r>
              <a:endParaRPr lang="en-US" altLang="zh-CN"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endParaRPr>
            </a:p>
            <a:p>
              <a:pPr algn="ctr">
                <a:lnSpc>
                  <a:spcPts val="2300"/>
                </a:lnSpc>
              </a:pPr>
              <a:r>
                <a:rPr lang="en-US" sz="800">
                  <a:solidFill>
                    <a:srgbClr val="FFFFFF"/>
                  </a:solidFill>
                  <a:latin typeface="Avenir Next Regular" panose="020B0803020202020204" charset="0"/>
                  <a:ea typeface="仓耳灵动黑 简" panose="02000500000000000000" charset="-122"/>
                  <a:cs typeface="Avenir Next Regular" panose="020B0803020202020204" charset="0"/>
                  <a:sym typeface="Noto Sans T Chinese" panose="020B0500000000000000" charset="-120"/>
                </a:rPr>
                <a:t> </a:t>
              </a:r>
              <a:endParaRPr lang="en-US" sz="800">
                <a:solidFill>
                  <a:srgbClr val="FFFFFF"/>
                </a:solidFill>
                <a:latin typeface="Avenir Next Regular" panose="020B0803020202020204" charset="0"/>
                <a:ea typeface="仓耳灵动黑 简" panose="02000500000000000000" charset="-122"/>
                <a:cs typeface="Avenir Next Regular" panose="020B0803020202020204" charset="0"/>
                <a:sym typeface="Noto Sans T Chinese" panose="020B0500000000000000" charset="-120"/>
              </a:endParaRPr>
            </a:p>
            <a:p>
              <a:pPr algn="ctr">
                <a:lnSpc>
                  <a:spcPts val="2300"/>
                </a:lnSpc>
              </a:pPr>
              <a:endParaRPr lang="en-US" sz="800" b="1" spc="240">
                <a:solidFill>
                  <a:srgbClr val="FFFFFF"/>
                </a:solidFill>
                <a:latin typeface="Avenir Next Regular" panose="020B0803020202020204" charset="0"/>
                <a:ea typeface="仓耳灵动黑 简" panose="02000500000000000000" charset="-122"/>
                <a:cs typeface="Avenir Next Regular" panose="020B0803020202020204" charset="0"/>
                <a:sym typeface="Noto Sans T Chinese" panose="020B0500000000000000" charset="-120"/>
              </a:endParaRPr>
            </a:p>
          </p:txBody>
        </p:sp>
      </p:grpSp>
      <p:grpSp>
        <p:nvGrpSpPr>
          <p:cNvPr id="5" name="Group 5"/>
          <p:cNvGrpSpPr/>
          <p:nvPr/>
        </p:nvGrpSpPr>
        <p:grpSpPr>
          <a:xfrm rot="0">
            <a:off x="-76200" y="15240"/>
            <a:ext cx="8305800" cy="10287000"/>
            <a:chOff x="7892262" y="20320"/>
            <a:chExt cx="11069666" cy="13716000"/>
          </a:xfrm>
        </p:grpSpPr>
        <p:pic>
          <p:nvPicPr>
            <p:cNvPr id="6" name="Picture 6"/>
            <p:cNvPicPr>
              <a:picLocks noChangeAspect="1"/>
            </p:cNvPicPr>
            <p:nvPr/>
          </p:nvPicPr>
          <p:blipFill>
            <a:blip r:embed="rId3">
              <a:alphaModFix amt="50000"/>
            </a:blip>
            <a:srcRect l="23064" r="23064"/>
            <a:stretch>
              <a:fillRect/>
            </a:stretch>
          </p:blipFill>
          <p:spPr>
            <a:xfrm>
              <a:off x="7892262" y="20320"/>
              <a:ext cx="11069666" cy="13716000"/>
            </a:xfrm>
            <a:prstGeom prst="rect">
              <a:avLst/>
            </a:prstGeom>
          </p:spPr>
        </p:pic>
      </p:gr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8059191" y="0"/>
            <a:ext cx="10228809" cy="10287000"/>
          </a:xfrm>
          <a:custGeom>
            <a:avLst/>
            <a:gdLst/>
            <a:ahLst/>
            <a:cxnLst/>
            <a:rect l="l" t="t" r="r" b="b"/>
            <a:pathLst>
              <a:path w="10228809" h="10287000">
                <a:moveTo>
                  <a:pt x="0" y="0"/>
                </a:moveTo>
                <a:lnTo>
                  <a:pt x="10228809" y="0"/>
                </a:lnTo>
                <a:lnTo>
                  <a:pt x="10228809" y="10287000"/>
                </a:lnTo>
                <a:lnTo>
                  <a:pt x="0" y="10287000"/>
                </a:lnTo>
                <a:lnTo>
                  <a:pt x="0" y="0"/>
                </a:lnTo>
                <a:close/>
              </a:path>
            </a:pathLst>
          </a:custGeom>
          <a:blipFill>
            <a:blip r:embed="rId1"/>
            <a:stretch>
              <a:fillRect l="-28293" t="-7982" r="-50900" b="-10878"/>
            </a:stretch>
          </a:blipFill>
        </p:spPr>
      </p:sp>
      <p:grpSp>
        <p:nvGrpSpPr>
          <p:cNvPr id="3" name="Group 3"/>
          <p:cNvGrpSpPr/>
          <p:nvPr/>
        </p:nvGrpSpPr>
        <p:grpSpPr>
          <a:xfrm rot="0">
            <a:off x="0" y="0"/>
            <a:ext cx="8302249" cy="10287000"/>
            <a:chOff x="0" y="0"/>
            <a:chExt cx="2808415" cy="3479800"/>
          </a:xfrm>
        </p:grpSpPr>
        <p:sp>
          <p:nvSpPr>
            <p:cNvPr id="4" name="Freeform 4"/>
            <p:cNvSpPr/>
            <p:nvPr/>
          </p:nvSpPr>
          <p:spPr>
            <a:xfrm>
              <a:off x="0" y="0"/>
              <a:ext cx="2808415" cy="3479800"/>
            </a:xfrm>
            <a:custGeom>
              <a:avLst/>
              <a:gdLst/>
              <a:ahLst/>
              <a:cxnLst/>
              <a:rect l="l" t="t" r="r" b="b"/>
              <a:pathLst>
                <a:path w="2808415" h="3479800">
                  <a:moveTo>
                    <a:pt x="0" y="0"/>
                  </a:moveTo>
                  <a:lnTo>
                    <a:pt x="2808415" y="0"/>
                  </a:lnTo>
                  <a:lnTo>
                    <a:pt x="2808415" y="3479800"/>
                  </a:lnTo>
                  <a:lnTo>
                    <a:pt x="0" y="3479800"/>
                  </a:lnTo>
                  <a:close/>
                </a:path>
              </a:pathLst>
            </a:custGeom>
            <a:solidFill>
              <a:srgbClr val="000000"/>
            </a:solidFill>
          </p:spPr>
        </p:sp>
      </p:grpSp>
      <p:grpSp>
        <p:nvGrpSpPr>
          <p:cNvPr id="5" name="Group 5"/>
          <p:cNvGrpSpPr/>
          <p:nvPr/>
        </p:nvGrpSpPr>
        <p:grpSpPr>
          <a:xfrm rot="0">
            <a:off x="0" y="0"/>
            <a:ext cx="8302249" cy="10287000"/>
            <a:chOff x="0" y="0"/>
            <a:chExt cx="11069666" cy="13716000"/>
          </a:xfrm>
        </p:grpSpPr>
        <p:pic>
          <p:nvPicPr>
            <p:cNvPr id="6" name="Picture 6"/>
            <p:cNvPicPr>
              <a:picLocks noChangeAspect="1"/>
            </p:cNvPicPr>
            <p:nvPr/>
          </p:nvPicPr>
          <p:blipFill>
            <a:blip r:embed="rId2">
              <a:alphaModFix amt="50000"/>
            </a:blip>
            <a:srcRect l="23064" r="23064"/>
            <a:stretch>
              <a:fillRect/>
            </a:stretch>
          </p:blipFill>
          <p:spPr>
            <a:xfrm>
              <a:off x="0" y="0"/>
              <a:ext cx="11069666" cy="13716000"/>
            </a:xfrm>
            <a:prstGeom prst="rect">
              <a:avLst/>
            </a:prstGeom>
          </p:spPr>
        </p:pic>
      </p:grpSp>
      <p:sp>
        <p:nvSpPr>
          <p:cNvPr id="7" name="Freeform 7"/>
          <p:cNvSpPr/>
          <p:nvPr/>
        </p:nvSpPr>
        <p:spPr>
          <a:xfrm>
            <a:off x="3558318" y="7858350"/>
            <a:ext cx="1195208" cy="664429"/>
          </a:xfrm>
          <a:custGeom>
            <a:avLst/>
            <a:gdLst/>
            <a:ahLst/>
            <a:cxnLst/>
            <a:rect l="l" t="t" r="r" b="b"/>
            <a:pathLst>
              <a:path w="1195208" h="664429">
                <a:moveTo>
                  <a:pt x="0" y="0"/>
                </a:moveTo>
                <a:lnTo>
                  <a:pt x="1195208" y="0"/>
                </a:lnTo>
                <a:lnTo>
                  <a:pt x="1195208" y="664429"/>
                </a:lnTo>
                <a:lnTo>
                  <a:pt x="0" y="664429"/>
                </a:lnTo>
                <a:lnTo>
                  <a:pt x="0" y="0"/>
                </a:lnTo>
                <a:close/>
              </a:path>
            </a:pathLst>
          </a:custGeom>
          <a:blipFill>
            <a:blip r:embed="rId3"/>
            <a:stretch>
              <a:fillRect/>
            </a:stretch>
          </a:blipFill>
        </p:spPr>
      </p:sp>
      <p:sp>
        <p:nvSpPr>
          <p:cNvPr id="8" name="TextBox 8"/>
          <p:cNvSpPr txBox="1"/>
          <p:nvPr/>
        </p:nvSpPr>
        <p:spPr>
          <a:xfrm>
            <a:off x="729155" y="3504928"/>
            <a:ext cx="6853533" cy="1107440"/>
          </a:xfrm>
          <a:prstGeom prst="rect">
            <a:avLst/>
          </a:prstGeom>
        </p:spPr>
        <p:txBody>
          <a:bodyPr lIns="0" tIns="0" rIns="0" bIns="0" rtlCol="0" anchor="t">
            <a:spAutoFit/>
          </a:bodyPr>
          <a:lstStyle/>
          <a:p>
            <a:pPr algn="ctr">
              <a:lnSpc>
                <a:spcPts val="8640"/>
              </a:lnSpc>
            </a:pPr>
            <a:r>
              <a:rPr lang="en-US" sz="72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年度高峰会</a:t>
            </a:r>
            <a:endParaRPr lang="en-US" sz="72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endParaRPr>
          </a:p>
        </p:txBody>
      </p:sp>
      <p:sp>
        <p:nvSpPr>
          <p:cNvPr id="12" name="TextBox 12"/>
          <p:cNvSpPr txBox="1"/>
          <p:nvPr/>
        </p:nvSpPr>
        <p:spPr>
          <a:xfrm>
            <a:off x="729155" y="4748212"/>
            <a:ext cx="6853533" cy="645795"/>
          </a:xfrm>
          <a:prstGeom prst="rect">
            <a:avLst/>
          </a:prstGeom>
        </p:spPr>
        <p:txBody>
          <a:bodyPr lIns="0" tIns="0" rIns="0" bIns="0" rtlCol="0" anchor="t">
            <a:spAutoFit/>
          </a:bodyPr>
          <a:lstStyle/>
          <a:p>
            <a:pPr algn="ctr">
              <a:lnSpc>
                <a:spcPts val="5040"/>
              </a:lnSpc>
            </a:pPr>
            <a:r>
              <a:rPr lang="en-US" sz="4200" b="1">
                <a:solidFill>
                  <a:srgbClr val="FFFFFF"/>
                </a:solidFill>
                <a:latin typeface="Noto Sans T Chinese" panose="020B0500000000000000" charset="-120"/>
                <a:ea typeface="Noto Sans T Chinese" panose="020B0500000000000000" charset="-120"/>
                <a:cs typeface="Noto Sans T Chinese" panose="020B0500000000000000" charset="-120"/>
                <a:sym typeface="Noto Sans T Chinese" panose="020B0500000000000000" charset="-120"/>
              </a:rPr>
              <a:t>AGM</a:t>
            </a:r>
            <a:endParaRPr lang="en-US" sz="4200" b="1">
              <a:solidFill>
                <a:srgbClr val="FFFFFF"/>
              </a:solidFill>
              <a:latin typeface="Noto Sans T Chinese" panose="020B0500000000000000" charset="-120"/>
              <a:ea typeface="Noto Sans T Chinese" panose="020B0500000000000000" charset="-120"/>
              <a:cs typeface="Noto Sans T Chinese" panose="020B0500000000000000" charset="-120"/>
              <a:sym typeface="Noto Sans T Chinese" panose="020B0500000000000000" charset="-120"/>
            </a:endParaRPr>
          </a:p>
        </p:txBody>
      </p:sp>
      <p:grpSp>
        <p:nvGrpSpPr>
          <p:cNvPr id="15" name="Group 8"/>
          <p:cNvGrpSpPr/>
          <p:nvPr/>
        </p:nvGrpSpPr>
        <p:grpSpPr>
          <a:xfrm rot="0">
            <a:off x="1905000" y="8877300"/>
            <a:ext cx="4401185" cy="1191895"/>
            <a:chOff x="-139700" y="-569276"/>
            <a:chExt cx="5868247" cy="1627732"/>
          </a:xfrm>
        </p:grpSpPr>
        <p:sp>
          <p:nvSpPr>
            <p:cNvPr id="16" name="TextBox 9"/>
            <p:cNvSpPr txBox="1"/>
            <p:nvPr/>
          </p:nvSpPr>
          <p:spPr>
            <a:xfrm>
              <a:off x="-139700" y="486972"/>
              <a:ext cx="5786967" cy="369427"/>
            </a:xfrm>
            <a:prstGeom prst="rect">
              <a:avLst/>
            </a:prstGeom>
          </p:spPr>
          <p:txBody>
            <a:bodyPr lIns="0" tIns="0" rIns="0" bIns="0" rtlCol="0" anchor="t">
              <a:noAutofit/>
            </a:bodyPr>
            <a:lstStyle/>
            <a:p>
              <a:pPr algn="ctr">
                <a:lnSpc>
                  <a:spcPts val="1120"/>
                </a:lnSpc>
              </a:pPr>
              <a:endParaRPr lang="en-US" altLang="zh-CN"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endParaRPr>
            </a:p>
          </p:txBody>
        </p:sp>
        <p:sp>
          <p:nvSpPr>
            <p:cNvPr id="17" name="TextBox 10"/>
            <p:cNvSpPr txBox="1"/>
            <p:nvPr/>
          </p:nvSpPr>
          <p:spPr>
            <a:xfrm>
              <a:off x="165100" y="-569276"/>
              <a:ext cx="5563447" cy="1627732"/>
            </a:xfrm>
            <a:prstGeom prst="rect">
              <a:avLst/>
            </a:prstGeom>
          </p:spPr>
          <p:txBody>
            <a:bodyPr wrap="square" lIns="0" tIns="0" rIns="0" bIns="0" rtlCol="0" anchor="t">
              <a:noAutofit/>
            </a:bodyPr>
            <a:lstStyle/>
            <a:p>
              <a:pPr algn="ctr">
                <a:lnSpc>
                  <a:spcPts val="2300"/>
                </a:lnSpc>
              </a:pPr>
              <a:r>
                <a:rPr lang="en-US" sz="2000" b="1" spc="240">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Bold"/>
                </a:rPr>
                <a:t>雁博青年创业家协会</a:t>
              </a:r>
              <a:endParaRPr lang="en-US" sz="2000" b="1" spc="240">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Bold"/>
              </a:endParaRPr>
            </a:p>
            <a:p>
              <a:pPr algn="ctr">
                <a:lnSpc>
                  <a:spcPts val="2300"/>
                </a:lnSpc>
              </a:pPr>
              <a:r>
                <a:rPr lang="en-US" altLang="zh-CN" sz="2000">
                  <a:solidFill>
                    <a:srgbClr val="FFFFFF"/>
                  </a:solidFill>
                  <a:latin typeface="Avenir Next Regular" panose="020B0803020202020204" charset="0"/>
                  <a:ea typeface="仓耳灵动黑 简" panose="02000500000000000000" charset="-122"/>
                  <a:cs typeface="Avenir Next Regular" panose="020B0803020202020204" charset="0"/>
                  <a:sym typeface="Noto Sans T Chinese" panose="020B0500000000000000" charset="-120"/>
                </a:rPr>
                <a:t>Young Entrepreneurs Network</a:t>
              </a:r>
              <a:endParaRPr lang="en-US" altLang="zh-CN" sz="2000">
                <a:solidFill>
                  <a:srgbClr val="FFFFFF"/>
                </a:solidFill>
                <a:latin typeface="Avenir Next Regular" panose="020B0803020202020204" charset="0"/>
                <a:ea typeface="仓耳灵动黑 简" panose="02000500000000000000" charset="-122"/>
                <a:cs typeface="Avenir Next Regular" panose="020B0803020202020204" charset="0"/>
                <a:sym typeface="Noto Sans T Chinese" panose="020B0500000000000000" charset="-120"/>
              </a:endParaRPr>
            </a:p>
            <a:p>
              <a:pPr algn="ctr">
                <a:lnSpc>
                  <a:spcPts val="2300"/>
                </a:lnSpc>
              </a:pPr>
              <a:r>
                <a:rPr lang="zh-CN" altLang="en-US"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rPr>
                <a:t>于</a:t>
              </a:r>
              <a:r>
                <a:rPr lang="en-US"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rPr>
                <a:t>2008年</a:t>
              </a:r>
              <a:r>
                <a:rPr lang="zh-CN" altLang="en-US"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rPr>
                <a:t>成立</a:t>
              </a:r>
              <a:r>
                <a:rPr lang="en-US" altLang="zh-CN"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rPr>
                <a:t> · Established in 2008</a:t>
              </a:r>
              <a:endParaRPr lang="en-US" altLang="zh-CN"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endParaRPr>
            </a:p>
            <a:p>
              <a:pPr algn="ctr">
                <a:lnSpc>
                  <a:spcPts val="2300"/>
                </a:lnSpc>
              </a:pPr>
              <a:r>
                <a:rPr lang="en-US" sz="800">
                  <a:solidFill>
                    <a:srgbClr val="FFFFFF"/>
                  </a:solidFill>
                  <a:latin typeface="Avenir Next Regular" panose="020B0803020202020204" charset="0"/>
                  <a:ea typeface="仓耳灵动黑 简" panose="02000500000000000000" charset="-122"/>
                  <a:cs typeface="Avenir Next Regular" panose="020B0803020202020204" charset="0"/>
                  <a:sym typeface="Noto Sans T Chinese" panose="020B0500000000000000" charset="-120"/>
                </a:rPr>
                <a:t> </a:t>
              </a:r>
              <a:endParaRPr lang="en-US" sz="800">
                <a:solidFill>
                  <a:srgbClr val="FFFFFF"/>
                </a:solidFill>
                <a:latin typeface="Avenir Next Regular" panose="020B0803020202020204" charset="0"/>
                <a:ea typeface="仓耳灵动黑 简" panose="02000500000000000000" charset="-122"/>
                <a:cs typeface="Avenir Next Regular" panose="020B0803020202020204" charset="0"/>
                <a:sym typeface="Noto Sans T Chinese" panose="020B0500000000000000" charset="-120"/>
              </a:endParaRPr>
            </a:p>
            <a:p>
              <a:pPr algn="ctr">
                <a:lnSpc>
                  <a:spcPts val="2300"/>
                </a:lnSpc>
              </a:pPr>
              <a:endParaRPr lang="en-US" sz="800" b="1" spc="240">
                <a:solidFill>
                  <a:srgbClr val="FFFFFF"/>
                </a:solidFill>
                <a:latin typeface="Avenir Next Regular" panose="020B0803020202020204" charset="0"/>
                <a:ea typeface="仓耳灵动黑 简" panose="02000500000000000000" charset="-122"/>
                <a:cs typeface="Avenir Next Regular" panose="020B0803020202020204" charset="0"/>
                <a:sym typeface="Noto Sans T Chinese" panose="020B0500000000000000" charset="-120"/>
              </a:endParaRPr>
            </a:p>
          </p:txBody>
        </p:sp>
      </p:gr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0">
            <a:off x="0" y="0"/>
            <a:ext cx="8302249" cy="10287000"/>
            <a:chOff x="0" y="0"/>
            <a:chExt cx="2808415" cy="3479800"/>
          </a:xfrm>
        </p:grpSpPr>
        <p:sp>
          <p:nvSpPr>
            <p:cNvPr id="3" name="Freeform 3"/>
            <p:cNvSpPr/>
            <p:nvPr/>
          </p:nvSpPr>
          <p:spPr>
            <a:xfrm>
              <a:off x="0" y="0"/>
              <a:ext cx="2808415" cy="3479800"/>
            </a:xfrm>
            <a:custGeom>
              <a:avLst/>
              <a:gdLst/>
              <a:ahLst/>
              <a:cxnLst/>
              <a:rect l="l" t="t" r="r" b="b"/>
              <a:pathLst>
                <a:path w="2808415" h="3479800">
                  <a:moveTo>
                    <a:pt x="0" y="0"/>
                  </a:moveTo>
                  <a:lnTo>
                    <a:pt x="2808415" y="0"/>
                  </a:lnTo>
                  <a:lnTo>
                    <a:pt x="2808415" y="3479800"/>
                  </a:lnTo>
                  <a:lnTo>
                    <a:pt x="0" y="3479800"/>
                  </a:lnTo>
                  <a:close/>
                </a:path>
              </a:pathLst>
            </a:custGeom>
            <a:solidFill>
              <a:srgbClr val="000000"/>
            </a:solidFill>
          </p:spPr>
        </p:sp>
      </p:grpSp>
      <p:grpSp>
        <p:nvGrpSpPr>
          <p:cNvPr id="4" name="Group 4"/>
          <p:cNvGrpSpPr/>
          <p:nvPr/>
        </p:nvGrpSpPr>
        <p:grpSpPr>
          <a:xfrm rot="0">
            <a:off x="0" y="0"/>
            <a:ext cx="8302249" cy="10287000"/>
            <a:chOff x="0" y="0"/>
            <a:chExt cx="11069666" cy="13716000"/>
          </a:xfrm>
        </p:grpSpPr>
        <p:pic>
          <p:nvPicPr>
            <p:cNvPr id="5" name="Picture 5"/>
            <p:cNvPicPr>
              <a:picLocks noChangeAspect="1"/>
            </p:cNvPicPr>
            <p:nvPr/>
          </p:nvPicPr>
          <p:blipFill>
            <a:blip r:embed="rId1">
              <a:alphaModFix amt="50000"/>
            </a:blip>
            <a:srcRect l="23064" r="23064"/>
            <a:stretch>
              <a:fillRect/>
            </a:stretch>
          </p:blipFill>
          <p:spPr>
            <a:xfrm>
              <a:off x="0" y="0"/>
              <a:ext cx="11069666" cy="13716000"/>
            </a:xfrm>
            <a:prstGeom prst="rect">
              <a:avLst/>
            </a:prstGeom>
          </p:spPr>
        </p:pic>
      </p:grpSp>
      <p:sp>
        <p:nvSpPr>
          <p:cNvPr id="6" name="Freeform 6"/>
          <p:cNvSpPr/>
          <p:nvPr/>
        </p:nvSpPr>
        <p:spPr>
          <a:xfrm>
            <a:off x="3558318" y="7858350"/>
            <a:ext cx="1195208" cy="664429"/>
          </a:xfrm>
          <a:custGeom>
            <a:avLst/>
            <a:gdLst/>
            <a:ahLst/>
            <a:cxnLst/>
            <a:rect l="l" t="t" r="r" b="b"/>
            <a:pathLst>
              <a:path w="1195208" h="664429">
                <a:moveTo>
                  <a:pt x="0" y="0"/>
                </a:moveTo>
                <a:lnTo>
                  <a:pt x="1195208" y="0"/>
                </a:lnTo>
                <a:lnTo>
                  <a:pt x="1195208" y="664429"/>
                </a:lnTo>
                <a:lnTo>
                  <a:pt x="0" y="664429"/>
                </a:lnTo>
                <a:lnTo>
                  <a:pt x="0" y="0"/>
                </a:lnTo>
                <a:close/>
              </a:path>
            </a:pathLst>
          </a:custGeom>
          <a:blipFill>
            <a:blip r:embed="rId2"/>
            <a:stretch>
              <a:fillRect/>
            </a:stretch>
          </a:blipFill>
        </p:spPr>
      </p:sp>
      <p:sp>
        <p:nvSpPr>
          <p:cNvPr id="7" name="TextBox 7"/>
          <p:cNvSpPr txBox="1"/>
          <p:nvPr/>
        </p:nvSpPr>
        <p:spPr>
          <a:xfrm>
            <a:off x="729155" y="3504928"/>
            <a:ext cx="6853533" cy="1107440"/>
          </a:xfrm>
          <a:prstGeom prst="rect">
            <a:avLst/>
          </a:prstGeom>
        </p:spPr>
        <p:txBody>
          <a:bodyPr lIns="0" tIns="0" rIns="0" bIns="0" rtlCol="0" anchor="t">
            <a:spAutoFit/>
          </a:bodyPr>
          <a:lstStyle/>
          <a:p>
            <a:pPr algn="ctr">
              <a:lnSpc>
                <a:spcPts val="8640"/>
              </a:lnSpc>
            </a:pPr>
            <a:r>
              <a:rPr lang="en-US" sz="72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活</a:t>
            </a:r>
            <a:r>
              <a:rPr lang="zh-CN" altLang="en-US" sz="72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动费用</a:t>
            </a:r>
            <a:endParaRPr lang="zh-CN" altLang="en-US" sz="72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endParaRPr>
          </a:p>
        </p:txBody>
      </p:sp>
      <p:sp>
        <p:nvSpPr>
          <p:cNvPr id="11" name="TextBox 11"/>
          <p:cNvSpPr txBox="1"/>
          <p:nvPr/>
        </p:nvSpPr>
        <p:spPr>
          <a:xfrm>
            <a:off x="729155" y="4748212"/>
            <a:ext cx="6853533" cy="645795"/>
          </a:xfrm>
          <a:prstGeom prst="rect">
            <a:avLst/>
          </a:prstGeom>
        </p:spPr>
        <p:txBody>
          <a:bodyPr lIns="0" tIns="0" rIns="0" bIns="0" rtlCol="0" anchor="t">
            <a:spAutoFit/>
          </a:bodyPr>
          <a:lstStyle/>
          <a:p>
            <a:pPr algn="ctr">
              <a:lnSpc>
                <a:spcPts val="5040"/>
              </a:lnSpc>
            </a:pPr>
            <a:r>
              <a:rPr lang="en-US" sz="4200" b="1">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Fees</a:t>
            </a:r>
            <a:endParaRPr lang="en-US" sz="4200" b="1">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graphicFrame>
        <p:nvGraphicFramePr>
          <p:cNvPr id="12" name="Table 12"/>
          <p:cNvGraphicFramePr>
            <a:graphicFrameLocks noGrp="1"/>
          </p:cNvGraphicFramePr>
          <p:nvPr/>
        </p:nvGraphicFramePr>
        <p:xfrm>
          <a:off x="8692211" y="2229167"/>
          <a:ext cx="9266658" cy="7378474"/>
        </p:xfrm>
        <a:graphic>
          <a:graphicData uri="http://schemas.openxmlformats.org/drawingml/2006/table">
            <a:tbl>
              <a:tblPr/>
              <a:tblGrid>
                <a:gridCol w="4945911"/>
                <a:gridCol w="4320747"/>
              </a:tblGrid>
              <a:tr h="1195242">
                <a:tc>
                  <a:txBody>
                    <a:bodyPr rtlCol="0"/>
                    <a:lstStyle/>
                    <a:p>
                      <a:pPr algn="ctr">
                        <a:lnSpc>
                          <a:spcPts val="2800"/>
                        </a:lnSpc>
                        <a:defRPr/>
                      </a:pPr>
                      <a:r>
                        <a:rPr lang="en-US" sz="2800" b="1">
                          <a:solidFill>
                            <a:srgbClr val="000000"/>
                          </a:solidFill>
                          <a:latin typeface="Avenir Next Regular" panose="020B0803020202020204" charset="0"/>
                          <a:ea typeface="Avenir Next Regular" panose="020B0803020202020204" charset="0"/>
                          <a:cs typeface="Avenir Next Regular" panose="020B0803020202020204" charset="0"/>
                          <a:sym typeface="Noto Sans T Chinese Bold"/>
                        </a:rPr>
                        <a:t>#</a:t>
                      </a:r>
                      <a:endParaRPr lang="en-US" sz="2800" b="1">
                        <a:solidFill>
                          <a:srgbClr val="000000"/>
                        </a:solidFill>
                        <a:latin typeface="Avenir Next Regular" panose="020B0803020202020204" charset="0"/>
                        <a:ea typeface="Avenir Next Regular" panose="020B0803020202020204" charset="0"/>
                        <a:cs typeface="Avenir Next Regular" panose="020B0803020202020204" charset="0"/>
                        <a:sym typeface="Noto Sans T Chinese Bold"/>
                      </a:endParaRPr>
                    </a:p>
                  </a:txBody>
                  <a:tcPr marL="190500" marR="190500" marT="190500" marB="190500" anchor="ctr" anchorCtr="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rtlCol="0"/>
                    <a:lstStyle/>
                    <a:p>
                      <a:pPr algn="ctr">
                        <a:lnSpc>
                          <a:spcPts val="2800"/>
                        </a:lnSpc>
                        <a:defRPr/>
                      </a:pPr>
                      <a:r>
                        <a:rPr lang="en-US" sz="2800">
                          <a:solidFill>
                            <a:srgbClr val="00000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RMB</a:t>
                      </a:r>
                      <a:endParaRPr lang="en-US" sz="2800">
                        <a:solidFill>
                          <a:srgbClr val="00000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txBody>
                  <a:tcPr marL="190500" marR="190500" marT="190500" marB="190500" anchor="ctr" anchorCtr="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1548579">
                <a:tc>
                  <a:txBody>
                    <a:bodyPr rtlCol="0"/>
                    <a:lstStyle/>
                    <a:p>
                      <a:pPr algn="ctr">
                        <a:lnSpc>
                          <a:spcPts val="2800"/>
                        </a:lnSpc>
                      </a:pPr>
                      <a:r>
                        <a:rPr lang="zh-CN" altLang="en-US" sz="2800">
                          <a:solidFill>
                            <a:srgbClr val="00000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活动费用</a:t>
                      </a:r>
                      <a:endParaRPr lang="zh-CN" altLang="en-US" sz="2800">
                        <a:solidFill>
                          <a:srgbClr val="00000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800"/>
                        </a:lnSpc>
                      </a:pPr>
                      <a:r>
                        <a:rPr lang="en-US" sz="2800">
                          <a:solidFill>
                            <a:srgbClr val="00000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Activity Fees</a:t>
                      </a:r>
                      <a:endParaRPr lang="en-US" sz="2800">
                        <a:solidFill>
                          <a:srgbClr val="00000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txBody>
                  <a:tcPr marL="190500" marR="190500" marT="190500" marB="190500" anchor="ctr" anchorCtr="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rtlCol="0"/>
                    <a:lstStyle/>
                    <a:p>
                      <a:pPr algn="ctr">
                        <a:lnSpc>
                          <a:spcPts val="2800"/>
                        </a:lnSpc>
                        <a:defRPr/>
                      </a:pPr>
                      <a:r>
                        <a:rPr lang="en-US" sz="2800">
                          <a:solidFill>
                            <a:srgbClr val="00000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5,300</a:t>
                      </a:r>
                      <a:endParaRPr lang="en-US" sz="2800">
                        <a:solidFill>
                          <a:srgbClr val="00000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txBody>
                  <a:tcPr marL="190500" marR="190500" marT="190500" marB="190500" anchor="ctr" anchorCtr="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1548579">
                <a:tc>
                  <a:txBody>
                    <a:bodyPr rtlCol="0"/>
                    <a:lstStyle/>
                    <a:p>
                      <a:pPr algn="ctr">
                        <a:lnSpc>
                          <a:spcPts val="2800"/>
                        </a:lnSpc>
                        <a:defRPr/>
                      </a:pPr>
                      <a:r>
                        <a:rPr lang="en-US" sz="2800">
                          <a:solidFill>
                            <a:srgbClr val="00000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Summit 预缴</a:t>
                      </a:r>
                      <a:endParaRPr lang="en-US" sz="1400">
                        <a:latin typeface="Avenir Next Regular" panose="020B0803020202020204" charset="0"/>
                        <a:ea typeface="Avenir Next Regular" panose="020B0803020202020204" charset="0"/>
                        <a:cs typeface="Avenir Next Regular" panose="020B0803020202020204" charset="0"/>
                      </a:endParaRPr>
                    </a:p>
                    <a:p>
                      <a:pPr algn="ctr">
                        <a:lnSpc>
                          <a:spcPts val="2800"/>
                        </a:lnSpc>
                      </a:pPr>
                      <a:r>
                        <a:rPr lang="en-US" sz="2800">
                          <a:solidFill>
                            <a:srgbClr val="00000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Summit advance payment</a:t>
                      </a:r>
                      <a:endParaRPr lang="en-US" sz="2800">
                        <a:solidFill>
                          <a:srgbClr val="00000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txBody>
                  <a:tcPr marL="190500" marR="190500" marT="190500" marB="190500" anchor="ctr" anchorCtr="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rtlCol="0"/>
                    <a:lstStyle/>
                    <a:p>
                      <a:pPr algn="ctr">
                        <a:lnSpc>
                          <a:spcPts val="2800"/>
                        </a:lnSpc>
                        <a:defRPr/>
                      </a:pPr>
                      <a:r>
                        <a:rPr lang="en-US" sz="2800">
                          <a:solidFill>
                            <a:srgbClr val="00000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-1,000</a:t>
                      </a:r>
                      <a:endParaRPr lang="en-US" sz="2800">
                        <a:solidFill>
                          <a:srgbClr val="00000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txBody>
                  <a:tcPr marL="190500" marR="190500" marT="190500" marB="190500" anchor="ctr" anchorCtr="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1537335">
                <a:tc>
                  <a:txBody>
                    <a:bodyPr rtlCol="0"/>
                    <a:lstStyle/>
                    <a:p>
                      <a:pPr algn="ctr">
                        <a:lnSpc>
                          <a:spcPts val="2800"/>
                        </a:lnSpc>
                        <a:defRPr/>
                      </a:pPr>
                      <a:r>
                        <a:rPr lang="en-US" sz="2800" b="1">
                          <a:solidFill>
                            <a:srgbClr val="000000"/>
                          </a:solidFill>
                          <a:latin typeface="Avenir Next Regular" panose="020B0803020202020204" charset="0"/>
                          <a:ea typeface="Avenir Next Regular" panose="020B0803020202020204" charset="0"/>
                          <a:cs typeface="Avenir Next Regular" panose="020B0803020202020204" charset="0"/>
                          <a:sym typeface="Noto Sans T Chinese Bold"/>
                        </a:rPr>
                        <a:t>合计</a:t>
                      </a:r>
                      <a:endParaRPr lang="en-US" sz="1400">
                        <a:latin typeface="Avenir Next Regular" panose="020B0803020202020204" charset="0"/>
                        <a:ea typeface="Avenir Next Regular" panose="020B0803020202020204" charset="0"/>
                        <a:cs typeface="Avenir Next Regular" panose="020B0803020202020204" charset="0"/>
                      </a:endParaRPr>
                    </a:p>
                    <a:p>
                      <a:pPr algn="ctr">
                        <a:lnSpc>
                          <a:spcPts val="2800"/>
                        </a:lnSpc>
                      </a:pPr>
                      <a:r>
                        <a:rPr lang="en-US" sz="2800" b="1">
                          <a:solidFill>
                            <a:srgbClr val="000000"/>
                          </a:solidFill>
                          <a:latin typeface="Avenir Next Regular" panose="020B0803020202020204" charset="0"/>
                          <a:ea typeface="Avenir Next Regular" panose="020B0803020202020204" charset="0"/>
                          <a:cs typeface="Avenir Next Regular" panose="020B0803020202020204" charset="0"/>
                          <a:sym typeface="Noto Sans T Chinese Bold"/>
                        </a:rPr>
                        <a:t>TOTAL</a:t>
                      </a:r>
                      <a:endParaRPr lang="en-US" sz="2800" b="1">
                        <a:solidFill>
                          <a:srgbClr val="000000"/>
                        </a:solidFill>
                        <a:latin typeface="Avenir Next Regular" panose="020B0803020202020204" charset="0"/>
                        <a:ea typeface="Avenir Next Regular" panose="020B0803020202020204" charset="0"/>
                        <a:cs typeface="Avenir Next Regular" panose="020B0803020202020204" charset="0"/>
                        <a:sym typeface="Noto Sans T Chinese Bold"/>
                      </a:endParaRPr>
                    </a:p>
                  </a:txBody>
                  <a:tcPr marL="190500" marR="190500" marT="190500" marB="190500" anchor="ctr" anchorCtr="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rtlCol="0"/>
                    <a:lstStyle/>
                    <a:p>
                      <a:pPr algn="ctr">
                        <a:lnSpc>
                          <a:spcPts val="2800"/>
                        </a:lnSpc>
                        <a:defRPr/>
                      </a:pPr>
                      <a:r>
                        <a:rPr lang="en-US" sz="2800">
                          <a:solidFill>
                            <a:srgbClr val="00000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4,300</a:t>
                      </a:r>
                      <a:endParaRPr lang="en-US" sz="2800">
                        <a:solidFill>
                          <a:srgbClr val="00000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txBody>
                  <a:tcPr marL="190500" marR="190500" marT="190500" marB="190500" anchor="ctr" anchorCtr="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bl>
          </a:graphicData>
        </a:graphic>
      </p:graphicFrame>
      <p:grpSp>
        <p:nvGrpSpPr>
          <p:cNvPr id="15" name="Group 8"/>
          <p:cNvGrpSpPr/>
          <p:nvPr/>
        </p:nvGrpSpPr>
        <p:grpSpPr>
          <a:xfrm rot="0">
            <a:off x="1905000" y="8877300"/>
            <a:ext cx="4401185" cy="1191895"/>
            <a:chOff x="-139700" y="-569276"/>
            <a:chExt cx="5868247" cy="1627732"/>
          </a:xfrm>
        </p:grpSpPr>
        <p:sp>
          <p:nvSpPr>
            <p:cNvPr id="16" name="TextBox 9"/>
            <p:cNvSpPr txBox="1"/>
            <p:nvPr/>
          </p:nvSpPr>
          <p:spPr>
            <a:xfrm>
              <a:off x="-139700" y="486972"/>
              <a:ext cx="5786967" cy="369427"/>
            </a:xfrm>
            <a:prstGeom prst="rect">
              <a:avLst/>
            </a:prstGeom>
          </p:spPr>
          <p:txBody>
            <a:bodyPr lIns="0" tIns="0" rIns="0" bIns="0" rtlCol="0" anchor="t">
              <a:noAutofit/>
            </a:bodyPr>
            <a:lstStyle/>
            <a:p>
              <a:pPr algn="ctr">
                <a:lnSpc>
                  <a:spcPts val="1120"/>
                </a:lnSpc>
              </a:pPr>
              <a:endParaRPr lang="en-US" altLang="zh-CN"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sp>
          <p:nvSpPr>
            <p:cNvPr id="17" name="TextBox 10"/>
            <p:cNvSpPr txBox="1"/>
            <p:nvPr/>
          </p:nvSpPr>
          <p:spPr>
            <a:xfrm>
              <a:off x="165100" y="-569276"/>
              <a:ext cx="5563447" cy="1627732"/>
            </a:xfrm>
            <a:prstGeom prst="rect">
              <a:avLst/>
            </a:prstGeom>
          </p:spPr>
          <p:txBody>
            <a:bodyPr wrap="square" lIns="0" tIns="0" rIns="0" bIns="0" rtlCol="0" anchor="t">
              <a:noAutofit/>
            </a:bodyPr>
            <a:lstStyle/>
            <a:p>
              <a:pPr algn="ctr">
                <a:lnSpc>
                  <a:spcPts val="2300"/>
                </a:lnSpc>
              </a:pPr>
              <a:r>
                <a:rPr lang="en-US" sz="2000" b="1" spc="24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雁博青年创业家协会</a:t>
              </a:r>
              <a:endParaRPr lang="en-US" sz="2000" b="1" spc="24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endParaRPr>
            </a:p>
            <a:p>
              <a:pPr algn="ctr">
                <a:lnSpc>
                  <a:spcPts val="2300"/>
                </a:lnSpc>
              </a:pPr>
              <a:r>
                <a:rPr lang="en-US" altLang="zh-CN" sz="20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Young Entrepreneurs Network</a:t>
              </a:r>
              <a:endParaRPr lang="en-US" altLang="zh-CN" sz="20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r>
                <a:rPr lang="zh-CN" altLang="en-US"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于</a:t>
              </a:r>
              <a:r>
                <a:rPr lang="en-US"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2008年</a:t>
              </a:r>
              <a:r>
                <a:rPr lang="zh-CN" altLang="en-US"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成立</a:t>
              </a:r>
              <a:r>
                <a:rPr lang="en-US" altLang="zh-CN"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 Established in 2008</a:t>
              </a:r>
              <a:endParaRPr lang="en-US" altLang="zh-CN"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r>
                <a:rPr lang="en-US" sz="8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a:t>
              </a:r>
              <a:endParaRPr lang="en-US" sz="8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endParaRPr lang="en-US" sz="800" b="1" spc="24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gr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0">
            <a:off x="0" y="0"/>
            <a:ext cx="8302249" cy="10287000"/>
            <a:chOff x="0" y="0"/>
            <a:chExt cx="2808415" cy="3479800"/>
          </a:xfrm>
        </p:grpSpPr>
        <p:sp>
          <p:nvSpPr>
            <p:cNvPr id="3" name="Freeform 3"/>
            <p:cNvSpPr/>
            <p:nvPr/>
          </p:nvSpPr>
          <p:spPr>
            <a:xfrm>
              <a:off x="0" y="0"/>
              <a:ext cx="2808415" cy="3479800"/>
            </a:xfrm>
            <a:custGeom>
              <a:avLst/>
              <a:gdLst/>
              <a:ahLst/>
              <a:cxnLst/>
              <a:rect l="l" t="t" r="r" b="b"/>
              <a:pathLst>
                <a:path w="2808415" h="3479800">
                  <a:moveTo>
                    <a:pt x="0" y="0"/>
                  </a:moveTo>
                  <a:lnTo>
                    <a:pt x="2808415" y="0"/>
                  </a:lnTo>
                  <a:lnTo>
                    <a:pt x="2808415" y="3479800"/>
                  </a:lnTo>
                  <a:lnTo>
                    <a:pt x="0" y="3479800"/>
                  </a:lnTo>
                  <a:close/>
                </a:path>
              </a:pathLst>
            </a:custGeom>
            <a:solidFill>
              <a:srgbClr val="000000"/>
            </a:solidFill>
          </p:spPr>
        </p:sp>
      </p:grpSp>
      <p:grpSp>
        <p:nvGrpSpPr>
          <p:cNvPr id="4" name="Group 4"/>
          <p:cNvGrpSpPr/>
          <p:nvPr/>
        </p:nvGrpSpPr>
        <p:grpSpPr>
          <a:xfrm rot="0">
            <a:off x="0" y="0"/>
            <a:ext cx="8302249" cy="10287000"/>
            <a:chOff x="0" y="0"/>
            <a:chExt cx="11069666" cy="13716000"/>
          </a:xfrm>
        </p:grpSpPr>
        <p:pic>
          <p:nvPicPr>
            <p:cNvPr id="5" name="Picture 5"/>
            <p:cNvPicPr>
              <a:picLocks noChangeAspect="1"/>
            </p:cNvPicPr>
            <p:nvPr/>
          </p:nvPicPr>
          <p:blipFill>
            <a:blip r:embed="rId1">
              <a:alphaModFix amt="50000"/>
            </a:blip>
            <a:srcRect l="23064" r="23064"/>
            <a:stretch>
              <a:fillRect/>
            </a:stretch>
          </p:blipFill>
          <p:spPr>
            <a:xfrm>
              <a:off x="0" y="0"/>
              <a:ext cx="11069666" cy="13716000"/>
            </a:xfrm>
            <a:prstGeom prst="rect">
              <a:avLst/>
            </a:prstGeom>
          </p:spPr>
        </p:pic>
      </p:grpSp>
      <p:sp>
        <p:nvSpPr>
          <p:cNvPr id="6" name="Freeform 6"/>
          <p:cNvSpPr/>
          <p:nvPr/>
        </p:nvSpPr>
        <p:spPr>
          <a:xfrm>
            <a:off x="3558318" y="7858350"/>
            <a:ext cx="1195208" cy="664429"/>
          </a:xfrm>
          <a:custGeom>
            <a:avLst/>
            <a:gdLst/>
            <a:ahLst/>
            <a:cxnLst/>
            <a:rect l="l" t="t" r="r" b="b"/>
            <a:pathLst>
              <a:path w="1195208" h="664429">
                <a:moveTo>
                  <a:pt x="0" y="0"/>
                </a:moveTo>
                <a:lnTo>
                  <a:pt x="1195208" y="0"/>
                </a:lnTo>
                <a:lnTo>
                  <a:pt x="1195208" y="664429"/>
                </a:lnTo>
                <a:lnTo>
                  <a:pt x="0" y="664429"/>
                </a:lnTo>
                <a:lnTo>
                  <a:pt x="0" y="0"/>
                </a:lnTo>
                <a:close/>
              </a:path>
            </a:pathLst>
          </a:custGeom>
          <a:blipFill>
            <a:blip r:embed="rId2"/>
            <a:stretch>
              <a:fillRect/>
            </a:stretch>
          </a:blipFill>
        </p:spPr>
      </p:sp>
      <p:sp>
        <p:nvSpPr>
          <p:cNvPr id="7" name="TextBox 7"/>
          <p:cNvSpPr txBox="1"/>
          <p:nvPr/>
        </p:nvSpPr>
        <p:spPr>
          <a:xfrm>
            <a:off x="729155" y="3504928"/>
            <a:ext cx="6853533" cy="1107440"/>
          </a:xfrm>
          <a:prstGeom prst="rect">
            <a:avLst/>
          </a:prstGeom>
        </p:spPr>
        <p:txBody>
          <a:bodyPr lIns="0" tIns="0" rIns="0" bIns="0" rtlCol="0" anchor="t">
            <a:spAutoFit/>
          </a:bodyPr>
          <a:lstStyle/>
          <a:p>
            <a:pPr algn="ctr">
              <a:lnSpc>
                <a:spcPts val="8640"/>
              </a:lnSpc>
            </a:pPr>
            <a:r>
              <a:rPr lang="zh-CN" altLang="en-US" sz="72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活动报名</a:t>
            </a:r>
            <a:endParaRPr lang="zh-CN" altLang="en-US" sz="72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endParaRPr>
          </a:p>
        </p:txBody>
      </p:sp>
      <p:sp>
        <p:nvSpPr>
          <p:cNvPr id="11" name="TextBox 11"/>
          <p:cNvSpPr txBox="1"/>
          <p:nvPr/>
        </p:nvSpPr>
        <p:spPr>
          <a:xfrm>
            <a:off x="729155" y="4748212"/>
            <a:ext cx="6853533" cy="645795"/>
          </a:xfrm>
          <a:prstGeom prst="rect">
            <a:avLst/>
          </a:prstGeom>
        </p:spPr>
        <p:txBody>
          <a:bodyPr lIns="0" tIns="0" rIns="0" bIns="0" rtlCol="0" anchor="t">
            <a:spAutoFit/>
          </a:bodyPr>
          <a:lstStyle/>
          <a:p>
            <a:pPr algn="ctr">
              <a:lnSpc>
                <a:spcPts val="5040"/>
              </a:lnSpc>
            </a:pPr>
            <a:r>
              <a:rPr lang="en-US" sz="4200" b="1">
                <a:solidFill>
                  <a:srgbClr val="FFFFFF"/>
                </a:solidFill>
                <a:latin typeface="Avenir Next Bold" panose="020B0803020202020204" charset="0"/>
                <a:ea typeface="方正书宋_GBK" panose="02000000000000000000" charset="-122"/>
                <a:cs typeface="Avenir Next Bold" panose="020B0803020202020204" charset="0"/>
                <a:sym typeface="Noto Sans T Chinese" panose="020B0500000000000000" charset="-120"/>
              </a:rPr>
              <a:t>R</a:t>
            </a:r>
            <a:r>
              <a:rPr lang="en-US" altLang="zh-CN" sz="4200" b="1">
                <a:solidFill>
                  <a:srgbClr val="FFFFFF"/>
                </a:solidFill>
                <a:latin typeface="Avenir Next Bold" panose="020B0803020202020204" charset="0"/>
                <a:ea typeface="方正书宋_GBK" panose="02000000000000000000" charset="-122"/>
                <a:cs typeface="Avenir Next Bold" panose="020B0803020202020204" charset="0"/>
                <a:sym typeface="Noto Sans T Chinese" panose="020B0500000000000000" charset="-120"/>
              </a:rPr>
              <a:t>egistration</a:t>
            </a:r>
            <a:endParaRPr lang="en-US" b="1">
              <a:latin typeface="Avenir Next Bold" panose="020B0803020202020204" charset="0"/>
              <a:ea typeface="方正书宋_GBK" panose="02000000000000000000" charset="-122"/>
              <a:cs typeface="Avenir Next Bold" panose="020B0803020202020204" charset="0"/>
              <a:sym typeface="Noto Sans T Chinese" panose="020B0500000000000000" charset="-120"/>
            </a:endParaRPr>
          </a:p>
        </p:txBody>
      </p:sp>
      <p:graphicFrame>
        <p:nvGraphicFramePr>
          <p:cNvPr id="12" name="Table 12"/>
          <p:cNvGraphicFramePr>
            <a:graphicFrameLocks noGrp="1"/>
          </p:cNvGraphicFramePr>
          <p:nvPr/>
        </p:nvGraphicFramePr>
        <p:xfrm>
          <a:off x="8692218" y="2682017"/>
          <a:ext cx="9266555" cy="5840979"/>
        </p:xfrm>
        <a:graphic>
          <a:graphicData uri="http://schemas.openxmlformats.org/drawingml/2006/table">
            <a:tbl>
              <a:tblPr/>
              <a:tblGrid>
                <a:gridCol w="4946015"/>
                <a:gridCol w="4320540"/>
              </a:tblGrid>
              <a:tr h="1195242">
                <a:tc>
                  <a:txBody>
                    <a:bodyPr rtlCol="0"/>
                    <a:lstStyle/>
                    <a:p>
                      <a:pPr algn="ctr">
                        <a:lnSpc>
                          <a:spcPts val="2800"/>
                        </a:lnSpc>
                        <a:defRPr/>
                      </a:pPr>
                      <a:r>
                        <a:rPr lang="en-US" sz="2800" b="0">
                          <a:solidFill>
                            <a:srgbClr val="000000"/>
                          </a:solidFill>
                          <a:latin typeface="Avenir Next Regular" panose="020B0803020202020204" charset="0"/>
                          <a:ea typeface="方正书宋_GBK" panose="02000000000000000000" charset="-122"/>
                          <a:cs typeface="Avenir Next Regular" panose="020B0803020202020204" charset="0"/>
                          <a:sym typeface="Noto Sans T Chinese Bold"/>
                        </a:rPr>
                        <a:t>#</a:t>
                      </a:r>
                      <a:endParaRPr lang="en-US" sz="2800" b="0">
                        <a:solidFill>
                          <a:srgbClr val="000000"/>
                        </a:solidFill>
                        <a:latin typeface="Avenir Next Regular" panose="020B0803020202020204" charset="0"/>
                        <a:ea typeface="方正书宋_GBK" panose="02000000000000000000" charset="-122"/>
                        <a:cs typeface="Avenir Next Regular" panose="020B0803020202020204" charset="0"/>
                        <a:sym typeface="Noto Sans T Chinese Bold"/>
                      </a:endParaRPr>
                    </a:p>
                  </a:txBody>
                  <a:tcPr marL="190500" marR="190500" marT="190500" marB="190500" anchor="ctr" anchorCtr="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rtlCol="0"/>
                    <a:lstStyle/>
                    <a:p>
                      <a:pPr algn="ctr">
                        <a:lnSpc>
                          <a:spcPts val="2800"/>
                        </a:lnSpc>
                        <a:defRPr/>
                      </a:pPr>
                      <a:r>
                        <a:rPr lang="zh-CN" altLang="en-US" sz="2800" b="0">
                          <a:solidFill>
                            <a:srgbClr val="000000"/>
                          </a:solidFill>
                          <a:latin typeface="Avenir Next Regular" panose="020B0803020202020204" charset="0"/>
                          <a:ea typeface="方正书宋_GBK" panose="02000000000000000000" charset="-122"/>
                        </a:rPr>
                        <a:t>日期</a:t>
                      </a:r>
                      <a:r>
                        <a:rPr lang="en-US" altLang="zh-CN" sz="2800" b="0">
                          <a:solidFill>
                            <a:srgbClr val="000000"/>
                          </a:solidFill>
                          <a:latin typeface="Avenir Next Regular" panose="020B0803020202020204" charset="0"/>
                          <a:ea typeface="方正书宋_GBK" panose="02000000000000000000" charset="-122"/>
                        </a:rPr>
                        <a:t>Date</a:t>
                      </a:r>
                      <a:endParaRPr lang="en-US" altLang="zh-CN" sz="2800" b="0">
                        <a:solidFill>
                          <a:srgbClr val="000000"/>
                        </a:solidFill>
                        <a:latin typeface="Avenir Next Regular" panose="020B0803020202020204" charset="0"/>
                        <a:ea typeface="方正书宋_GBK" panose="02000000000000000000" charset="-122"/>
                      </a:endParaRPr>
                    </a:p>
                  </a:txBody>
                  <a:tcPr marL="190500" marR="190500" marT="190500" marB="190500" anchor="ctr" anchorCtr="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1548579">
                <a:tc>
                  <a:txBody>
                    <a:bodyPr rtlCol="0"/>
                    <a:lstStyle/>
                    <a:p>
                      <a:pPr algn="ctr">
                        <a:lnSpc>
                          <a:spcPct val="100000"/>
                        </a:lnSpc>
                        <a:defRPr/>
                      </a:pPr>
                      <a:r>
                        <a:rPr lang="en-US" altLang="zh-CN" sz="2800" b="0">
                          <a:solidFill>
                            <a:srgbClr val="000000"/>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rPr>
                        <a:t>活动报名开始</a:t>
                      </a:r>
                      <a:endParaRPr lang="en-US" altLang="zh-CN" sz="2800" b="0">
                        <a:solidFill>
                          <a:srgbClr val="000000"/>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endParaRPr>
                    </a:p>
                    <a:p>
                      <a:pPr algn="ctr">
                        <a:lnSpc>
                          <a:spcPct val="100000"/>
                        </a:lnSpc>
                        <a:defRPr/>
                      </a:pPr>
                      <a:r>
                        <a:rPr lang="en-US" altLang="zh-CN" sz="2800" b="0">
                          <a:solidFill>
                            <a:srgbClr val="000000"/>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rPr>
                        <a:t>Registration Began</a:t>
                      </a:r>
                      <a:endParaRPr lang="en-US" altLang="zh-CN" sz="2800" b="0">
                        <a:solidFill>
                          <a:srgbClr val="000000"/>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endParaRPr>
                    </a:p>
                  </a:txBody>
                  <a:tcPr marL="190500" marR="190500" marT="190500" marB="190500" anchor="ctr" anchorCtr="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rtlCol="0"/>
                    <a:lstStyle/>
                    <a:p>
                      <a:pPr algn="ctr">
                        <a:lnSpc>
                          <a:spcPts val="2800"/>
                        </a:lnSpc>
                        <a:defRPr/>
                      </a:pPr>
                      <a:r>
                        <a:rPr lang="en-US" sz="2800" b="0">
                          <a:solidFill>
                            <a:srgbClr val="000000"/>
                          </a:solidFill>
                          <a:latin typeface="Avenir Next Regular" panose="020B0803020202020204" charset="0"/>
                          <a:ea typeface="方正书宋_GBK" panose="02000000000000000000" charset="-122"/>
                          <a:cs typeface="Avenir Next Regular" panose="020B0803020202020204" charset="0"/>
                        </a:rPr>
                        <a:t>2026/3</a:t>
                      </a:r>
                      <a:r>
                        <a:rPr lang="en-US" altLang="zh-CN" sz="2800" b="0">
                          <a:solidFill>
                            <a:srgbClr val="000000"/>
                          </a:solidFill>
                          <a:latin typeface="Avenir Next Regular" panose="020B0803020202020204" charset="0"/>
                          <a:ea typeface="方正书宋_GBK" panose="02000000000000000000" charset="-122"/>
                          <a:cs typeface="Avenir Next Regular" panose="020B0803020202020204" charset="0"/>
                        </a:rPr>
                        <a:t>/2 12:00</a:t>
                      </a:r>
                      <a:endParaRPr lang="en-US" altLang="zh-CN" sz="2800" b="0">
                        <a:solidFill>
                          <a:srgbClr val="000000"/>
                        </a:solidFill>
                        <a:latin typeface="Avenir Next Regular" panose="020B0803020202020204" charset="0"/>
                        <a:ea typeface="方正书宋_GBK" panose="02000000000000000000" charset="-122"/>
                        <a:cs typeface="Avenir Next Regular" panose="020B0803020202020204" charset="0"/>
                      </a:endParaRPr>
                    </a:p>
                  </a:txBody>
                  <a:tcPr marL="190500" marR="190500" marT="190500" marB="190500" anchor="ctr" anchorCtr="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1548579">
                <a:tc>
                  <a:txBody>
                    <a:bodyPr rtlCol="0"/>
                    <a:lstStyle/>
                    <a:p>
                      <a:pPr algn="ctr">
                        <a:lnSpc>
                          <a:spcPct val="100000"/>
                        </a:lnSpc>
                        <a:defRPr/>
                      </a:pPr>
                      <a:r>
                        <a:rPr lang="en-US" sz="2800" b="0">
                          <a:solidFill>
                            <a:srgbClr val="000000"/>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rPr>
                        <a:t>报名截止日期</a:t>
                      </a:r>
                      <a:endParaRPr lang="en-US" sz="2800" b="0">
                        <a:solidFill>
                          <a:srgbClr val="000000"/>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endParaRPr>
                    </a:p>
                    <a:p>
                      <a:pPr algn="ctr">
                        <a:lnSpc>
                          <a:spcPct val="100000"/>
                        </a:lnSpc>
                        <a:defRPr/>
                      </a:pPr>
                      <a:r>
                        <a:rPr lang="en-US" altLang="zh-CN" sz="2800" b="0">
                          <a:solidFill>
                            <a:srgbClr val="000000"/>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rPr>
                        <a:t>Registration End</a:t>
                      </a:r>
                      <a:endParaRPr lang="en-US" altLang="zh-CN" sz="2800" b="0">
                        <a:solidFill>
                          <a:srgbClr val="000000"/>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endParaRPr>
                    </a:p>
                  </a:txBody>
                  <a:tcPr marL="190500" marR="190500" marT="190500" marB="190500" anchor="ctr" anchorCtr="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rtlCol="0"/>
                    <a:lstStyle/>
                    <a:p>
                      <a:pPr algn="ctr">
                        <a:lnSpc>
                          <a:spcPts val="2800"/>
                        </a:lnSpc>
                        <a:defRPr/>
                      </a:pPr>
                      <a:r>
                        <a:rPr lang="en-US" altLang="zh-CN" sz="2800" b="0">
                          <a:solidFill>
                            <a:srgbClr val="000000"/>
                          </a:solidFill>
                          <a:latin typeface="Avenir Next Regular" panose="020B0803020202020204" charset="0"/>
                          <a:ea typeface="方正书宋_GBK" panose="02000000000000000000" charset="-122"/>
                          <a:cs typeface="Avenir Next Regular" panose="020B0803020202020204" charset="0"/>
                        </a:rPr>
                        <a:t>2026/4/30</a:t>
                      </a:r>
                      <a:endParaRPr lang="en-US" altLang="zh-CN" sz="2800" b="0">
                        <a:solidFill>
                          <a:srgbClr val="000000"/>
                        </a:solidFill>
                        <a:latin typeface="Avenir Next Regular" panose="020B0803020202020204" charset="0"/>
                        <a:ea typeface="方正书宋_GBK" panose="02000000000000000000" charset="-122"/>
                        <a:cs typeface="Avenir Next Regular" panose="020B0803020202020204" charset="0"/>
                      </a:endParaRPr>
                    </a:p>
                  </a:txBody>
                  <a:tcPr marL="190500" marR="190500" marT="190500" marB="190500" anchor="ctr" anchorCtr="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bl>
          </a:graphicData>
        </a:graphic>
      </p:graphicFrame>
      <p:grpSp>
        <p:nvGrpSpPr>
          <p:cNvPr id="15" name="Group 8"/>
          <p:cNvGrpSpPr/>
          <p:nvPr/>
        </p:nvGrpSpPr>
        <p:grpSpPr>
          <a:xfrm rot="0">
            <a:off x="1905000" y="8877300"/>
            <a:ext cx="4401185" cy="1191895"/>
            <a:chOff x="-139700" y="-569276"/>
            <a:chExt cx="5868247" cy="1627732"/>
          </a:xfrm>
        </p:grpSpPr>
        <p:sp>
          <p:nvSpPr>
            <p:cNvPr id="16" name="TextBox 9"/>
            <p:cNvSpPr txBox="1"/>
            <p:nvPr/>
          </p:nvSpPr>
          <p:spPr>
            <a:xfrm>
              <a:off x="-139700" y="486972"/>
              <a:ext cx="5786967" cy="369427"/>
            </a:xfrm>
            <a:prstGeom prst="rect">
              <a:avLst/>
            </a:prstGeom>
          </p:spPr>
          <p:txBody>
            <a:bodyPr lIns="0" tIns="0" rIns="0" bIns="0" rtlCol="0" anchor="t">
              <a:noAutofit/>
            </a:bodyPr>
            <a:lstStyle/>
            <a:p>
              <a:pPr algn="ctr">
                <a:lnSpc>
                  <a:spcPts val="1120"/>
                </a:lnSpc>
              </a:pPr>
              <a:endParaRPr lang="en-US" altLang="zh-CN"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endParaRPr>
            </a:p>
          </p:txBody>
        </p:sp>
        <p:sp>
          <p:nvSpPr>
            <p:cNvPr id="17" name="TextBox 10"/>
            <p:cNvSpPr txBox="1"/>
            <p:nvPr/>
          </p:nvSpPr>
          <p:spPr>
            <a:xfrm>
              <a:off x="165100" y="-569276"/>
              <a:ext cx="5563447" cy="1627732"/>
            </a:xfrm>
            <a:prstGeom prst="rect">
              <a:avLst/>
            </a:prstGeom>
          </p:spPr>
          <p:txBody>
            <a:bodyPr wrap="square" lIns="0" tIns="0" rIns="0" bIns="0" rtlCol="0" anchor="t">
              <a:noAutofit/>
            </a:bodyPr>
            <a:lstStyle/>
            <a:p>
              <a:pPr algn="ctr">
                <a:lnSpc>
                  <a:spcPts val="2300"/>
                </a:lnSpc>
              </a:pPr>
              <a:r>
                <a:rPr lang="en-US" sz="2000" b="1" spc="240">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Bold"/>
                </a:rPr>
                <a:t>雁博青年创业家协会</a:t>
              </a:r>
              <a:endParaRPr lang="en-US" sz="2000" b="1" spc="240">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Bold"/>
              </a:endParaRPr>
            </a:p>
            <a:p>
              <a:pPr algn="ctr">
                <a:lnSpc>
                  <a:spcPts val="2300"/>
                </a:lnSpc>
              </a:pPr>
              <a:r>
                <a:rPr lang="en-US" altLang="zh-CN" sz="2000">
                  <a:solidFill>
                    <a:srgbClr val="FFFFFF"/>
                  </a:solidFill>
                  <a:latin typeface="Avenir Next Regular" panose="020B0803020202020204" charset="0"/>
                  <a:ea typeface="仓耳灵动黑 简" panose="02000500000000000000" charset="-122"/>
                  <a:cs typeface="Avenir Next Regular" panose="020B0803020202020204" charset="0"/>
                  <a:sym typeface="Noto Sans T Chinese" panose="020B0500000000000000" charset="-120"/>
                </a:rPr>
                <a:t>Young Entrepreneurs Network</a:t>
              </a:r>
              <a:endParaRPr lang="en-US" altLang="zh-CN" sz="2000">
                <a:solidFill>
                  <a:srgbClr val="FFFFFF"/>
                </a:solidFill>
                <a:latin typeface="Avenir Next Regular" panose="020B0803020202020204" charset="0"/>
                <a:ea typeface="仓耳灵动黑 简" panose="02000500000000000000" charset="-122"/>
                <a:cs typeface="Avenir Next Regular" panose="020B0803020202020204" charset="0"/>
                <a:sym typeface="Noto Sans T Chinese" panose="020B0500000000000000" charset="-120"/>
              </a:endParaRPr>
            </a:p>
            <a:p>
              <a:pPr algn="ctr">
                <a:lnSpc>
                  <a:spcPts val="2300"/>
                </a:lnSpc>
              </a:pPr>
              <a:r>
                <a:rPr lang="zh-CN" altLang="en-US"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rPr>
                <a:t>于</a:t>
              </a:r>
              <a:r>
                <a:rPr lang="en-US"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rPr>
                <a:t>2008年</a:t>
              </a:r>
              <a:r>
                <a:rPr lang="zh-CN" altLang="en-US"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rPr>
                <a:t>成立</a:t>
              </a:r>
              <a:r>
                <a:rPr lang="en-US" altLang="zh-CN"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rPr>
                <a:t> · Established in 2008</a:t>
              </a:r>
              <a:endParaRPr lang="en-US" altLang="zh-CN"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endParaRPr>
            </a:p>
            <a:p>
              <a:pPr algn="ctr">
                <a:lnSpc>
                  <a:spcPts val="2300"/>
                </a:lnSpc>
              </a:pPr>
              <a:r>
                <a:rPr lang="en-US" sz="800">
                  <a:solidFill>
                    <a:srgbClr val="FFFFFF"/>
                  </a:solidFill>
                  <a:latin typeface="Avenir Next Regular" panose="020B0803020202020204" charset="0"/>
                  <a:ea typeface="仓耳灵动黑 简" panose="02000500000000000000" charset="-122"/>
                  <a:cs typeface="Avenir Next Regular" panose="020B0803020202020204" charset="0"/>
                  <a:sym typeface="Noto Sans T Chinese" panose="020B0500000000000000" charset="-120"/>
                </a:rPr>
                <a:t> </a:t>
              </a:r>
              <a:endParaRPr lang="en-US" sz="800">
                <a:solidFill>
                  <a:srgbClr val="FFFFFF"/>
                </a:solidFill>
                <a:latin typeface="Avenir Next Regular" panose="020B0803020202020204" charset="0"/>
                <a:ea typeface="仓耳灵动黑 简" panose="02000500000000000000" charset="-122"/>
                <a:cs typeface="Avenir Next Regular" panose="020B0803020202020204" charset="0"/>
                <a:sym typeface="Noto Sans T Chinese" panose="020B0500000000000000" charset="-120"/>
              </a:endParaRPr>
            </a:p>
            <a:p>
              <a:pPr algn="ctr">
                <a:lnSpc>
                  <a:spcPts val="2300"/>
                </a:lnSpc>
              </a:pPr>
              <a:endParaRPr lang="en-US" sz="800" b="1" spc="240">
                <a:solidFill>
                  <a:srgbClr val="FFFFFF"/>
                </a:solidFill>
                <a:latin typeface="Avenir Next Regular" panose="020B0803020202020204" charset="0"/>
                <a:ea typeface="仓耳灵动黑 简" panose="02000500000000000000" charset="-122"/>
                <a:cs typeface="Avenir Next Regular" panose="020B0803020202020204" charset="0"/>
                <a:sym typeface="Noto Sans T Chinese" panose="020B0500000000000000" charset="-120"/>
              </a:endParaRPr>
            </a:p>
          </p:txBody>
        </p:sp>
      </p:gr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0">
            <a:off x="0" y="0"/>
            <a:ext cx="8302249" cy="10287000"/>
            <a:chOff x="0" y="0"/>
            <a:chExt cx="2808415" cy="3479800"/>
          </a:xfrm>
        </p:grpSpPr>
        <p:sp>
          <p:nvSpPr>
            <p:cNvPr id="3" name="Freeform 3"/>
            <p:cNvSpPr/>
            <p:nvPr/>
          </p:nvSpPr>
          <p:spPr>
            <a:xfrm>
              <a:off x="0" y="0"/>
              <a:ext cx="2808415" cy="3479800"/>
            </a:xfrm>
            <a:custGeom>
              <a:avLst/>
              <a:gdLst/>
              <a:ahLst/>
              <a:cxnLst/>
              <a:rect l="l" t="t" r="r" b="b"/>
              <a:pathLst>
                <a:path w="2808415" h="3479800">
                  <a:moveTo>
                    <a:pt x="0" y="0"/>
                  </a:moveTo>
                  <a:lnTo>
                    <a:pt x="2808415" y="0"/>
                  </a:lnTo>
                  <a:lnTo>
                    <a:pt x="2808415" y="3479800"/>
                  </a:lnTo>
                  <a:lnTo>
                    <a:pt x="0" y="3479800"/>
                  </a:lnTo>
                  <a:close/>
                </a:path>
              </a:pathLst>
            </a:custGeom>
            <a:solidFill>
              <a:srgbClr val="000000"/>
            </a:solidFill>
          </p:spPr>
        </p:sp>
      </p:grpSp>
      <p:grpSp>
        <p:nvGrpSpPr>
          <p:cNvPr id="4" name="Group 4"/>
          <p:cNvGrpSpPr/>
          <p:nvPr/>
        </p:nvGrpSpPr>
        <p:grpSpPr>
          <a:xfrm rot="0">
            <a:off x="0" y="0"/>
            <a:ext cx="8302249" cy="10287000"/>
            <a:chOff x="0" y="0"/>
            <a:chExt cx="11069666" cy="13716000"/>
          </a:xfrm>
        </p:grpSpPr>
        <p:pic>
          <p:nvPicPr>
            <p:cNvPr id="5" name="Picture 5"/>
            <p:cNvPicPr>
              <a:picLocks noChangeAspect="1"/>
            </p:cNvPicPr>
            <p:nvPr/>
          </p:nvPicPr>
          <p:blipFill>
            <a:blip r:embed="rId1">
              <a:alphaModFix amt="50000"/>
            </a:blip>
            <a:srcRect l="23064" r="23064"/>
            <a:stretch>
              <a:fillRect/>
            </a:stretch>
          </p:blipFill>
          <p:spPr>
            <a:xfrm>
              <a:off x="0" y="0"/>
              <a:ext cx="11069666" cy="13716000"/>
            </a:xfrm>
            <a:prstGeom prst="rect">
              <a:avLst/>
            </a:prstGeom>
          </p:spPr>
        </p:pic>
      </p:grpSp>
      <p:sp>
        <p:nvSpPr>
          <p:cNvPr id="6" name="Freeform 6"/>
          <p:cNvSpPr/>
          <p:nvPr/>
        </p:nvSpPr>
        <p:spPr>
          <a:xfrm>
            <a:off x="3558318" y="7858350"/>
            <a:ext cx="1195208" cy="664429"/>
          </a:xfrm>
          <a:custGeom>
            <a:avLst/>
            <a:gdLst/>
            <a:ahLst/>
            <a:cxnLst/>
            <a:rect l="l" t="t" r="r" b="b"/>
            <a:pathLst>
              <a:path w="1195208" h="664429">
                <a:moveTo>
                  <a:pt x="0" y="0"/>
                </a:moveTo>
                <a:lnTo>
                  <a:pt x="1195208" y="0"/>
                </a:lnTo>
                <a:lnTo>
                  <a:pt x="1195208" y="664429"/>
                </a:lnTo>
                <a:lnTo>
                  <a:pt x="0" y="664429"/>
                </a:lnTo>
                <a:lnTo>
                  <a:pt x="0" y="0"/>
                </a:lnTo>
                <a:close/>
              </a:path>
            </a:pathLst>
          </a:custGeom>
          <a:blipFill>
            <a:blip r:embed="rId2"/>
            <a:stretch>
              <a:fillRect/>
            </a:stretch>
          </a:blipFill>
        </p:spPr>
      </p:sp>
      <p:sp>
        <p:nvSpPr>
          <p:cNvPr id="7" name="TextBox 7"/>
          <p:cNvSpPr txBox="1"/>
          <p:nvPr/>
        </p:nvSpPr>
        <p:spPr>
          <a:xfrm>
            <a:off x="729155" y="3504928"/>
            <a:ext cx="6853533" cy="1107440"/>
          </a:xfrm>
          <a:prstGeom prst="rect">
            <a:avLst/>
          </a:prstGeom>
        </p:spPr>
        <p:txBody>
          <a:bodyPr lIns="0" tIns="0" rIns="0" bIns="0" rtlCol="0" anchor="t">
            <a:spAutoFit/>
          </a:bodyPr>
          <a:lstStyle/>
          <a:p>
            <a:pPr algn="ctr">
              <a:lnSpc>
                <a:spcPts val="8640"/>
              </a:lnSpc>
            </a:pPr>
            <a:r>
              <a:rPr lang="zh-CN" altLang="en-US" sz="72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退费标准</a:t>
            </a:r>
            <a:endParaRPr lang="zh-CN" altLang="en-US" sz="72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endParaRPr>
          </a:p>
        </p:txBody>
      </p:sp>
      <p:sp>
        <p:nvSpPr>
          <p:cNvPr id="11" name="TextBox 11"/>
          <p:cNvSpPr txBox="1"/>
          <p:nvPr/>
        </p:nvSpPr>
        <p:spPr>
          <a:xfrm>
            <a:off x="729155" y="4748212"/>
            <a:ext cx="6853533" cy="645795"/>
          </a:xfrm>
          <a:prstGeom prst="rect">
            <a:avLst/>
          </a:prstGeom>
        </p:spPr>
        <p:txBody>
          <a:bodyPr lIns="0" tIns="0" rIns="0" bIns="0" rtlCol="0" anchor="t">
            <a:spAutoFit/>
          </a:bodyPr>
          <a:lstStyle/>
          <a:p>
            <a:pPr algn="ctr">
              <a:lnSpc>
                <a:spcPts val="5040"/>
              </a:lnSpc>
            </a:pPr>
            <a:r>
              <a:rPr lang="en-US" sz="4200" b="1">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rPr>
              <a:t>Refund </a:t>
            </a:r>
            <a:r>
              <a:rPr lang="en-US" altLang="zh-CN" sz="4200" b="1">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rPr>
              <a:t>Police</a:t>
            </a:r>
            <a:r>
              <a:rPr lang="en-US" sz="4200" b="1">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rPr>
              <a:t> </a:t>
            </a:r>
            <a:endParaRPr lang="en-US" b="1">
              <a:latin typeface="Avenir Next Regular" panose="020B0803020202020204" charset="0"/>
              <a:ea typeface="方正书宋_GBK" panose="02000000000000000000" charset="-122"/>
              <a:cs typeface="Avenir Next Regular" panose="020B0803020202020204" charset="0"/>
              <a:sym typeface="Noto Sans T Chinese" panose="020B0500000000000000" charset="-120"/>
            </a:endParaRPr>
          </a:p>
        </p:txBody>
      </p:sp>
      <p:graphicFrame>
        <p:nvGraphicFramePr>
          <p:cNvPr id="12" name="Table 12"/>
          <p:cNvGraphicFramePr>
            <a:graphicFrameLocks noGrp="1"/>
          </p:cNvGraphicFramePr>
          <p:nvPr/>
        </p:nvGraphicFramePr>
        <p:xfrm>
          <a:off x="9021445" y="1449070"/>
          <a:ext cx="8844915" cy="7245350"/>
        </p:xfrm>
        <a:graphic>
          <a:graphicData uri="http://schemas.openxmlformats.org/drawingml/2006/table">
            <a:tbl>
              <a:tblPr/>
              <a:tblGrid>
                <a:gridCol w="4721225"/>
                <a:gridCol w="4123690"/>
              </a:tblGrid>
              <a:tr h="1171575">
                <a:tc>
                  <a:txBody>
                    <a:bodyPr rtlCol="0"/>
                    <a:lstStyle/>
                    <a:p>
                      <a:pPr algn="ctr">
                        <a:lnSpc>
                          <a:spcPts val="2800"/>
                        </a:lnSpc>
                        <a:defRPr/>
                      </a:pPr>
                      <a:r>
                        <a:rPr lang="zh-CN" altLang="en-US" sz="2800" b="1">
                          <a:solidFill>
                            <a:srgbClr val="000000"/>
                          </a:solidFill>
                          <a:latin typeface="Avenir Next Regular" panose="020B0803020202020204" charset="0"/>
                          <a:ea typeface="方正书宋_GBK" panose="02000000000000000000" charset="-122"/>
                          <a:cs typeface="Noto Sans T Chinese Bold"/>
                          <a:sym typeface="Noto Sans T Chinese Bold"/>
                        </a:rPr>
                        <a:t>日期 </a:t>
                      </a:r>
                      <a:r>
                        <a:rPr lang="en-US" altLang="zh-CN" sz="2800" b="1">
                          <a:solidFill>
                            <a:srgbClr val="000000"/>
                          </a:solidFill>
                          <a:latin typeface="Avenir Next Regular" panose="020B0803020202020204" charset="0"/>
                          <a:ea typeface="方正书宋_GBK" panose="02000000000000000000" charset="-122"/>
                          <a:cs typeface="Noto Sans T Chinese Bold"/>
                          <a:sym typeface="Noto Sans T Chinese Bold"/>
                        </a:rPr>
                        <a:t>Date</a:t>
                      </a:r>
                      <a:endParaRPr lang="en-US" altLang="zh-CN" sz="2800" b="1">
                        <a:solidFill>
                          <a:srgbClr val="000000"/>
                        </a:solidFill>
                        <a:latin typeface="Avenir Next Regular" panose="020B0803020202020204" charset="0"/>
                        <a:ea typeface="方正书宋_GBK" panose="02000000000000000000" charset="-122"/>
                        <a:cs typeface="Noto Sans T Chinese Bold"/>
                        <a:sym typeface="Noto Sans T Chinese Bold"/>
                      </a:endParaRPr>
                    </a:p>
                  </a:txBody>
                  <a:tcPr marL="190500" marR="190500" marT="190500" marB="190500" anchor="ctr" anchorCtr="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rtlCol="0"/>
                    <a:lstStyle/>
                    <a:p>
                      <a:pPr algn="ctr">
                        <a:lnSpc>
                          <a:spcPts val="2800"/>
                        </a:lnSpc>
                        <a:defRPr/>
                      </a:pPr>
                      <a:r>
                        <a:rPr lang="zh-CN" altLang="en-US" sz="2800">
                          <a:solidFill>
                            <a:srgbClr val="000000"/>
                          </a:solidFill>
                          <a:latin typeface="Avenir Next Regular" panose="020B0803020202020204" charset="0"/>
                          <a:ea typeface="方正书宋_GBK" panose="02000000000000000000" charset="-122"/>
                        </a:rPr>
                        <a:t>可退</a:t>
                      </a:r>
                      <a:r>
                        <a:rPr lang="en-US" altLang="zh-CN" sz="2800">
                          <a:solidFill>
                            <a:srgbClr val="000000"/>
                          </a:solidFill>
                          <a:latin typeface="Avenir Next Regular" panose="020B0803020202020204" charset="0"/>
                          <a:ea typeface="方正书宋_GBK" panose="02000000000000000000" charset="-122"/>
                        </a:rPr>
                        <a:t>Refund %</a:t>
                      </a:r>
                      <a:endParaRPr lang="en-US" altLang="zh-CN" sz="2800">
                        <a:solidFill>
                          <a:srgbClr val="000000"/>
                        </a:solidFill>
                        <a:latin typeface="Avenir Next Regular" panose="020B0803020202020204" charset="0"/>
                        <a:ea typeface="方正书宋_GBK" panose="02000000000000000000" charset="-122"/>
                      </a:endParaRPr>
                    </a:p>
                  </a:txBody>
                  <a:tcPr marL="190500" marR="190500" marT="190500" marB="190500" anchor="ctr" anchorCtr="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1518920">
                <a:tc>
                  <a:txBody>
                    <a:bodyPr rtlCol="0"/>
                    <a:lstStyle/>
                    <a:p>
                      <a:pPr algn="ctr">
                        <a:lnSpc>
                          <a:spcPts val="2800"/>
                        </a:lnSpc>
                        <a:defRPr/>
                      </a:pPr>
                      <a:r>
                        <a:rPr lang="en-US" altLang="zh-CN" sz="2800">
                          <a:solidFill>
                            <a:srgbClr val="000000"/>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rPr>
                        <a:t>3/2-3/31</a:t>
                      </a:r>
                      <a:endParaRPr lang="en-US" altLang="zh-CN" sz="2800">
                        <a:solidFill>
                          <a:srgbClr val="000000"/>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endParaRPr>
                    </a:p>
                  </a:txBody>
                  <a:tcPr marL="190500" marR="190500" marT="190500" marB="190500" anchor="ctr" anchorCtr="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rtlCol="0"/>
                    <a:lstStyle/>
                    <a:p>
                      <a:pPr algn="ctr">
                        <a:lnSpc>
                          <a:spcPts val="2800"/>
                        </a:lnSpc>
                        <a:defRPr/>
                      </a:pPr>
                      <a:r>
                        <a:rPr lang="en-US" altLang="zh-CN" sz="2800">
                          <a:solidFill>
                            <a:srgbClr val="000000"/>
                          </a:solidFill>
                          <a:latin typeface="Avenir Next Regular" panose="020B0803020202020204" charset="0"/>
                          <a:ea typeface="方正书宋_GBK" panose="02000000000000000000" charset="-122"/>
                          <a:cs typeface="Avenir Next Regular" panose="020B0803020202020204" charset="0"/>
                        </a:rPr>
                        <a:t>100%</a:t>
                      </a:r>
                      <a:endParaRPr lang="en-US" altLang="zh-CN" sz="2800">
                        <a:solidFill>
                          <a:srgbClr val="000000"/>
                        </a:solidFill>
                        <a:latin typeface="Avenir Next Regular" panose="020B0803020202020204" charset="0"/>
                        <a:ea typeface="方正书宋_GBK" panose="02000000000000000000" charset="-122"/>
                        <a:cs typeface="Avenir Next Regular" panose="020B0803020202020204" charset="0"/>
                      </a:endParaRPr>
                    </a:p>
                    <a:p>
                      <a:pPr algn="ctr">
                        <a:lnSpc>
                          <a:spcPts val="2800"/>
                        </a:lnSpc>
                        <a:defRPr/>
                      </a:pPr>
                      <a:r>
                        <a:rPr lang="en-US" altLang="zh-CN" sz="2000">
                          <a:solidFill>
                            <a:srgbClr val="000000"/>
                          </a:solidFill>
                          <a:latin typeface="Avenir Next Regular" panose="020B0803020202020204" charset="0"/>
                          <a:ea typeface="方正书宋_GBK" panose="02000000000000000000" charset="-122"/>
                          <a:cs typeface="Avenir Next Regular" panose="020B0803020202020204" charset="0"/>
                        </a:rPr>
                        <a:t>Refund 100%</a:t>
                      </a:r>
                      <a:endParaRPr lang="en-US" altLang="zh-CN" sz="2000">
                        <a:solidFill>
                          <a:srgbClr val="000000"/>
                        </a:solidFill>
                        <a:latin typeface="Avenir Next Regular" panose="020B0803020202020204" charset="0"/>
                        <a:ea typeface="方正书宋_GBK" panose="02000000000000000000" charset="-122"/>
                        <a:cs typeface="Avenir Next Regular" panose="020B0803020202020204" charset="0"/>
                      </a:endParaRPr>
                    </a:p>
                  </a:txBody>
                  <a:tcPr marL="190500" marR="190500" marT="190500" marB="190500" anchor="ctr" anchorCtr="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1518285">
                <a:tc>
                  <a:txBody>
                    <a:bodyPr rtlCol="0"/>
                    <a:lstStyle/>
                    <a:p>
                      <a:pPr algn="ctr">
                        <a:lnSpc>
                          <a:spcPts val="2800"/>
                        </a:lnSpc>
                        <a:defRPr/>
                      </a:pPr>
                      <a:r>
                        <a:rPr lang="en-US" altLang="zh-CN" sz="2800">
                          <a:solidFill>
                            <a:srgbClr val="000000"/>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rPr>
                        <a:t>4/1-4/30</a:t>
                      </a:r>
                      <a:endParaRPr lang="en-US" altLang="zh-CN" sz="2800">
                        <a:solidFill>
                          <a:srgbClr val="000000"/>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endParaRPr>
                    </a:p>
                  </a:txBody>
                  <a:tcPr marL="190500" marR="190500" marT="190500" marB="190500" anchor="ctr" anchorCtr="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rtlCol="0"/>
                    <a:lstStyle/>
                    <a:p>
                      <a:pPr algn="ctr">
                        <a:lnSpc>
                          <a:spcPts val="2800"/>
                        </a:lnSpc>
                        <a:defRPr/>
                      </a:pPr>
                      <a:r>
                        <a:rPr lang="en-US" altLang="zh-CN" sz="2800">
                          <a:solidFill>
                            <a:srgbClr val="000000"/>
                          </a:solidFill>
                          <a:latin typeface="Avenir Next Regular" panose="020B0803020202020204" charset="0"/>
                          <a:ea typeface="方正书宋_GBK" panose="02000000000000000000" charset="-122"/>
                          <a:cs typeface="Avenir Next Regular" panose="020B0803020202020204" charset="0"/>
                        </a:rPr>
                        <a:t>退80%</a:t>
                      </a:r>
                      <a:endParaRPr lang="en-US" altLang="zh-CN" sz="2800">
                        <a:solidFill>
                          <a:srgbClr val="000000"/>
                        </a:solidFill>
                        <a:latin typeface="Avenir Next Regular" panose="020B0803020202020204" charset="0"/>
                        <a:ea typeface="方正书宋_GBK" panose="02000000000000000000" charset="-122"/>
                        <a:cs typeface="Avenir Next Regular" panose="020B0803020202020204" charset="0"/>
                      </a:endParaRPr>
                    </a:p>
                    <a:p>
                      <a:pPr algn="ctr">
                        <a:lnSpc>
                          <a:spcPts val="2800"/>
                        </a:lnSpc>
                        <a:defRPr/>
                      </a:pPr>
                      <a:r>
                        <a:rPr lang="en-US" altLang="zh-CN" sz="2000">
                          <a:latin typeface="Avenir Next Regular" panose="020B0803020202020204" charset="0"/>
                          <a:ea typeface="方正书宋_GBK" panose="02000000000000000000" charset="-122"/>
                          <a:cs typeface="Avenir Next Regular" panose="020B0803020202020204" charset="0"/>
                        </a:rPr>
                        <a:t>80% Refund</a:t>
                      </a:r>
                      <a:endParaRPr lang="en-US" altLang="zh-CN" sz="2000">
                        <a:latin typeface="Avenir Next Regular" panose="020B0803020202020204" charset="0"/>
                        <a:ea typeface="方正书宋_GBK" panose="02000000000000000000" charset="-122"/>
                        <a:cs typeface="Avenir Next Regular" panose="020B0803020202020204" charset="0"/>
                      </a:endParaRPr>
                    </a:p>
                  </a:txBody>
                  <a:tcPr marL="190500" marR="190500" marT="190500" marB="190500" anchor="ctr" anchorCtr="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1518285">
                <a:tc>
                  <a:txBody>
                    <a:bodyPr rtlCol="0"/>
                    <a:lstStyle/>
                    <a:p>
                      <a:pPr algn="ctr">
                        <a:lnSpc>
                          <a:spcPts val="2800"/>
                        </a:lnSpc>
                        <a:defRPr/>
                      </a:pPr>
                      <a:r>
                        <a:rPr lang="en-US" altLang="zh-CN" sz="2800">
                          <a:solidFill>
                            <a:srgbClr val="000000"/>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rPr>
                        <a:t>5/1-5/21</a:t>
                      </a:r>
                      <a:endParaRPr lang="en-US" altLang="zh-CN" sz="2800">
                        <a:solidFill>
                          <a:srgbClr val="000000"/>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endParaRPr>
                    </a:p>
                  </a:txBody>
                  <a:tcPr marL="190500" marR="190500" marT="190500" marB="190500" anchor="ctr" anchorCtr="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rtlCol="0"/>
                    <a:lstStyle/>
                    <a:p>
                      <a:pPr algn="ctr">
                        <a:lnSpc>
                          <a:spcPts val="2800"/>
                        </a:lnSpc>
                        <a:defRPr/>
                      </a:pPr>
                      <a:r>
                        <a:rPr lang="en-US" altLang="zh-CN" sz="2800">
                          <a:solidFill>
                            <a:srgbClr val="000000"/>
                          </a:solidFill>
                          <a:latin typeface="Avenir Next Regular" panose="020B0803020202020204" charset="0"/>
                          <a:ea typeface="方正书宋_GBK" panose="02000000000000000000" charset="-122"/>
                          <a:cs typeface="Avenir Next Regular" panose="020B0803020202020204" charset="0"/>
                        </a:rPr>
                        <a:t>退50%</a:t>
                      </a:r>
                      <a:endParaRPr lang="en-US" altLang="zh-CN" sz="2800">
                        <a:solidFill>
                          <a:srgbClr val="000000"/>
                        </a:solidFill>
                        <a:latin typeface="Avenir Next Regular" panose="020B0803020202020204" charset="0"/>
                        <a:ea typeface="方正书宋_GBK" panose="02000000000000000000" charset="-122"/>
                        <a:cs typeface="Avenir Next Regular" panose="020B0803020202020204" charset="0"/>
                      </a:endParaRPr>
                    </a:p>
                    <a:p>
                      <a:pPr algn="ctr">
                        <a:lnSpc>
                          <a:spcPts val="2800"/>
                        </a:lnSpc>
                        <a:defRPr/>
                      </a:pPr>
                      <a:r>
                        <a:rPr lang="en-US" altLang="zh-CN" sz="2000">
                          <a:solidFill>
                            <a:srgbClr val="000000"/>
                          </a:solidFill>
                          <a:latin typeface="Avenir Next Regular" panose="020B0803020202020204" charset="0"/>
                          <a:ea typeface="方正书宋_GBK" panose="02000000000000000000" charset="-122"/>
                          <a:cs typeface="Avenir Next Regular" panose="020B0803020202020204" charset="0"/>
                        </a:rPr>
                        <a:t>50% Refund</a:t>
                      </a:r>
                      <a:endParaRPr lang="en-US" altLang="zh-CN" sz="2000">
                        <a:solidFill>
                          <a:srgbClr val="000000"/>
                        </a:solidFill>
                        <a:latin typeface="Avenir Next Regular" panose="020B0803020202020204" charset="0"/>
                        <a:ea typeface="方正书宋_GBK" panose="02000000000000000000" charset="-122"/>
                        <a:cs typeface="Avenir Next Regular" panose="020B0803020202020204" charset="0"/>
                      </a:endParaRPr>
                    </a:p>
                  </a:txBody>
                  <a:tcPr marL="190500" marR="190500" marT="190500" marB="190500" anchor="ctr" anchorCtr="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1518285">
                <a:tc>
                  <a:txBody>
                    <a:bodyPr/>
                    <a:p>
                      <a:pPr algn="ctr">
                        <a:lnSpc>
                          <a:spcPts val="2800"/>
                        </a:lnSpc>
                        <a:buNone/>
                        <a:defRPr/>
                      </a:pPr>
                      <a:r>
                        <a:rPr lang="en-US" altLang="zh-CN" sz="2800">
                          <a:solidFill>
                            <a:srgbClr val="000000"/>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rPr>
                        <a:t>5/21</a:t>
                      </a:r>
                      <a:r>
                        <a:rPr lang="zh-CN" altLang="en-US" sz="2800">
                          <a:solidFill>
                            <a:srgbClr val="000000"/>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rPr>
                        <a:t>-</a:t>
                      </a:r>
                      <a:r>
                        <a:rPr lang="en-US" altLang="zh-CN" sz="2800">
                          <a:solidFill>
                            <a:srgbClr val="000000"/>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rPr>
                        <a:t>5/31</a:t>
                      </a:r>
                      <a:endParaRPr lang="en-US" altLang="zh-CN" sz="2400">
                        <a:latin typeface="Avenir Next Regular" panose="020B0803020202020204" charset="0"/>
                        <a:ea typeface="方正书宋_GBK" panose="02000000000000000000" charset="-122"/>
                        <a:cs typeface="Avenir Next Regular" panose="020B0803020202020204" charset="0"/>
                        <a:sym typeface="Noto Sans T Chinese" panose="020B0500000000000000" charset="-120"/>
                      </a:endParaRPr>
                    </a:p>
                  </a:txBody>
                  <a:tcPr marL="190500" marR="190500" marT="190500" marB="190500" anchor="ctr" anchorCtr="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p>
                      <a:pPr algn="ctr">
                        <a:lnSpc>
                          <a:spcPts val="2800"/>
                        </a:lnSpc>
                        <a:buNone/>
                        <a:defRPr/>
                      </a:pPr>
                      <a:r>
                        <a:rPr lang="en-US" altLang="zh-CN" sz="2800">
                          <a:solidFill>
                            <a:srgbClr val="000000"/>
                          </a:solidFill>
                          <a:latin typeface="Avenir Next Regular" panose="020B0803020202020204" charset="0"/>
                          <a:ea typeface="方正书宋_GBK" panose="02000000000000000000" charset="-122"/>
                        </a:rPr>
                        <a:t>无法退款</a:t>
                      </a:r>
                      <a:endParaRPr lang="en-US" altLang="zh-CN" sz="2800">
                        <a:solidFill>
                          <a:srgbClr val="000000"/>
                        </a:solidFill>
                        <a:latin typeface="Avenir Next Regular" panose="020B0803020202020204" charset="0"/>
                        <a:ea typeface="方正书宋_GBK" panose="02000000000000000000" charset="-122"/>
                      </a:endParaRPr>
                    </a:p>
                    <a:p>
                      <a:pPr algn="ctr">
                        <a:lnSpc>
                          <a:spcPts val="2800"/>
                        </a:lnSpc>
                        <a:buNone/>
                        <a:defRPr/>
                      </a:pPr>
                      <a:r>
                        <a:rPr lang="en-US" altLang="zh-CN" sz="2400">
                          <a:solidFill>
                            <a:srgbClr val="009490"/>
                          </a:solidFill>
                          <a:latin typeface="Avenir Next Regular" panose="020B0803020202020204" charset="0"/>
                          <a:ea typeface="方正书宋_GBK" panose="02000000000000000000" charset="-122"/>
                        </a:rPr>
                        <a:t>Non-refundable</a:t>
                      </a:r>
                      <a:endParaRPr lang="en-US" altLang="zh-CN" sz="2400">
                        <a:solidFill>
                          <a:srgbClr val="009490"/>
                        </a:solidFill>
                        <a:latin typeface="Avenir Next Regular" panose="020B0803020202020204" charset="0"/>
                        <a:ea typeface="方正书宋_GBK" panose="02000000000000000000" charset="-122"/>
                      </a:endParaRPr>
                    </a:p>
                  </a:txBody>
                  <a:tcPr marL="190500" marR="190500" marT="190500" marB="190500" anchor="ctr" anchorCtr="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bl>
          </a:graphicData>
        </a:graphic>
      </p:graphicFrame>
      <p:grpSp>
        <p:nvGrpSpPr>
          <p:cNvPr id="15" name="Group 8"/>
          <p:cNvGrpSpPr/>
          <p:nvPr/>
        </p:nvGrpSpPr>
        <p:grpSpPr>
          <a:xfrm rot="0">
            <a:off x="1905000" y="8877300"/>
            <a:ext cx="4401185" cy="1191895"/>
            <a:chOff x="-139700" y="-569276"/>
            <a:chExt cx="5868247" cy="1627732"/>
          </a:xfrm>
        </p:grpSpPr>
        <p:sp>
          <p:nvSpPr>
            <p:cNvPr id="16" name="TextBox 9"/>
            <p:cNvSpPr txBox="1"/>
            <p:nvPr/>
          </p:nvSpPr>
          <p:spPr>
            <a:xfrm>
              <a:off x="-139700" y="486972"/>
              <a:ext cx="5786967" cy="369427"/>
            </a:xfrm>
            <a:prstGeom prst="rect">
              <a:avLst/>
            </a:prstGeom>
          </p:spPr>
          <p:txBody>
            <a:bodyPr lIns="0" tIns="0" rIns="0" bIns="0" rtlCol="0" anchor="t">
              <a:noAutofit/>
            </a:bodyPr>
            <a:lstStyle/>
            <a:p>
              <a:pPr algn="ctr">
                <a:lnSpc>
                  <a:spcPts val="1120"/>
                </a:lnSpc>
              </a:pPr>
              <a:endParaRPr lang="en-US" altLang="zh-CN"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endParaRPr>
            </a:p>
          </p:txBody>
        </p:sp>
        <p:sp>
          <p:nvSpPr>
            <p:cNvPr id="17" name="TextBox 10"/>
            <p:cNvSpPr txBox="1"/>
            <p:nvPr/>
          </p:nvSpPr>
          <p:spPr>
            <a:xfrm>
              <a:off x="165100" y="-569276"/>
              <a:ext cx="5563447" cy="1627732"/>
            </a:xfrm>
            <a:prstGeom prst="rect">
              <a:avLst/>
            </a:prstGeom>
          </p:spPr>
          <p:txBody>
            <a:bodyPr wrap="square" lIns="0" tIns="0" rIns="0" bIns="0" rtlCol="0" anchor="t">
              <a:noAutofit/>
            </a:bodyPr>
            <a:lstStyle/>
            <a:p>
              <a:pPr algn="ctr">
                <a:lnSpc>
                  <a:spcPts val="2300"/>
                </a:lnSpc>
              </a:pPr>
              <a:r>
                <a:rPr lang="en-US" sz="2000" b="1" spc="240">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Bold"/>
                </a:rPr>
                <a:t>雁博青年创业家协会</a:t>
              </a:r>
              <a:endParaRPr lang="en-US" sz="2000" b="1" spc="240">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Bold"/>
              </a:endParaRPr>
            </a:p>
            <a:p>
              <a:pPr algn="ctr">
                <a:lnSpc>
                  <a:spcPts val="2300"/>
                </a:lnSpc>
              </a:pPr>
              <a:r>
                <a:rPr lang="en-US" altLang="zh-CN" sz="2000">
                  <a:solidFill>
                    <a:srgbClr val="FFFFFF"/>
                  </a:solidFill>
                  <a:latin typeface="Avenir Next Regular" panose="020B0803020202020204" charset="0"/>
                  <a:ea typeface="仓耳灵动黑 简" panose="02000500000000000000" charset="-122"/>
                  <a:cs typeface="Avenir Next Regular" panose="020B0803020202020204" charset="0"/>
                  <a:sym typeface="Noto Sans T Chinese" panose="020B0500000000000000" charset="-120"/>
                </a:rPr>
                <a:t>Young Entrepreneurs Network</a:t>
              </a:r>
              <a:endParaRPr lang="en-US" altLang="zh-CN" sz="2000">
                <a:solidFill>
                  <a:srgbClr val="FFFFFF"/>
                </a:solidFill>
                <a:latin typeface="Avenir Next Regular" panose="020B0803020202020204" charset="0"/>
                <a:ea typeface="仓耳灵动黑 简" panose="02000500000000000000" charset="-122"/>
                <a:cs typeface="Avenir Next Regular" panose="020B0803020202020204" charset="0"/>
                <a:sym typeface="Noto Sans T Chinese" panose="020B0500000000000000" charset="-120"/>
              </a:endParaRPr>
            </a:p>
            <a:p>
              <a:pPr algn="ctr">
                <a:lnSpc>
                  <a:spcPts val="2300"/>
                </a:lnSpc>
              </a:pPr>
              <a:r>
                <a:rPr lang="zh-CN" altLang="en-US"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rPr>
                <a:t>于</a:t>
              </a:r>
              <a:r>
                <a:rPr lang="en-US"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rPr>
                <a:t>2008年</a:t>
              </a:r>
              <a:r>
                <a:rPr lang="zh-CN" altLang="en-US"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rPr>
                <a:t>成立</a:t>
              </a:r>
              <a:r>
                <a:rPr lang="en-US" altLang="zh-CN"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rPr>
                <a:t> · Established in 2008</a:t>
              </a:r>
              <a:endParaRPr lang="en-US" altLang="zh-CN"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endParaRPr>
            </a:p>
            <a:p>
              <a:pPr algn="ctr">
                <a:lnSpc>
                  <a:spcPts val="2300"/>
                </a:lnSpc>
              </a:pPr>
              <a:r>
                <a:rPr lang="en-US" sz="800">
                  <a:solidFill>
                    <a:srgbClr val="FFFFFF"/>
                  </a:solidFill>
                  <a:latin typeface="Avenir Next Regular" panose="020B0803020202020204" charset="0"/>
                  <a:ea typeface="仓耳灵动黑 简" panose="02000500000000000000" charset="-122"/>
                  <a:cs typeface="Avenir Next Regular" panose="020B0803020202020204" charset="0"/>
                  <a:sym typeface="Noto Sans T Chinese" panose="020B0500000000000000" charset="-120"/>
                </a:rPr>
                <a:t> </a:t>
              </a:r>
              <a:endParaRPr lang="en-US" sz="800">
                <a:solidFill>
                  <a:srgbClr val="FFFFFF"/>
                </a:solidFill>
                <a:latin typeface="Avenir Next Regular" panose="020B0803020202020204" charset="0"/>
                <a:ea typeface="仓耳灵动黑 简" panose="02000500000000000000" charset="-122"/>
                <a:cs typeface="Avenir Next Regular" panose="020B0803020202020204" charset="0"/>
                <a:sym typeface="Noto Sans T Chinese" panose="020B0500000000000000" charset="-120"/>
              </a:endParaRPr>
            </a:p>
            <a:p>
              <a:pPr algn="ctr">
                <a:lnSpc>
                  <a:spcPts val="2300"/>
                </a:lnSpc>
              </a:pPr>
              <a:endParaRPr lang="en-US" sz="800" b="1" spc="240">
                <a:solidFill>
                  <a:srgbClr val="FFFFFF"/>
                </a:solidFill>
                <a:latin typeface="Avenir Next Regular" panose="020B0803020202020204" charset="0"/>
                <a:ea typeface="仓耳灵动黑 简" panose="02000500000000000000" charset="-122"/>
                <a:cs typeface="Avenir Next Regular" panose="020B0803020202020204" charset="0"/>
                <a:sym typeface="Noto Sans T Chinese" panose="020B0500000000000000" charset="-120"/>
              </a:endParaRPr>
            </a:p>
          </p:txBody>
        </p:sp>
      </p:gr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0">
            <a:off x="0" y="0"/>
            <a:ext cx="8302249" cy="10287000"/>
            <a:chOff x="0" y="0"/>
            <a:chExt cx="2808415" cy="3479800"/>
          </a:xfrm>
        </p:grpSpPr>
        <p:sp>
          <p:nvSpPr>
            <p:cNvPr id="3" name="Freeform 3"/>
            <p:cNvSpPr/>
            <p:nvPr/>
          </p:nvSpPr>
          <p:spPr>
            <a:xfrm>
              <a:off x="0" y="0"/>
              <a:ext cx="2808415" cy="3479800"/>
            </a:xfrm>
            <a:custGeom>
              <a:avLst/>
              <a:gdLst/>
              <a:ahLst/>
              <a:cxnLst/>
              <a:rect l="l" t="t" r="r" b="b"/>
              <a:pathLst>
                <a:path w="2808415" h="3479800">
                  <a:moveTo>
                    <a:pt x="0" y="0"/>
                  </a:moveTo>
                  <a:lnTo>
                    <a:pt x="2808415" y="0"/>
                  </a:lnTo>
                  <a:lnTo>
                    <a:pt x="2808415" y="3479800"/>
                  </a:lnTo>
                  <a:lnTo>
                    <a:pt x="0" y="3479800"/>
                  </a:lnTo>
                  <a:close/>
                </a:path>
              </a:pathLst>
            </a:custGeom>
            <a:solidFill>
              <a:srgbClr val="000000"/>
            </a:solidFill>
          </p:spPr>
        </p:sp>
      </p:grpSp>
      <p:grpSp>
        <p:nvGrpSpPr>
          <p:cNvPr id="4" name="Group 4"/>
          <p:cNvGrpSpPr/>
          <p:nvPr/>
        </p:nvGrpSpPr>
        <p:grpSpPr>
          <a:xfrm rot="0">
            <a:off x="0" y="0"/>
            <a:ext cx="8302249" cy="10287000"/>
            <a:chOff x="0" y="0"/>
            <a:chExt cx="11069666" cy="13716000"/>
          </a:xfrm>
        </p:grpSpPr>
        <p:pic>
          <p:nvPicPr>
            <p:cNvPr id="5" name="Picture 5"/>
            <p:cNvPicPr>
              <a:picLocks noChangeAspect="1"/>
            </p:cNvPicPr>
            <p:nvPr/>
          </p:nvPicPr>
          <p:blipFill>
            <a:blip r:embed="rId1">
              <a:alphaModFix amt="50000"/>
            </a:blip>
            <a:srcRect l="23064" r="23064"/>
            <a:stretch>
              <a:fillRect/>
            </a:stretch>
          </p:blipFill>
          <p:spPr>
            <a:xfrm>
              <a:off x="0" y="0"/>
              <a:ext cx="11069666" cy="13716000"/>
            </a:xfrm>
            <a:prstGeom prst="rect">
              <a:avLst/>
            </a:prstGeom>
          </p:spPr>
        </p:pic>
      </p:grpSp>
      <p:sp>
        <p:nvSpPr>
          <p:cNvPr id="6" name="Freeform 6"/>
          <p:cNvSpPr/>
          <p:nvPr/>
        </p:nvSpPr>
        <p:spPr>
          <a:xfrm>
            <a:off x="3558318" y="7858350"/>
            <a:ext cx="1195208" cy="664429"/>
          </a:xfrm>
          <a:custGeom>
            <a:avLst/>
            <a:gdLst/>
            <a:ahLst/>
            <a:cxnLst/>
            <a:rect l="l" t="t" r="r" b="b"/>
            <a:pathLst>
              <a:path w="1195208" h="664429">
                <a:moveTo>
                  <a:pt x="0" y="0"/>
                </a:moveTo>
                <a:lnTo>
                  <a:pt x="1195208" y="0"/>
                </a:lnTo>
                <a:lnTo>
                  <a:pt x="1195208" y="664429"/>
                </a:lnTo>
                <a:lnTo>
                  <a:pt x="0" y="664429"/>
                </a:lnTo>
                <a:lnTo>
                  <a:pt x="0" y="0"/>
                </a:lnTo>
                <a:close/>
              </a:path>
            </a:pathLst>
          </a:custGeom>
          <a:blipFill>
            <a:blip r:embed="rId2"/>
            <a:stretch>
              <a:fillRect/>
            </a:stretch>
          </a:blipFill>
        </p:spPr>
      </p:sp>
      <p:sp>
        <p:nvSpPr>
          <p:cNvPr id="7" name="TextBox 7"/>
          <p:cNvSpPr txBox="1"/>
          <p:nvPr/>
        </p:nvSpPr>
        <p:spPr>
          <a:xfrm>
            <a:off x="729155" y="3504928"/>
            <a:ext cx="6853533" cy="1329055"/>
          </a:xfrm>
          <a:prstGeom prst="rect">
            <a:avLst/>
          </a:prstGeom>
        </p:spPr>
        <p:txBody>
          <a:bodyPr lIns="0" tIns="0" rIns="0" bIns="0" rtlCol="0" anchor="t">
            <a:spAutoFit/>
          </a:bodyPr>
          <a:lstStyle/>
          <a:p>
            <a:pPr algn="ctr">
              <a:lnSpc>
                <a:spcPct val="120000"/>
              </a:lnSpc>
              <a:spcAft>
                <a:spcPts val="0"/>
              </a:spcAft>
            </a:pPr>
            <a:r>
              <a:rPr lang="zh-CN" altLang="en-US" sz="7200">
                <a:solidFill>
                  <a:srgbClr val="FFFFFF"/>
                </a:solidFill>
                <a:latin typeface="Avenir Next Regular" panose="020B0803020202020204" charset="0"/>
                <a:ea typeface="Avenir Next Regular" panose="020B0803020202020204" charset="0"/>
                <a:cs typeface="Avenir Next Regular" panose="020B0803020202020204" charset="0"/>
                <a:sym typeface="+mn-ea"/>
              </a:rPr>
              <a:t>规则提醒</a:t>
            </a:r>
            <a:endParaRPr lang="zh-CN" altLang="en-US" sz="7200">
              <a:solidFill>
                <a:srgbClr val="FFFFFF"/>
              </a:solidFill>
              <a:latin typeface="Avenir Next Regular" panose="020B0803020202020204" charset="0"/>
              <a:ea typeface="Avenir Next Regular" panose="020B0803020202020204" charset="0"/>
              <a:cs typeface="Avenir Next Regular" panose="020B0803020202020204" charset="0"/>
              <a:sym typeface="+mn-ea"/>
            </a:endParaRPr>
          </a:p>
        </p:txBody>
      </p:sp>
      <p:sp>
        <p:nvSpPr>
          <p:cNvPr id="11" name="TextBox 11"/>
          <p:cNvSpPr txBox="1"/>
          <p:nvPr/>
        </p:nvSpPr>
        <p:spPr>
          <a:xfrm>
            <a:off x="353060" y="4991100"/>
            <a:ext cx="7383780" cy="645795"/>
          </a:xfrm>
          <a:prstGeom prst="rect">
            <a:avLst/>
          </a:prstGeom>
        </p:spPr>
        <p:txBody>
          <a:bodyPr wrap="square" lIns="0" tIns="0" rIns="0" bIns="0" rtlCol="0" anchor="t">
            <a:spAutoFit/>
          </a:bodyPr>
          <a:lstStyle/>
          <a:p>
            <a:pPr algn="ctr">
              <a:lnSpc>
                <a:spcPts val="5040"/>
              </a:lnSpc>
            </a:pPr>
            <a:r>
              <a:rPr lang="en-US" altLang="zh-CN" sz="4200" dirty="0">
                <a:solidFill>
                  <a:schemeClr val="bg1"/>
                </a:solidFill>
                <a:latin typeface="Avenir Next Regular" panose="020B0803020202020204" charset="0"/>
                <a:ea typeface="方正书宋_GBK" panose="02000000000000000000" charset="-122"/>
                <a:cs typeface="Avenir Next Regular" panose="020B0803020202020204" charset="0"/>
                <a:sym typeface="+mn-ea"/>
              </a:rPr>
              <a:t>POLICIES REMINDER</a:t>
            </a:r>
            <a:endParaRPr lang="en-US" altLang="zh-CN" sz="4200" dirty="0">
              <a:solidFill>
                <a:schemeClr val="bg1"/>
              </a:solidFill>
              <a:latin typeface="Avenir Next Regular" panose="020B0803020202020204" charset="0"/>
              <a:ea typeface="方正书宋_GBK" panose="02000000000000000000" charset="-122"/>
              <a:cs typeface="Avenir Next Regular" panose="020B0803020202020204" charset="0"/>
              <a:sym typeface="+mn-ea"/>
            </a:endParaRPr>
          </a:p>
        </p:txBody>
      </p:sp>
      <p:sp>
        <p:nvSpPr>
          <p:cNvPr id="12" name="TextBox 12"/>
          <p:cNvSpPr txBox="1"/>
          <p:nvPr/>
        </p:nvSpPr>
        <p:spPr>
          <a:xfrm>
            <a:off x="8710295" y="3274060"/>
            <a:ext cx="8813800" cy="2934970"/>
          </a:xfrm>
          <a:prstGeom prst="rect">
            <a:avLst/>
          </a:prstGeom>
        </p:spPr>
        <p:txBody>
          <a:bodyPr wrap="square" lIns="0" tIns="0" rIns="0" bIns="0" rtlCol="0" anchor="t">
            <a:spAutoFit/>
          </a:bodyPr>
          <a:lstStyle/>
          <a:p>
            <a:pPr algn="l">
              <a:lnSpc>
                <a:spcPct val="120000"/>
              </a:lnSpc>
              <a:spcBef>
                <a:spcPts val="0"/>
              </a:spcBef>
              <a:spcAft>
                <a:spcPts val="0"/>
              </a:spcAft>
            </a:pPr>
            <a:r>
              <a:rPr lang="zh-CN" altLang="en-US" sz="5300">
                <a:solidFill>
                  <a:srgbClr val="009490"/>
                </a:solidFill>
                <a:latin typeface="Avenir Next Regular" panose="020B0803020202020204" charset="0"/>
                <a:ea typeface="Avenir Next Regular" panose="020B0803020202020204" charset="0"/>
                <a:cs typeface="Avenir Next Regular" panose="020B0803020202020204" charset="0"/>
                <a:sym typeface="+mn-ea"/>
              </a:rPr>
              <a:t>出席准则</a:t>
            </a:r>
            <a:r>
              <a:rPr lang="en-US" altLang="zh-CN" sz="5300">
                <a:solidFill>
                  <a:srgbClr val="009490"/>
                </a:solidFill>
                <a:latin typeface="Avenir Next Regular" panose="020B0803020202020204" charset="0"/>
                <a:ea typeface="Avenir Next Regular" panose="020B0803020202020204" charset="0"/>
                <a:cs typeface="Avenir Next Regular" panose="020B0803020202020204" charset="0"/>
                <a:sym typeface="+mn-ea"/>
              </a:rPr>
              <a:t> </a:t>
            </a:r>
            <a:r>
              <a:rPr lang="zh-CN" altLang="en-US" sz="5300">
                <a:solidFill>
                  <a:srgbClr val="009490"/>
                </a:solidFill>
                <a:latin typeface="Avenir Next Regular" panose="020B0803020202020204" charset="0"/>
                <a:ea typeface="Avenir Next Regular" panose="020B0803020202020204" charset="0"/>
                <a:cs typeface="Avenir Next Regular" panose="020B0803020202020204" charset="0"/>
                <a:sym typeface="+mn-ea"/>
              </a:rPr>
              <a:t>  </a:t>
            </a:r>
            <a:r>
              <a:rPr lang="zh-CN" altLang="en-US" sz="4800">
                <a:solidFill>
                  <a:srgbClr val="009490"/>
                </a:solidFill>
                <a:latin typeface="Avenir Next Regular" panose="020B0803020202020204" charset="0"/>
                <a:ea typeface="Avenir Next Regular" panose="020B0803020202020204" charset="0"/>
                <a:cs typeface="Avenir Next Regular" panose="020B0803020202020204" charset="0"/>
                <a:sym typeface="+mn-ea"/>
              </a:rPr>
              <a:t>Attendance Policy</a:t>
            </a:r>
            <a:endParaRPr lang="zh-CN" altLang="en-US" sz="4800">
              <a:solidFill>
                <a:srgbClr val="009490"/>
              </a:solidFill>
              <a:latin typeface="Avenir Next Regular" panose="020B0803020202020204" charset="0"/>
              <a:ea typeface="Avenir Next Regular" panose="020B0803020202020204" charset="0"/>
              <a:cs typeface="Avenir Next Regular" panose="020B0803020202020204" charset="0"/>
            </a:endParaRPr>
          </a:p>
          <a:p>
            <a:pPr algn="l">
              <a:lnSpc>
                <a:spcPct val="120000"/>
              </a:lnSpc>
              <a:spcBef>
                <a:spcPts val="0"/>
              </a:spcBef>
              <a:spcAft>
                <a:spcPts val="0"/>
              </a:spcAft>
            </a:pPr>
            <a:r>
              <a:rPr lang="zh-CN" altLang="en-US" sz="5300">
                <a:solidFill>
                  <a:srgbClr val="009490"/>
                </a:solidFill>
                <a:latin typeface="Avenir Next Regular" panose="020B0803020202020204" charset="0"/>
                <a:ea typeface="Avenir Next Regular" panose="020B0803020202020204" charset="0"/>
                <a:cs typeface="Avenir Next Regular" panose="020B0803020202020204" charset="0"/>
                <a:sym typeface="+mn-ea"/>
              </a:rPr>
              <a:t>请假准则</a:t>
            </a:r>
            <a:r>
              <a:rPr lang="en-US" altLang="zh-CN" sz="5300">
                <a:solidFill>
                  <a:srgbClr val="009490"/>
                </a:solidFill>
                <a:latin typeface="Avenir Next Regular" panose="020B0803020202020204" charset="0"/>
                <a:ea typeface="Avenir Next Regular" panose="020B0803020202020204" charset="0"/>
                <a:cs typeface="Avenir Next Regular" panose="020B0803020202020204" charset="0"/>
                <a:sym typeface="+mn-ea"/>
              </a:rPr>
              <a:t>  </a:t>
            </a:r>
            <a:r>
              <a:rPr lang="zh-CN" altLang="en-US" sz="5300">
                <a:solidFill>
                  <a:srgbClr val="009490"/>
                </a:solidFill>
                <a:latin typeface="Avenir Next Regular" panose="020B0803020202020204" charset="0"/>
                <a:ea typeface="Avenir Next Regular" panose="020B0803020202020204" charset="0"/>
                <a:cs typeface="Avenir Next Regular" panose="020B0803020202020204" charset="0"/>
                <a:sym typeface="+mn-ea"/>
              </a:rPr>
              <a:t> Leave Guidelines</a:t>
            </a:r>
            <a:endParaRPr lang="zh-CN" altLang="en-US" sz="5300">
              <a:solidFill>
                <a:srgbClr val="009490"/>
              </a:solidFill>
              <a:latin typeface="Avenir Next Regular" panose="020B0803020202020204" charset="0"/>
              <a:ea typeface="Avenir Next Regular" panose="020B0803020202020204" charset="0"/>
              <a:cs typeface="Avenir Next Regular" panose="020B0803020202020204" charset="0"/>
              <a:sym typeface="+mn-ea"/>
            </a:endParaRPr>
          </a:p>
          <a:p>
            <a:pPr algn="l">
              <a:lnSpc>
                <a:spcPct val="120000"/>
              </a:lnSpc>
              <a:spcBef>
                <a:spcPts val="0"/>
              </a:spcBef>
              <a:spcAft>
                <a:spcPts val="0"/>
              </a:spcAft>
            </a:pPr>
            <a:r>
              <a:rPr lang="zh-CN" altLang="en-US" sz="5300">
                <a:solidFill>
                  <a:srgbClr val="009490"/>
                </a:solidFill>
                <a:latin typeface="Avenir Next Regular" panose="020B0803020202020204" charset="0"/>
                <a:ea typeface="Avenir Next Regular" panose="020B0803020202020204" charset="0"/>
                <a:cs typeface="Avenir Next Regular" panose="020B0803020202020204" charset="0"/>
                <a:sym typeface="+mn-ea"/>
              </a:rPr>
              <a:t>照片规矩 </a:t>
            </a:r>
            <a:r>
              <a:rPr lang="en-US" altLang="zh-CN" sz="5300">
                <a:solidFill>
                  <a:srgbClr val="009490"/>
                </a:solidFill>
                <a:latin typeface="Avenir Next Regular" panose="020B0803020202020204" charset="0"/>
                <a:ea typeface="Avenir Next Regular" panose="020B0803020202020204" charset="0"/>
                <a:cs typeface="Avenir Next Regular" panose="020B0803020202020204" charset="0"/>
                <a:sym typeface="+mn-ea"/>
              </a:rPr>
              <a:t> </a:t>
            </a:r>
            <a:r>
              <a:rPr lang="zh-CN" altLang="en-US" sz="5300">
                <a:solidFill>
                  <a:srgbClr val="009490"/>
                </a:solidFill>
                <a:latin typeface="Avenir Next Regular" panose="020B0803020202020204" charset="0"/>
                <a:ea typeface="Avenir Next Regular" panose="020B0803020202020204" charset="0"/>
                <a:cs typeface="Avenir Next Regular" panose="020B0803020202020204" charset="0"/>
                <a:sym typeface="+mn-ea"/>
              </a:rPr>
              <a:t> Photo Policy</a:t>
            </a:r>
            <a:endParaRPr lang="zh-CN" altLang="en-US" sz="53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endParaRPr>
          </a:p>
        </p:txBody>
      </p:sp>
      <p:grpSp>
        <p:nvGrpSpPr>
          <p:cNvPr id="15" name="Group 8"/>
          <p:cNvGrpSpPr/>
          <p:nvPr/>
        </p:nvGrpSpPr>
        <p:grpSpPr>
          <a:xfrm rot="0">
            <a:off x="1905000" y="8877300"/>
            <a:ext cx="4401185" cy="1191895"/>
            <a:chOff x="-139700" y="-569276"/>
            <a:chExt cx="5868247" cy="1627732"/>
          </a:xfrm>
        </p:grpSpPr>
        <p:sp>
          <p:nvSpPr>
            <p:cNvPr id="16" name="TextBox 9"/>
            <p:cNvSpPr txBox="1"/>
            <p:nvPr/>
          </p:nvSpPr>
          <p:spPr>
            <a:xfrm>
              <a:off x="-139700" y="486972"/>
              <a:ext cx="5786967" cy="369427"/>
            </a:xfrm>
            <a:prstGeom prst="rect">
              <a:avLst/>
            </a:prstGeom>
          </p:spPr>
          <p:txBody>
            <a:bodyPr lIns="0" tIns="0" rIns="0" bIns="0" rtlCol="0" anchor="t">
              <a:noAutofit/>
            </a:bodyPr>
            <a:lstStyle/>
            <a:p>
              <a:pPr algn="ctr">
                <a:lnSpc>
                  <a:spcPts val="1120"/>
                </a:lnSpc>
              </a:pPr>
              <a:endParaRPr lang="en-US" altLang="zh-CN"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endParaRPr>
            </a:p>
          </p:txBody>
        </p:sp>
        <p:sp>
          <p:nvSpPr>
            <p:cNvPr id="17" name="TextBox 10"/>
            <p:cNvSpPr txBox="1"/>
            <p:nvPr/>
          </p:nvSpPr>
          <p:spPr>
            <a:xfrm>
              <a:off x="165100" y="-569276"/>
              <a:ext cx="5563447" cy="1627732"/>
            </a:xfrm>
            <a:prstGeom prst="rect">
              <a:avLst/>
            </a:prstGeom>
          </p:spPr>
          <p:txBody>
            <a:bodyPr wrap="square" lIns="0" tIns="0" rIns="0" bIns="0" rtlCol="0" anchor="t">
              <a:noAutofit/>
            </a:bodyPr>
            <a:lstStyle/>
            <a:p>
              <a:pPr algn="ctr">
                <a:lnSpc>
                  <a:spcPts val="2300"/>
                </a:lnSpc>
              </a:pPr>
              <a:r>
                <a:rPr lang="en-US" sz="2000" b="1" spc="240">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Bold"/>
                </a:rPr>
                <a:t>雁博青年创业家协会</a:t>
              </a:r>
              <a:endParaRPr lang="en-US" sz="2000" b="1" spc="240">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Bold"/>
              </a:endParaRPr>
            </a:p>
            <a:p>
              <a:pPr algn="ctr">
                <a:lnSpc>
                  <a:spcPts val="2300"/>
                </a:lnSpc>
              </a:pPr>
              <a:r>
                <a:rPr lang="en-US" altLang="zh-CN" sz="2000">
                  <a:solidFill>
                    <a:srgbClr val="FFFFFF"/>
                  </a:solidFill>
                  <a:latin typeface="Avenir Next Regular" panose="020B0803020202020204" charset="0"/>
                  <a:ea typeface="仓耳灵动黑 简" panose="02000500000000000000" charset="-122"/>
                  <a:cs typeface="Avenir Next Regular" panose="020B0803020202020204" charset="0"/>
                  <a:sym typeface="Noto Sans T Chinese" panose="020B0500000000000000" charset="-120"/>
                </a:rPr>
                <a:t>Young Entrepreneurs Network</a:t>
              </a:r>
              <a:endParaRPr lang="en-US" altLang="zh-CN" sz="2000">
                <a:solidFill>
                  <a:srgbClr val="FFFFFF"/>
                </a:solidFill>
                <a:latin typeface="Avenir Next Regular" panose="020B0803020202020204" charset="0"/>
                <a:ea typeface="仓耳灵动黑 简" panose="02000500000000000000" charset="-122"/>
                <a:cs typeface="Avenir Next Regular" panose="020B0803020202020204" charset="0"/>
                <a:sym typeface="Noto Sans T Chinese" panose="020B0500000000000000" charset="-120"/>
              </a:endParaRPr>
            </a:p>
            <a:p>
              <a:pPr algn="ctr">
                <a:lnSpc>
                  <a:spcPts val="2300"/>
                </a:lnSpc>
              </a:pPr>
              <a:r>
                <a:rPr lang="zh-CN" altLang="en-US"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rPr>
                <a:t>于</a:t>
              </a:r>
              <a:r>
                <a:rPr lang="en-US"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rPr>
                <a:t>2008年</a:t>
              </a:r>
              <a:r>
                <a:rPr lang="zh-CN" altLang="en-US"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rPr>
                <a:t>成立</a:t>
              </a:r>
              <a:r>
                <a:rPr lang="en-US" altLang="zh-CN"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rPr>
                <a:t> · Established in 2008</a:t>
              </a:r>
              <a:endParaRPr lang="en-US" altLang="zh-CN"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endParaRPr>
            </a:p>
            <a:p>
              <a:pPr algn="ctr">
                <a:lnSpc>
                  <a:spcPts val="2300"/>
                </a:lnSpc>
              </a:pPr>
              <a:r>
                <a:rPr lang="en-US" sz="800">
                  <a:solidFill>
                    <a:srgbClr val="FFFFFF"/>
                  </a:solidFill>
                  <a:latin typeface="Avenir Next Regular" panose="020B0803020202020204" charset="0"/>
                  <a:ea typeface="仓耳灵动黑 简" panose="02000500000000000000" charset="-122"/>
                  <a:cs typeface="Avenir Next Regular" panose="020B0803020202020204" charset="0"/>
                  <a:sym typeface="Noto Sans T Chinese" panose="020B0500000000000000" charset="-120"/>
                </a:rPr>
                <a:t> </a:t>
              </a:r>
              <a:endParaRPr lang="en-US" sz="800">
                <a:solidFill>
                  <a:srgbClr val="FFFFFF"/>
                </a:solidFill>
                <a:latin typeface="Avenir Next Regular" panose="020B0803020202020204" charset="0"/>
                <a:ea typeface="仓耳灵动黑 简" panose="02000500000000000000" charset="-122"/>
                <a:cs typeface="Avenir Next Regular" panose="020B0803020202020204" charset="0"/>
                <a:sym typeface="Noto Sans T Chinese" panose="020B0500000000000000" charset="-120"/>
              </a:endParaRPr>
            </a:p>
            <a:p>
              <a:pPr algn="ctr">
                <a:lnSpc>
                  <a:spcPts val="2300"/>
                </a:lnSpc>
              </a:pPr>
              <a:endParaRPr lang="en-US" sz="800" b="1" spc="240">
                <a:solidFill>
                  <a:srgbClr val="FFFFFF"/>
                </a:solidFill>
                <a:latin typeface="Avenir Next Regular" panose="020B0803020202020204" charset="0"/>
                <a:ea typeface="仓耳灵动黑 简" panose="02000500000000000000" charset="-122"/>
                <a:cs typeface="Avenir Next Regular" panose="020B0803020202020204" charset="0"/>
                <a:sym typeface="Noto Sans T Chinese" panose="020B0500000000000000" charset="-120"/>
              </a:endParaRPr>
            </a:p>
          </p:txBody>
        </p:sp>
      </p:gr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18415" y="0"/>
            <a:ext cx="18269585"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1"/>
            <a:stretch>
              <a:fillRect t="-9277" b="-9277"/>
            </a:stretch>
          </a:blipFill>
        </p:spPr>
      </p:sp>
      <p:sp>
        <p:nvSpPr>
          <p:cNvPr id="3" name="Freeform 3"/>
          <p:cNvSpPr/>
          <p:nvPr/>
        </p:nvSpPr>
        <p:spPr>
          <a:xfrm rot="5400000">
            <a:off x="16337280" y="1497330"/>
            <a:ext cx="645795" cy="645160"/>
          </a:xfrm>
          <a:custGeom>
            <a:avLst/>
            <a:gdLst/>
            <a:ahLst/>
            <a:cxnLst/>
            <a:rect l="l" t="t" r="r" b="b"/>
            <a:pathLst>
              <a:path w="646032" h="646032">
                <a:moveTo>
                  <a:pt x="0" y="0"/>
                </a:moveTo>
                <a:lnTo>
                  <a:pt x="646032" y="0"/>
                </a:lnTo>
                <a:lnTo>
                  <a:pt x="646032" y="646032"/>
                </a:lnTo>
                <a:lnTo>
                  <a:pt x="0" y="646032"/>
                </a:lnTo>
                <a:lnTo>
                  <a:pt x="0" y="0"/>
                </a:lnTo>
                <a:close/>
              </a:path>
            </a:pathLst>
          </a:custGeom>
          <a:blipFill>
            <a:blip r:embed="rId2"/>
            <a:stretch>
              <a:fillRect/>
            </a:stretch>
          </a:blipFill>
        </p:spPr>
      </p:sp>
      <p:sp>
        <p:nvSpPr>
          <p:cNvPr id="260" name="星級：5星…"/>
          <p:cNvSpPr txBox="1">
            <a:spLocks noGrp="1"/>
          </p:cNvSpPr>
          <p:nvPr>
            <p:custDataLst>
              <p:tags r:id="rId3"/>
            </p:custDataLst>
          </p:nvPr>
        </p:nvSpPr>
        <p:spPr>
          <a:xfrm>
            <a:off x="551180" y="2705100"/>
            <a:ext cx="17182465" cy="6628765"/>
          </a:xfrm>
          <a:prstGeom prst="rect">
            <a:avLst/>
          </a:prstGeom>
          <a:ln w="12700">
            <a:miter lim="400000"/>
          </a:ln>
        </p:spPr>
        <p:txBody>
          <a:bodyPr lIns="50800" tIns="50800" rIns="50800" bIns="50800">
            <a:noAutofit/>
          </a:bodyPr>
          <a:lstStyle>
            <a:lvl1pPr marL="5588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1pPr>
            <a:lvl2pPr marL="11176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2pPr>
            <a:lvl3pPr marL="16764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3pPr>
            <a:lvl4pPr marL="22352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4pPr>
            <a:lvl5pPr marL="27940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5pPr>
            <a:lvl6pPr marL="33528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6pPr>
            <a:lvl7pPr marL="39116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7pPr>
            <a:lvl8pPr marL="44704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8pPr>
            <a:lvl9pPr marL="50292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9pPr>
          </a:lstStyle>
          <a:p>
            <a:pPr marL="0" indent="0" algn="l" defTabSz="2316480">
              <a:lnSpc>
                <a:spcPct val="150000"/>
              </a:lnSpc>
              <a:spcBef>
                <a:spcPts val="0"/>
              </a:spcBef>
              <a:buNone/>
              <a:defRPr sz="4750">
                <a:solidFill>
                  <a:srgbClr val="D5D5D5"/>
                </a:solidFill>
              </a:defRPr>
            </a:pPr>
            <a:r>
              <a:rPr sz="2800">
                <a:solidFill>
                  <a:schemeClr val="bg1"/>
                </a:solidFill>
                <a:latin typeface="Avenir Next Regular" panose="020B0803020202020204" charset="0"/>
                <a:ea typeface="Avenir Next Regular" panose="020B0803020202020204" charset="0"/>
                <a:cs typeface="Avenir Next Regular" panose="020B0803020202020204" charset="0"/>
              </a:rPr>
              <a:t>总会峰会为一年一度会员必须参加的活动，如因特殊原因不能参加的会员，须提前15个工作日以上向分会委员会提出申请，由分会会长审批后提交总会秘书处执行团队审批。</a:t>
            </a:r>
            <a:endParaRPr sz="2800">
              <a:solidFill>
                <a:schemeClr val="bg1"/>
              </a:solidFill>
              <a:latin typeface="Avenir Next Regular" panose="020B0803020202020204" charset="0"/>
              <a:ea typeface="Avenir Next Regular" panose="020B0803020202020204" charset="0"/>
              <a:cs typeface="Avenir Next Regular" panose="020B0803020202020204" charset="0"/>
            </a:endParaRPr>
          </a:p>
          <a:p>
            <a:pPr marL="0" indent="0" algn="l" defTabSz="2316480">
              <a:lnSpc>
                <a:spcPct val="150000"/>
              </a:lnSpc>
              <a:spcBef>
                <a:spcPts val="0"/>
              </a:spcBef>
              <a:buNone/>
              <a:defRPr sz="4750">
                <a:solidFill>
                  <a:srgbClr val="D5D5D5"/>
                </a:solidFill>
              </a:defRPr>
            </a:pPr>
            <a:r>
              <a:rPr sz="2800">
                <a:solidFill>
                  <a:schemeClr val="bg1"/>
                </a:solidFill>
                <a:latin typeface="Avenir Next Regular" panose="020B0803020202020204" charset="0"/>
                <a:ea typeface="Avenir Next Regular" panose="020B0803020202020204" charset="0"/>
                <a:cs typeface="Avenir Next Regular" panose="020B0803020202020204" charset="0"/>
              </a:rPr>
              <a:t>未经申请同意擅自不参加峰会活动者，视为自动放弃协会会籍。审批通过后的名单需要抄送“Summit筹备小组”进行活动的调整。</a:t>
            </a:r>
            <a:endParaRPr sz="2800">
              <a:solidFill>
                <a:schemeClr val="bg1"/>
              </a:solidFill>
              <a:latin typeface="Avenir Next Regular" panose="020B0803020202020204" charset="0"/>
              <a:ea typeface="Avenir Next Regular" panose="020B0803020202020204" charset="0"/>
              <a:cs typeface="Avenir Next Regular" panose="020B0803020202020204" charset="0"/>
            </a:endParaRPr>
          </a:p>
          <a:p>
            <a:pPr marL="0" indent="0" algn="l" defTabSz="2316480">
              <a:lnSpc>
                <a:spcPct val="150000"/>
              </a:lnSpc>
              <a:spcBef>
                <a:spcPts val="0"/>
              </a:spcBef>
              <a:buNone/>
              <a:defRPr sz="4750">
                <a:solidFill>
                  <a:srgbClr val="D5D5D5"/>
                </a:solidFill>
              </a:defRPr>
            </a:pPr>
            <a:endParaRPr sz="2800">
              <a:solidFill>
                <a:schemeClr val="bg1"/>
              </a:solidFill>
              <a:latin typeface="Avenir Next Regular" panose="020B0803020202020204" charset="0"/>
              <a:ea typeface="Avenir Next Regular" panose="020B0803020202020204" charset="0"/>
              <a:cs typeface="Avenir Next Regular" panose="020B0803020202020204" charset="0"/>
            </a:endParaRPr>
          </a:p>
          <a:p>
            <a:pPr marL="0" indent="0" algn="l" defTabSz="2316480">
              <a:lnSpc>
                <a:spcPct val="150000"/>
              </a:lnSpc>
              <a:spcBef>
                <a:spcPts val="0"/>
              </a:spcBef>
              <a:buNone/>
              <a:defRPr sz="4750">
                <a:solidFill>
                  <a:srgbClr val="D5D5D5"/>
                </a:solidFill>
              </a:defRPr>
            </a:pPr>
            <a:r>
              <a:rPr sz="2800">
                <a:solidFill>
                  <a:schemeClr val="bg1"/>
                </a:solidFill>
                <a:latin typeface="Avenir Next Regular" panose="020B0803020202020204" charset="0"/>
                <a:ea typeface="Avenir Next Regular" panose="020B0803020202020204" charset="0"/>
                <a:cs typeface="Avenir Next Regular" panose="020B0803020202020204" charset="0"/>
              </a:rPr>
              <a:t>峰会活动是会员一年一度必须参加，如果有特殊原因不能参加，须提前15个工作日以上向分会委员会提出申请，再由分会会长审批后，再提交总会秘书处执行团队审批。</a:t>
            </a:r>
            <a:endParaRPr sz="2800">
              <a:solidFill>
                <a:schemeClr val="bg1"/>
              </a:solidFill>
              <a:latin typeface="Avenir Next Regular" panose="020B0803020202020204" charset="0"/>
              <a:ea typeface="Avenir Next Regular" panose="020B0803020202020204" charset="0"/>
              <a:cs typeface="Avenir Next Regular" panose="020B0803020202020204" charset="0"/>
            </a:endParaRPr>
          </a:p>
          <a:p>
            <a:pPr marL="0" indent="0" algn="l" defTabSz="2316480">
              <a:lnSpc>
                <a:spcPct val="150000"/>
              </a:lnSpc>
              <a:spcBef>
                <a:spcPts val="0"/>
              </a:spcBef>
              <a:buNone/>
              <a:defRPr sz="4750">
                <a:solidFill>
                  <a:srgbClr val="D5D5D5"/>
                </a:solidFill>
              </a:defRPr>
            </a:pPr>
            <a:r>
              <a:rPr sz="2800">
                <a:solidFill>
                  <a:schemeClr val="bg1"/>
                </a:solidFill>
                <a:latin typeface="Avenir Next Regular" panose="020B0803020202020204" charset="0"/>
                <a:ea typeface="Avenir Next Regular" panose="020B0803020202020204" charset="0"/>
                <a:cs typeface="Avenir Next Regular" panose="020B0803020202020204" charset="0"/>
              </a:rPr>
              <a:t>如果没有经过申请同意就擅自不参加，将视为自动放弃协会会籍。</a:t>
            </a:r>
            <a:endParaRPr sz="2800">
              <a:solidFill>
                <a:schemeClr val="bg1"/>
              </a:solidFill>
              <a:latin typeface="Avenir Next Regular" panose="020B0803020202020204" charset="0"/>
              <a:ea typeface="Avenir Next Regular" panose="020B0803020202020204" charset="0"/>
              <a:cs typeface="Avenir Next Regular" panose="020B0803020202020204" charset="0"/>
            </a:endParaRPr>
          </a:p>
          <a:p>
            <a:pPr marL="0" indent="0" algn="l" defTabSz="2316480">
              <a:lnSpc>
                <a:spcPct val="150000"/>
              </a:lnSpc>
              <a:spcBef>
                <a:spcPts val="0"/>
              </a:spcBef>
              <a:buNone/>
              <a:defRPr sz="4750">
                <a:solidFill>
                  <a:srgbClr val="D5D5D5"/>
                </a:solidFill>
              </a:defRPr>
            </a:pPr>
            <a:r>
              <a:rPr sz="2800">
                <a:solidFill>
                  <a:schemeClr val="bg1"/>
                </a:solidFill>
                <a:latin typeface="Avenir Next Regular" panose="020B0803020202020204" charset="0"/>
                <a:ea typeface="Avenir Next Regular" panose="020B0803020202020204" charset="0"/>
                <a:cs typeface="Avenir Next Regular" panose="020B0803020202020204" charset="0"/>
              </a:rPr>
              <a:t>审批通过后的名单需要抄送“Summit筹备小组”进行活动的调整</a:t>
            </a:r>
            <a:r>
              <a:rPr sz="4000">
                <a:solidFill>
                  <a:schemeClr val="bg1"/>
                </a:solidFill>
                <a:latin typeface="Avenir Next Regular" panose="020B0803020202020204" charset="0"/>
                <a:ea typeface="Avenir Next Regular" panose="020B0803020202020204" charset="0"/>
                <a:cs typeface="Avenir Next Regular" panose="020B0803020202020204" charset="0"/>
              </a:rPr>
              <a:t>。</a:t>
            </a:r>
            <a:endParaRPr sz="4000">
              <a:solidFill>
                <a:schemeClr val="bg1"/>
              </a:solidFill>
              <a:latin typeface="Avenir Next Regular" panose="020B0803020202020204" charset="0"/>
              <a:ea typeface="Avenir Next Regular" panose="020B0803020202020204" charset="0"/>
              <a:cs typeface="Avenir Next Regular" panose="020B0803020202020204" charset="0"/>
            </a:endParaRPr>
          </a:p>
          <a:p>
            <a:pPr marL="0" indent="0" algn="l" defTabSz="2316480">
              <a:lnSpc>
                <a:spcPct val="100000"/>
              </a:lnSpc>
              <a:spcBef>
                <a:spcPts val="0"/>
              </a:spcBef>
              <a:buNone/>
              <a:defRPr sz="4750">
                <a:solidFill>
                  <a:srgbClr val="D5D5D5"/>
                </a:solidFill>
              </a:defRPr>
            </a:pPr>
            <a:endParaRPr sz="4000">
              <a:solidFill>
                <a:schemeClr val="bg1"/>
              </a:solidFill>
              <a:latin typeface="Avenir Next Regular" panose="020B0803020202020204" charset="0"/>
              <a:ea typeface="Avenir Next Regular" panose="020B0803020202020204" charset="0"/>
              <a:cs typeface="Avenir Next Regular" panose="020B0803020202020204" charset="0"/>
            </a:endParaRPr>
          </a:p>
          <a:p>
            <a:pPr marL="0" indent="0" algn="l" defTabSz="2316480">
              <a:lnSpc>
                <a:spcPct val="100000"/>
              </a:lnSpc>
              <a:spcBef>
                <a:spcPts val="0"/>
              </a:spcBef>
              <a:buNone/>
              <a:defRPr sz="4750">
                <a:solidFill>
                  <a:srgbClr val="D5D5D5"/>
                </a:solidFill>
              </a:defRPr>
            </a:pPr>
            <a:endParaRPr sz="4000">
              <a:solidFill>
                <a:schemeClr val="bg1"/>
              </a:solidFill>
              <a:latin typeface="Avenir Next Regular" panose="020B0803020202020204" charset="0"/>
              <a:ea typeface="Avenir Next Regular" panose="020B0803020202020204" charset="0"/>
              <a:cs typeface="Avenir Next Regular" panose="020B0803020202020204" charset="0"/>
            </a:endParaRPr>
          </a:p>
        </p:txBody>
      </p:sp>
      <p:sp>
        <p:nvSpPr>
          <p:cNvPr id="4" name="Grand Lisboa Palace"/>
          <p:cNvSpPr txBox="1"/>
          <p:nvPr>
            <p:custDataLst>
              <p:tags r:id="rId4"/>
            </p:custDataLst>
          </p:nvPr>
        </p:nvSpPr>
        <p:spPr>
          <a:xfrm>
            <a:off x="6101715" y="723900"/>
            <a:ext cx="5601970" cy="981075"/>
          </a:xfrm>
          <a:prstGeom prst="rect">
            <a:avLst/>
          </a:prstGeom>
          <a:ln w="12700">
            <a:miter lim="400000"/>
          </a:ln>
        </p:spPr>
        <p:txBody>
          <a:bodyPr lIns="50800" tIns="50800" rIns="50800" bIns="50800" anchor="b">
            <a:noAutofit/>
          </a:bodyPr>
          <a:lstStyle>
            <a:lvl1pPr algn="l" defTabSz="817245">
              <a:defRPr sz="8315" spc="-249"/>
            </a:lvl1pPr>
          </a:lstStyle>
          <a:p>
            <a:pPr algn="ctr">
              <a:lnSpc>
                <a:spcPct val="120000"/>
              </a:lnSpc>
              <a:spcBef>
                <a:spcPts val="0"/>
              </a:spcBef>
              <a:spcAft>
                <a:spcPts val="0"/>
              </a:spcAft>
            </a:pPr>
            <a:r>
              <a:rPr lang="zh-CN" sz="4800">
                <a:solidFill>
                  <a:schemeClr val="bg1"/>
                </a:solidFill>
                <a:latin typeface="Avenir Next Regular" panose="020B0803020202020204" charset="0"/>
                <a:ea typeface="Avenir Next Regular" panose="020B0803020202020204" charset="0"/>
                <a:cs typeface="Avenir Next Regular" panose="020B0803020202020204" charset="0"/>
                <a:sym typeface="+mn-ea"/>
              </a:rPr>
              <a:t>出席准则</a:t>
            </a:r>
            <a:endParaRPr lang="zh-CN" sz="4800">
              <a:solidFill>
                <a:schemeClr val="bg1"/>
              </a:solidFill>
              <a:latin typeface="Avenir Next Regular" panose="020B0803020202020204" charset="0"/>
              <a:ea typeface="Avenir Next Regular" panose="020B0803020202020204" charset="0"/>
              <a:cs typeface="Avenir Next Regular" panose="020B0803020202020204" charset="0"/>
              <a:sym typeface="+mn-ea"/>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1"/>
            <a:stretch>
              <a:fillRect t="-9277" b="-9277"/>
            </a:stretch>
          </a:blipFill>
        </p:spPr>
      </p:sp>
      <p:sp>
        <p:nvSpPr>
          <p:cNvPr id="3" name="Freeform 3"/>
          <p:cNvSpPr/>
          <p:nvPr/>
        </p:nvSpPr>
        <p:spPr>
          <a:xfrm rot="5400000">
            <a:off x="16336866" y="1496894"/>
            <a:ext cx="646032" cy="646032"/>
          </a:xfrm>
          <a:custGeom>
            <a:avLst/>
            <a:gdLst/>
            <a:ahLst/>
            <a:cxnLst/>
            <a:rect l="l" t="t" r="r" b="b"/>
            <a:pathLst>
              <a:path w="646032" h="646032">
                <a:moveTo>
                  <a:pt x="0" y="0"/>
                </a:moveTo>
                <a:lnTo>
                  <a:pt x="646032" y="0"/>
                </a:lnTo>
                <a:lnTo>
                  <a:pt x="646032" y="646032"/>
                </a:lnTo>
                <a:lnTo>
                  <a:pt x="0" y="646032"/>
                </a:lnTo>
                <a:lnTo>
                  <a:pt x="0" y="0"/>
                </a:lnTo>
                <a:close/>
              </a:path>
            </a:pathLst>
          </a:custGeom>
          <a:blipFill>
            <a:blip r:embed="rId2"/>
            <a:stretch>
              <a:fillRect/>
            </a:stretch>
          </a:blipFill>
        </p:spPr>
      </p:sp>
      <p:sp>
        <p:nvSpPr>
          <p:cNvPr id="260" name="星級：5星…"/>
          <p:cNvSpPr txBox="1">
            <a:spLocks noGrp="1"/>
          </p:cNvSpPr>
          <p:nvPr>
            <p:custDataLst>
              <p:tags r:id="rId3"/>
            </p:custDataLst>
          </p:nvPr>
        </p:nvSpPr>
        <p:spPr>
          <a:xfrm>
            <a:off x="533400" y="2705100"/>
            <a:ext cx="17200245" cy="6628765"/>
          </a:xfrm>
          <a:prstGeom prst="rect">
            <a:avLst/>
          </a:prstGeom>
          <a:ln w="12700">
            <a:miter lim="400000"/>
          </a:ln>
        </p:spPr>
        <p:txBody>
          <a:bodyPr lIns="50800" tIns="50800" rIns="50800" bIns="50800">
            <a:noAutofit/>
          </a:bodyPr>
          <a:lstStyle>
            <a:lvl1pPr marL="5588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1pPr>
            <a:lvl2pPr marL="11176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2pPr>
            <a:lvl3pPr marL="16764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3pPr>
            <a:lvl4pPr marL="22352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4pPr>
            <a:lvl5pPr marL="27940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5pPr>
            <a:lvl6pPr marL="33528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6pPr>
            <a:lvl7pPr marL="39116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7pPr>
            <a:lvl8pPr marL="44704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8pPr>
            <a:lvl9pPr marL="50292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9pPr>
          </a:lstStyle>
          <a:p>
            <a:pPr marL="0" indent="0" algn="l" defTabSz="2316480">
              <a:lnSpc>
                <a:spcPct val="100000"/>
              </a:lnSpc>
              <a:spcBef>
                <a:spcPts val="0"/>
              </a:spcBef>
              <a:buNone/>
              <a:defRPr sz="4750">
                <a:solidFill>
                  <a:srgbClr val="D5D5D5"/>
                </a:solidFill>
              </a:defRPr>
            </a:pPr>
            <a:endParaRPr sz="3600">
              <a:solidFill>
                <a:schemeClr val="bg1"/>
              </a:solidFill>
              <a:latin typeface="Avenir Next Regular" panose="020B0803020202020204" charset="0"/>
              <a:ea typeface="方正书宋_GBK" panose="02000000000000000000" charset="-122"/>
              <a:cs typeface="Avenir Next Regular" panose="020B0803020202020204" charset="0"/>
            </a:endParaRPr>
          </a:p>
          <a:p>
            <a:pPr marL="0" indent="0" algn="l" defTabSz="2316480">
              <a:lnSpc>
                <a:spcPct val="100000"/>
              </a:lnSpc>
              <a:spcBef>
                <a:spcPts val="0"/>
              </a:spcBef>
              <a:buNone/>
              <a:defRPr sz="4750">
                <a:solidFill>
                  <a:srgbClr val="D5D5D5"/>
                </a:solidFill>
              </a:defRPr>
            </a:pPr>
            <a:endParaRPr lang="en-US" altLang="zh-CN" sz="3200">
              <a:solidFill>
                <a:schemeClr val="bg1"/>
              </a:solidFill>
              <a:latin typeface="Avenir Next Regular" panose="020B0803020202020204" charset="0"/>
              <a:ea typeface="方正书宋_GBK" panose="02000000000000000000" charset="-122"/>
              <a:cs typeface="Avenir Next Regular" panose="020B0803020202020204" charset="0"/>
            </a:endParaRPr>
          </a:p>
          <a:p>
            <a:pPr marL="0" indent="0" algn="l" defTabSz="2316480">
              <a:lnSpc>
                <a:spcPct val="100000"/>
              </a:lnSpc>
              <a:spcBef>
                <a:spcPts val="0"/>
              </a:spcBef>
              <a:buNone/>
              <a:defRPr sz="4750">
                <a:solidFill>
                  <a:srgbClr val="D5D5D5"/>
                </a:solidFill>
              </a:defRPr>
            </a:pPr>
            <a:r>
              <a:rPr lang="en-US" altLang="zh-CN" sz="3200">
                <a:solidFill>
                  <a:schemeClr val="bg1"/>
                </a:solidFill>
                <a:latin typeface="Avenir Next Regular" panose="020B0803020202020204" charset="0"/>
                <a:ea typeface="方正书宋_GBK" panose="02000000000000000000" charset="-122"/>
                <a:cs typeface="Avenir Next Regular" panose="020B0803020202020204" charset="0"/>
              </a:rPr>
              <a:t>The Global Summit is a mandatory annual event for all members. Any member unable to attend due to exceptional circumstances must submit a formal application to their Chapter Committee at least 15 working days in advance. The application requires initial approval from the Chapter President, followed by final approval from the General Association Secretariat Executive Team.</a:t>
            </a:r>
            <a:endParaRPr lang="en-US" altLang="zh-CN" sz="3200">
              <a:solidFill>
                <a:schemeClr val="bg1"/>
              </a:solidFill>
              <a:latin typeface="Avenir Next Regular" panose="020B0803020202020204" charset="0"/>
              <a:ea typeface="方正书宋_GBK" panose="02000000000000000000" charset="-122"/>
              <a:cs typeface="Avenir Next Regular" panose="020B0803020202020204" charset="0"/>
            </a:endParaRPr>
          </a:p>
          <a:p>
            <a:pPr marL="0" indent="0" algn="l" defTabSz="2316480">
              <a:lnSpc>
                <a:spcPct val="100000"/>
              </a:lnSpc>
              <a:spcBef>
                <a:spcPts val="0"/>
              </a:spcBef>
              <a:buNone/>
              <a:defRPr sz="4750">
                <a:solidFill>
                  <a:srgbClr val="D5D5D5"/>
                </a:solidFill>
              </a:defRPr>
            </a:pPr>
            <a:endParaRPr lang="en-US" altLang="zh-CN" sz="3200">
              <a:solidFill>
                <a:schemeClr val="bg1"/>
              </a:solidFill>
              <a:latin typeface="Avenir Next Regular" panose="020B0803020202020204" charset="0"/>
              <a:ea typeface="方正书宋_GBK" panose="02000000000000000000" charset="-122"/>
              <a:cs typeface="Avenir Next Regular" panose="020B0803020202020204" charset="0"/>
            </a:endParaRPr>
          </a:p>
          <a:p>
            <a:pPr marL="0" indent="0" algn="l" defTabSz="2316480">
              <a:lnSpc>
                <a:spcPct val="100000"/>
              </a:lnSpc>
              <a:spcBef>
                <a:spcPts val="0"/>
              </a:spcBef>
              <a:buNone/>
              <a:defRPr sz="4750">
                <a:solidFill>
                  <a:srgbClr val="D5D5D5"/>
                </a:solidFill>
              </a:defRPr>
            </a:pPr>
            <a:r>
              <a:rPr lang="en-US" altLang="zh-CN" sz="3200">
                <a:solidFill>
                  <a:schemeClr val="bg1"/>
                </a:solidFill>
                <a:latin typeface="Avenir Next Regular" panose="020B0803020202020204" charset="0"/>
                <a:ea typeface="方正书宋_GBK" panose="02000000000000000000" charset="-122"/>
                <a:cs typeface="Avenir Next Regular" panose="020B0803020202020204" charset="0"/>
              </a:rPr>
              <a:t>Any member who fails to attend the Summit without prior approved leave will be deemed to have voluntarily forfeited their membership in the association. Once the leave is approved, the finalized list must be CC’d to the "Summit Organizing Committee" for logistical adjustments.</a:t>
            </a:r>
            <a:endParaRPr lang="en-US" altLang="zh-CN" sz="3200">
              <a:solidFill>
                <a:schemeClr val="bg1"/>
              </a:solidFill>
              <a:latin typeface="Avenir Next Regular" panose="020B0803020202020204" charset="0"/>
              <a:ea typeface="方正书宋_GBK" panose="02000000000000000000" charset="-122"/>
              <a:cs typeface="Avenir Next Regular" panose="020B0803020202020204" charset="0"/>
            </a:endParaRPr>
          </a:p>
        </p:txBody>
      </p:sp>
      <p:sp>
        <p:nvSpPr>
          <p:cNvPr id="4" name="Grand Lisboa Palace"/>
          <p:cNvSpPr txBox="1"/>
          <p:nvPr>
            <p:custDataLst>
              <p:tags r:id="rId4"/>
            </p:custDataLst>
          </p:nvPr>
        </p:nvSpPr>
        <p:spPr>
          <a:xfrm>
            <a:off x="3657600" y="723900"/>
            <a:ext cx="10541000" cy="1097915"/>
          </a:xfrm>
          <a:prstGeom prst="rect">
            <a:avLst/>
          </a:prstGeom>
          <a:ln w="12700">
            <a:miter lim="400000"/>
          </a:ln>
        </p:spPr>
        <p:txBody>
          <a:bodyPr lIns="50800" tIns="50800" rIns="50800" bIns="50800" anchor="b">
            <a:noAutofit/>
          </a:bodyPr>
          <a:lstStyle>
            <a:lvl1pPr algn="l" defTabSz="817245">
              <a:defRPr sz="8315" spc="-249"/>
            </a:lvl1pPr>
          </a:lstStyle>
          <a:p>
            <a:pPr algn="ctr">
              <a:lnSpc>
                <a:spcPct val="120000"/>
              </a:lnSpc>
              <a:spcBef>
                <a:spcPts val="0"/>
              </a:spcBef>
              <a:spcAft>
                <a:spcPts val="0"/>
              </a:spcAft>
            </a:pPr>
            <a:r>
              <a:rPr lang="en-US" altLang="zh-CN" sz="4000">
                <a:solidFill>
                  <a:schemeClr val="bg1"/>
                </a:solidFill>
                <a:latin typeface="Avenir Next Regular" panose="020B0803020202020204" charset="0"/>
                <a:ea typeface="方正书宋_GBK" panose="02000000000000000000" charset="-122"/>
                <a:cs typeface="Avenir Next Regular" panose="020B0803020202020204" charset="0"/>
                <a:sym typeface="+mn-ea"/>
              </a:rPr>
              <a:t>Attendance Policy &amp; Membership Regulations</a:t>
            </a:r>
            <a:endParaRPr lang="zh-CN" sz="4000">
              <a:solidFill>
                <a:schemeClr val="bg1"/>
              </a:solidFill>
              <a:latin typeface="Avenir Next Regular" panose="020B0803020202020204" charset="0"/>
              <a:ea typeface="方正书宋_GBK" panose="02000000000000000000" charset="-122"/>
              <a:cs typeface="Avenir Next Regular" panose="020B0803020202020204" charset="0"/>
              <a:sym typeface="+mn-ea"/>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1"/>
            <a:stretch>
              <a:fillRect/>
            </a:stretch>
          </a:blipFill>
        </p:spPr>
      </p:sp>
      <p:sp>
        <p:nvSpPr>
          <p:cNvPr id="3" name="Freeform 3"/>
          <p:cNvSpPr/>
          <p:nvPr/>
        </p:nvSpPr>
        <p:spPr>
          <a:xfrm rot="5400000">
            <a:off x="16341090" y="1501140"/>
            <a:ext cx="637540" cy="645795"/>
          </a:xfrm>
          <a:custGeom>
            <a:avLst/>
            <a:gdLst/>
            <a:ahLst/>
            <a:cxnLst/>
            <a:rect l="l" t="t" r="r" b="b"/>
            <a:pathLst>
              <a:path w="646032" h="646032">
                <a:moveTo>
                  <a:pt x="0" y="0"/>
                </a:moveTo>
                <a:lnTo>
                  <a:pt x="646032" y="0"/>
                </a:lnTo>
                <a:lnTo>
                  <a:pt x="646032" y="646032"/>
                </a:lnTo>
                <a:lnTo>
                  <a:pt x="0" y="646032"/>
                </a:lnTo>
                <a:lnTo>
                  <a:pt x="0" y="0"/>
                </a:lnTo>
                <a:close/>
              </a:path>
            </a:pathLst>
          </a:custGeom>
          <a:blipFill>
            <a:blip r:embed="rId2"/>
            <a:stretch>
              <a:fillRect/>
            </a:stretch>
          </a:blipFill>
        </p:spPr>
      </p:sp>
      <p:sp>
        <p:nvSpPr>
          <p:cNvPr id="260" name="星級：5星…"/>
          <p:cNvSpPr txBox="1">
            <a:spLocks noGrp="1"/>
          </p:cNvSpPr>
          <p:nvPr>
            <p:custDataLst>
              <p:tags r:id="rId3"/>
            </p:custDataLst>
          </p:nvPr>
        </p:nvSpPr>
        <p:spPr>
          <a:xfrm>
            <a:off x="533400" y="2350770"/>
            <a:ext cx="17200245" cy="7684770"/>
          </a:xfrm>
          <a:prstGeom prst="rect">
            <a:avLst/>
          </a:prstGeom>
          <a:ln w="12700">
            <a:miter lim="400000"/>
          </a:ln>
        </p:spPr>
        <p:txBody>
          <a:bodyPr lIns="50800" tIns="50800" rIns="50800" bIns="50800">
            <a:noAutofit/>
          </a:bodyPr>
          <a:lstStyle>
            <a:lvl1pPr marL="5588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1pPr>
            <a:lvl2pPr marL="11176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2pPr>
            <a:lvl3pPr marL="16764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3pPr>
            <a:lvl4pPr marL="22352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4pPr>
            <a:lvl5pPr marL="27940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5pPr>
            <a:lvl6pPr marL="33528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6pPr>
            <a:lvl7pPr marL="39116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7pPr>
            <a:lvl8pPr marL="44704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8pPr>
            <a:lvl9pPr marL="50292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9pPr>
          </a:lstStyle>
          <a:p>
            <a:pPr marL="0" indent="0" algn="l" defTabSz="2316480">
              <a:lnSpc>
                <a:spcPct val="100000"/>
              </a:lnSpc>
              <a:spcBef>
                <a:spcPts val="2200"/>
              </a:spcBef>
              <a:buNone/>
              <a:defRPr sz="4750">
                <a:solidFill>
                  <a:srgbClr val="D5D5D5"/>
                </a:solidFill>
              </a:defRPr>
            </a:pPr>
            <a:r>
              <a:rPr sz="3200" dirty="0" err="1">
                <a:solidFill>
                  <a:schemeClr val="bg1"/>
                </a:solidFill>
                <a:latin typeface="Avenir Next Regular" panose="020B0803020202020204" charset="0"/>
                <a:ea typeface="Avenir Next Regular" panose="020B0803020202020204" charset="0"/>
                <a:cs typeface="Avenir Next Regular" panose="020B0803020202020204" charset="0"/>
                <a:sym typeface="+mn-ea"/>
              </a:rPr>
              <a:t>一、提交请假名单</a:t>
            </a:r>
            <a:r>
              <a:rPr lang="zh-CN" sz="3200" dirty="0">
                <a:solidFill>
                  <a:schemeClr val="bg1"/>
                </a:solidFill>
                <a:latin typeface="Avenir Next Regular" panose="020B0803020202020204" charset="0"/>
                <a:ea typeface="Avenir Next Regular" panose="020B0803020202020204" charset="0"/>
                <a:cs typeface="Avenir Next Regular" panose="020B0803020202020204" charset="0"/>
                <a:sym typeface="+mn-ea"/>
              </a:rPr>
              <a:t>：</a:t>
            </a:r>
            <a:r>
              <a:rPr sz="3200" dirty="0" err="1">
                <a:solidFill>
                  <a:schemeClr val="bg1"/>
                </a:solidFill>
                <a:latin typeface="Avenir Next Regular" panose="020B0803020202020204" charset="0"/>
                <a:ea typeface="Avenir Next Regular" panose="020B0803020202020204" charset="0"/>
                <a:cs typeface="Avenir Next Regular" panose="020B0803020202020204" charset="0"/>
                <a:sym typeface="+mn-ea"/>
              </a:rPr>
              <a:t>分会需在规定时间内提供请假人员名单（含具体请假理由</a:t>
            </a:r>
            <a:r>
              <a:rPr sz="3200" dirty="0">
                <a:solidFill>
                  <a:schemeClr val="bg1"/>
                </a:solidFill>
                <a:latin typeface="Avenir Next Regular" panose="020B0803020202020204" charset="0"/>
                <a:ea typeface="Avenir Next Regular" panose="020B0803020202020204" charset="0"/>
                <a:cs typeface="Avenir Next Regular" panose="020B0803020202020204" charset="0"/>
                <a:sym typeface="+mn-ea"/>
              </a:rPr>
              <a:t>），</a:t>
            </a:r>
            <a:r>
              <a:rPr sz="3200" dirty="0" err="1">
                <a:solidFill>
                  <a:schemeClr val="bg1"/>
                </a:solidFill>
                <a:latin typeface="Avenir Next Regular" panose="020B0803020202020204" charset="0"/>
                <a:ea typeface="Avenir Next Regular" panose="020B0803020202020204" charset="0"/>
                <a:cs typeface="Avenir Next Regular" panose="020B0803020202020204" charset="0"/>
                <a:sym typeface="+mn-ea"/>
              </a:rPr>
              <a:t>以便Summit筹备组提前了解情况，做出妥善安排</a:t>
            </a:r>
            <a:r>
              <a:rPr sz="3200" dirty="0">
                <a:solidFill>
                  <a:schemeClr val="bg1"/>
                </a:solidFill>
                <a:latin typeface="Avenir Next Regular" panose="020B0803020202020204" charset="0"/>
                <a:ea typeface="Avenir Next Regular" panose="020B0803020202020204" charset="0"/>
                <a:cs typeface="Avenir Next Regular" panose="020B0803020202020204" charset="0"/>
                <a:sym typeface="+mn-ea"/>
              </a:rPr>
              <a:t>。</a:t>
            </a:r>
            <a:endParaRPr sz="3200" dirty="0">
              <a:solidFill>
                <a:schemeClr val="bg1"/>
              </a:solidFill>
              <a:latin typeface="Avenir Next Regular" panose="020B0803020202020204" charset="0"/>
              <a:ea typeface="Avenir Next Regular" panose="020B0803020202020204" charset="0"/>
              <a:cs typeface="Avenir Next Regular" panose="020B0803020202020204" charset="0"/>
            </a:endParaRPr>
          </a:p>
          <a:p>
            <a:pPr marL="0" indent="0" algn="l" defTabSz="2316480">
              <a:lnSpc>
                <a:spcPct val="100000"/>
              </a:lnSpc>
              <a:spcBef>
                <a:spcPts val="2200"/>
              </a:spcBef>
              <a:buNone/>
              <a:defRPr sz="4750">
                <a:solidFill>
                  <a:srgbClr val="D5D5D5"/>
                </a:solidFill>
              </a:defRPr>
            </a:pPr>
            <a:r>
              <a:rPr sz="3200" dirty="0" err="1">
                <a:solidFill>
                  <a:schemeClr val="bg1"/>
                </a:solidFill>
                <a:latin typeface="Avenir Next Regular" panose="020B0803020202020204" charset="0"/>
                <a:ea typeface="Avenir Next Regular" panose="020B0803020202020204" charset="0"/>
                <a:cs typeface="Avenir Next Regular" panose="020B0803020202020204" charset="0"/>
                <a:sym typeface="+mn-ea"/>
              </a:rPr>
              <a:t>二、请假事由与罚款规定</a:t>
            </a:r>
            <a:endParaRPr sz="3200" dirty="0">
              <a:solidFill>
                <a:schemeClr val="bg1"/>
              </a:solidFill>
              <a:latin typeface="Avenir Next Regular" panose="020B0803020202020204" charset="0"/>
              <a:ea typeface="Avenir Next Regular" panose="020B0803020202020204" charset="0"/>
              <a:cs typeface="Avenir Next Regular" panose="020B0803020202020204" charset="0"/>
            </a:endParaRPr>
          </a:p>
          <a:p>
            <a:pPr marL="0" indent="0" algn="l" defTabSz="2316480">
              <a:lnSpc>
                <a:spcPct val="100000"/>
              </a:lnSpc>
              <a:spcBef>
                <a:spcPts val="2200"/>
              </a:spcBef>
              <a:buNone/>
              <a:defRPr sz="4750">
                <a:solidFill>
                  <a:srgbClr val="D5D5D5"/>
                </a:solidFill>
              </a:defRPr>
            </a:pPr>
            <a:r>
              <a:rPr sz="3200" dirty="0">
                <a:solidFill>
                  <a:schemeClr val="bg1"/>
                </a:solidFill>
                <a:latin typeface="Avenir Next Regular" panose="020B0803020202020204" charset="0"/>
                <a:ea typeface="Avenir Next Regular" panose="020B0803020202020204" charset="0"/>
                <a:cs typeface="Avenir Next Regular" panose="020B0803020202020204" charset="0"/>
                <a:sym typeface="+mn-ea"/>
              </a:rPr>
              <a:t>1）请假事由:特殊情况下，如生老病死等不可抗力因素需要请假，将予以充分理解与支持。</a:t>
            </a:r>
            <a:endParaRPr sz="3200" dirty="0">
              <a:solidFill>
                <a:schemeClr val="bg1"/>
              </a:solidFill>
              <a:latin typeface="Avenir Next Regular" panose="020B0803020202020204" charset="0"/>
              <a:ea typeface="Avenir Next Regular" panose="020B0803020202020204" charset="0"/>
              <a:cs typeface="Avenir Next Regular" panose="020B0803020202020204" charset="0"/>
            </a:endParaRPr>
          </a:p>
          <a:p>
            <a:pPr marL="0" indent="0" algn="l" defTabSz="2316480">
              <a:lnSpc>
                <a:spcPct val="100000"/>
              </a:lnSpc>
              <a:spcBef>
                <a:spcPts val="2200"/>
              </a:spcBef>
              <a:buNone/>
              <a:defRPr sz="4750">
                <a:solidFill>
                  <a:srgbClr val="D5D5D5"/>
                </a:solidFill>
              </a:defRPr>
            </a:pPr>
            <a:r>
              <a:rPr sz="3200" dirty="0" err="1">
                <a:solidFill>
                  <a:schemeClr val="bg1"/>
                </a:solidFill>
                <a:latin typeface="Avenir Next Regular" panose="020B0803020202020204" charset="0"/>
                <a:ea typeface="Avenir Next Regular" panose="020B0803020202020204" charset="0"/>
                <a:cs typeface="Avenir Next Regular" panose="020B0803020202020204" charset="0"/>
                <a:sym typeface="+mn-ea"/>
              </a:rPr>
              <a:t>然而，对于非不可抗力因素导致的请假，如个人事务、旅行等，将视具体情况采取相应的罚款措施，以维护活动的正常秩序与纪律</a:t>
            </a:r>
            <a:r>
              <a:rPr sz="3200" dirty="0">
                <a:solidFill>
                  <a:schemeClr val="bg1"/>
                </a:solidFill>
                <a:latin typeface="Avenir Next Regular" panose="020B0803020202020204" charset="0"/>
                <a:ea typeface="Avenir Next Regular" panose="020B0803020202020204" charset="0"/>
                <a:cs typeface="Avenir Next Regular" panose="020B0803020202020204" charset="0"/>
                <a:sym typeface="+mn-ea"/>
              </a:rPr>
              <a:t>。</a:t>
            </a:r>
            <a:endParaRPr sz="3200" dirty="0">
              <a:solidFill>
                <a:schemeClr val="bg1"/>
              </a:solidFill>
              <a:latin typeface="Avenir Next Regular" panose="020B0803020202020204" charset="0"/>
              <a:ea typeface="Avenir Next Regular" panose="020B0803020202020204" charset="0"/>
              <a:cs typeface="Avenir Next Regular" panose="020B0803020202020204" charset="0"/>
            </a:endParaRPr>
          </a:p>
          <a:p>
            <a:pPr marL="0" indent="0" algn="l" defTabSz="2316480">
              <a:lnSpc>
                <a:spcPct val="100000"/>
              </a:lnSpc>
              <a:spcBef>
                <a:spcPts val="2200"/>
              </a:spcBef>
              <a:buNone/>
              <a:defRPr sz="4750">
                <a:solidFill>
                  <a:srgbClr val="D5D5D5"/>
                </a:solidFill>
              </a:defRPr>
            </a:pPr>
            <a:r>
              <a:rPr sz="3200" dirty="0">
                <a:solidFill>
                  <a:schemeClr val="bg1"/>
                </a:solidFill>
                <a:latin typeface="Avenir Next Regular" panose="020B0803020202020204" charset="0"/>
                <a:ea typeface="Avenir Next Regular" panose="020B0803020202020204" charset="0"/>
                <a:cs typeface="Avenir Next Regular" panose="020B0803020202020204" charset="0"/>
                <a:sym typeface="+mn-ea"/>
              </a:rPr>
              <a:t>2）罚款金额:在500-2000元之间，由各分会根据实际情况决定，并在确保公正、公平的前提下执行。</a:t>
            </a:r>
            <a:endParaRPr sz="3200" dirty="0">
              <a:solidFill>
                <a:schemeClr val="bg1"/>
              </a:solidFill>
              <a:latin typeface="Avenir Next Regular" panose="020B0803020202020204" charset="0"/>
              <a:ea typeface="Avenir Next Regular" panose="020B0803020202020204" charset="0"/>
              <a:cs typeface="Avenir Next Regular" panose="020B0803020202020204" charset="0"/>
            </a:endParaRPr>
          </a:p>
          <a:p>
            <a:pPr marL="0" indent="0" algn="l" defTabSz="2316480">
              <a:lnSpc>
                <a:spcPct val="100000"/>
              </a:lnSpc>
              <a:spcBef>
                <a:spcPts val="2200"/>
              </a:spcBef>
              <a:buNone/>
              <a:defRPr sz="4750">
                <a:solidFill>
                  <a:srgbClr val="D5D5D5"/>
                </a:solidFill>
              </a:defRPr>
            </a:pPr>
            <a:r>
              <a:rPr sz="3200" dirty="0">
                <a:solidFill>
                  <a:schemeClr val="bg1"/>
                </a:solidFill>
                <a:latin typeface="Avenir Next Regular" panose="020B0803020202020204" charset="0"/>
                <a:ea typeface="Avenir Next Regular" panose="020B0803020202020204" charset="0"/>
                <a:cs typeface="Avenir Next Regular" panose="020B0803020202020204" charset="0"/>
                <a:sym typeface="+mn-ea"/>
              </a:rPr>
              <a:t>3）罚款的使用:直接留作分会使用，旨在支持分会的日常运营、活动举办以及其他有益于分会发展的项目。</a:t>
            </a:r>
            <a:endParaRPr lang="zh-CN" sz="3200" dirty="0">
              <a:solidFill>
                <a:schemeClr val="bg1"/>
              </a:solidFill>
              <a:latin typeface="Avenir Next Regular" panose="020B0803020202020204" charset="0"/>
              <a:ea typeface="Avenir Next Regular" panose="020B0803020202020204" charset="0"/>
              <a:cs typeface="Avenir Next Regular" panose="020B0803020202020204" charset="0"/>
            </a:endParaRPr>
          </a:p>
          <a:p>
            <a:pPr marL="0" indent="0" algn="l" defTabSz="2316480">
              <a:lnSpc>
                <a:spcPct val="100000"/>
              </a:lnSpc>
              <a:spcBef>
                <a:spcPts val="2200"/>
              </a:spcBef>
              <a:buNone/>
              <a:defRPr sz="4750">
                <a:solidFill>
                  <a:srgbClr val="D5D5D5"/>
                </a:solidFill>
              </a:defRPr>
            </a:pPr>
            <a:endParaRPr lang="zh-CN" sz="3200" dirty="0">
              <a:solidFill>
                <a:schemeClr val="bg1"/>
              </a:solidFill>
              <a:latin typeface="Avenir Next Regular" panose="020B0803020202020204" charset="0"/>
              <a:ea typeface="Avenir Next Regular" panose="020B0803020202020204" charset="0"/>
              <a:cs typeface="Avenir Next Regular" panose="020B0803020202020204" charset="0"/>
              <a:sym typeface="+mn-ea"/>
            </a:endParaRPr>
          </a:p>
        </p:txBody>
      </p:sp>
      <p:sp>
        <p:nvSpPr>
          <p:cNvPr id="4" name="Grand Lisboa Palace"/>
          <p:cNvSpPr txBox="1"/>
          <p:nvPr>
            <p:custDataLst>
              <p:tags r:id="rId4"/>
            </p:custDataLst>
          </p:nvPr>
        </p:nvSpPr>
        <p:spPr>
          <a:xfrm>
            <a:off x="6096000" y="723900"/>
            <a:ext cx="5607685" cy="862330"/>
          </a:xfrm>
          <a:prstGeom prst="rect">
            <a:avLst/>
          </a:prstGeom>
          <a:ln w="12700">
            <a:miter lim="400000"/>
          </a:ln>
        </p:spPr>
        <p:txBody>
          <a:bodyPr lIns="50800" tIns="50800" rIns="50800" bIns="50800" anchor="b">
            <a:noAutofit/>
          </a:bodyPr>
          <a:lstStyle>
            <a:lvl1pPr algn="l" defTabSz="817245">
              <a:defRPr sz="8315" spc="-249"/>
            </a:lvl1pPr>
          </a:lstStyle>
          <a:p>
            <a:pPr algn="ctr">
              <a:lnSpc>
                <a:spcPct val="100000"/>
              </a:lnSpc>
              <a:spcBef>
                <a:spcPts val="0"/>
              </a:spcBef>
              <a:spcAft>
                <a:spcPts val="0"/>
              </a:spcAft>
            </a:pPr>
            <a:r>
              <a:rPr lang="zh-CN" sz="4000">
                <a:solidFill>
                  <a:schemeClr val="bg1"/>
                </a:solidFill>
                <a:latin typeface="Avenir Next Regular" panose="020B0803020202020204" charset="0"/>
                <a:ea typeface="Avenir Next Regular" panose="020B0803020202020204" charset="0"/>
                <a:cs typeface="Avenir Next Regular" panose="020B0803020202020204" charset="0"/>
                <a:sym typeface="+mn-ea"/>
              </a:rPr>
              <a:t>请假准则</a:t>
            </a:r>
            <a:endParaRPr lang="zh-CN" sz="4000">
              <a:solidFill>
                <a:schemeClr val="bg1"/>
              </a:solidFill>
              <a:latin typeface="Avenir Next Regular" panose="020B0803020202020204" charset="0"/>
              <a:ea typeface="Avenir Next Regular" panose="020B0803020202020204" charset="0"/>
              <a:cs typeface="Avenir Next Regular" panose="020B0803020202020204" charset="0"/>
              <a:sym typeface="+mn-ea"/>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1"/>
            <a:stretch>
              <a:fillRect t="-9277" b="-9277"/>
            </a:stretch>
          </a:blipFill>
        </p:spPr>
      </p:sp>
      <p:sp>
        <p:nvSpPr>
          <p:cNvPr id="3" name="Freeform 3"/>
          <p:cNvSpPr/>
          <p:nvPr/>
        </p:nvSpPr>
        <p:spPr>
          <a:xfrm rot="5400000">
            <a:off x="16336866" y="1496894"/>
            <a:ext cx="646032" cy="646032"/>
          </a:xfrm>
          <a:custGeom>
            <a:avLst/>
            <a:gdLst/>
            <a:ahLst/>
            <a:cxnLst/>
            <a:rect l="l" t="t" r="r" b="b"/>
            <a:pathLst>
              <a:path w="646032" h="646032">
                <a:moveTo>
                  <a:pt x="0" y="0"/>
                </a:moveTo>
                <a:lnTo>
                  <a:pt x="646032" y="0"/>
                </a:lnTo>
                <a:lnTo>
                  <a:pt x="646032" y="646032"/>
                </a:lnTo>
                <a:lnTo>
                  <a:pt x="0" y="646032"/>
                </a:lnTo>
                <a:lnTo>
                  <a:pt x="0" y="0"/>
                </a:lnTo>
                <a:close/>
              </a:path>
            </a:pathLst>
          </a:custGeom>
          <a:blipFill>
            <a:blip r:embed="rId2"/>
            <a:stretch>
              <a:fillRect/>
            </a:stretch>
          </a:blipFill>
        </p:spPr>
      </p:sp>
      <p:sp>
        <p:nvSpPr>
          <p:cNvPr id="260" name="星級：5星…"/>
          <p:cNvSpPr txBox="1">
            <a:spLocks noGrp="1"/>
          </p:cNvSpPr>
          <p:nvPr>
            <p:custDataLst>
              <p:tags r:id="rId3"/>
            </p:custDataLst>
          </p:nvPr>
        </p:nvSpPr>
        <p:spPr>
          <a:xfrm>
            <a:off x="533400" y="2247900"/>
            <a:ext cx="17200245" cy="6891655"/>
          </a:xfrm>
          <a:prstGeom prst="rect">
            <a:avLst/>
          </a:prstGeom>
          <a:ln w="12700">
            <a:miter lim="400000"/>
          </a:ln>
        </p:spPr>
        <p:txBody>
          <a:bodyPr lIns="50800" tIns="50800" rIns="50800" bIns="50800">
            <a:noAutofit/>
          </a:bodyPr>
          <a:lstStyle>
            <a:lvl1pPr marL="5588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1pPr>
            <a:lvl2pPr marL="11176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2pPr>
            <a:lvl3pPr marL="16764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3pPr>
            <a:lvl4pPr marL="22352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4pPr>
            <a:lvl5pPr marL="27940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5pPr>
            <a:lvl6pPr marL="33528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6pPr>
            <a:lvl7pPr marL="39116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7pPr>
            <a:lvl8pPr marL="44704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8pPr>
            <a:lvl9pPr marL="50292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9pPr>
          </a:lstStyle>
          <a:p>
            <a:pPr marL="0" indent="0" algn="l" defTabSz="2316480">
              <a:lnSpc>
                <a:spcPct val="100000"/>
              </a:lnSpc>
              <a:spcBef>
                <a:spcPts val="2200"/>
              </a:spcBef>
              <a:buNone/>
              <a:defRPr sz="4750">
                <a:solidFill>
                  <a:srgbClr val="D5D5D5"/>
                </a:solidFill>
              </a:defRPr>
            </a:pPr>
            <a:r>
              <a:rPr lang="zh-CN" sz="2400" dirty="0">
                <a:solidFill>
                  <a:schemeClr val="bg1"/>
                </a:solidFill>
                <a:latin typeface="Avenir Next Regular" panose="020B0803020202020204" charset="0"/>
                <a:ea typeface="方正书宋_GBK" panose="02000000000000000000" charset="-122"/>
                <a:cs typeface="Avenir Next Regular" panose="020B0803020202020204" charset="0"/>
                <a:sym typeface="+mn-ea"/>
              </a:rPr>
              <a:t>一</a:t>
            </a:r>
            <a:r>
              <a:rPr lang="en-US" altLang="zh-CN" sz="2400" dirty="0">
                <a:solidFill>
                  <a:schemeClr val="bg1"/>
                </a:solidFill>
                <a:latin typeface="Avenir Next Regular" panose="020B0803020202020204" charset="0"/>
                <a:ea typeface="方正书宋_GBK" panose="02000000000000000000" charset="-122"/>
                <a:cs typeface="Avenir Next Regular" panose="020B0803020202020204" charset="0"/>
                <a:sym typeface="+mn-ea"/>
              </a:rPr>
              <a:t>. </a:t>
            </a:r>
            <a:r>
              <a:rPr sz="2800" dirty="0">
                <a:solidFill>
                  <a:schemeClr val="bg1"/>
                </a:solidFill>
                <a:latin typeface="Avenir Next Regular" panose="020B0803020202020204" charset="0"/>
                <a:ea typeface="方正书宋_GBK" panose="02000000000000000000" charset="-122"/>
                <a:cs typeface="Avenir Next Regular" panose="020B0803020202020204" charset="0"/>
                <a:sym typeface="+mn-ea"/>
              </a:rPr>
              <a:t>Submission of Leave List: </a:t>
            </a:r>
            <a:endParaRPr sz="2400" dirty="0">
              <a:solidFill>
                <a:schemeClr val="bg1"/>
              </a:solidFill>
              <a:latin typeface="Avenir Next Regular" panose="020B0803020202020204" charset="0"/>
              <a:ea typeface="方正书宋_GBK" panose="02000000000000000000" charset="-122"/>
              <a:cs typeface="Avenir Next Regular" panose="020B0803020202020204" charset="0"/>
              <a:sym typeface="+mn-ea"/>
            </a:endParaRPr>
          </a:p>
          <a:p>
            <a:pPr marL="0" indent="0" algn="l" defTabSz="2316480">
              <a:lnSpc>
                <a:spcPct val="100000"/>
              </a:lnSpc>
              <a:spcBef>
                <a:spcPts val="2200"/>
              </a:spcBef>
              <a:buNone/>
              <a:defRPr sz="4750">
                <a:solidFill>
                  <a:srgbClr val="D5D5D5"/>
                </a:solidFill>
              </a:defRPr>
            </a:pPr>
            <a:r>
              <a:rPr sz="2400" dirty="0">
                <a:solidFill>
                  <a:schemeClr val="bg1"/>
                </a:solidFill>
                <a:latin typeface="Avenir Next Regular" panose="020B0803020202020204" charset="0"/>
                <a:ea typeface="方正书宋_GBK" panose="02000000000000000000" charset="-122"/>
                <a:cs typeface="Avenir Next Regular" panose="020B0803020202020204" charset="0"/>
                <a:sym typeface="+mn-ea"/>
              </a:rPr>
              <a:t>chapters must provide a list of individuals requesting leave (including specific reasons for leave) within the specified time frame, so that the Summit preparation team can understand the situation in advance and make appropriate arrangements.</a:t>
            </a:r>
            <a:endParaRPr sz="2400" dirty="0">
              <a:solidFill>
                <a:schemeClr val="bg1"/>
              </a:solidFill>
              <a:latin typeface="Avenir Next Regular" panose="020B0803020202020204" charset="0"/>
              <a:ea typeface="方正书宋_GBK" panose="02000000000000000000" charset="-122"/>
              <a:cs typeface="Avenir Next Regular" panose="020B0803020202020204" charset="0"/>
              <a:sym typeface="+mn-ea"/>
            </a:endParaRPr>
          </a:p>
          <a:p>
            <a:pPr marL="0" indent="0" algn="l" defTabSz="2316480">
              <a:lnSpc>
                <a:spcPct val="100000"/>
              </a:lnSpc>
              <a:spcBef>
                <a:spcPts val="2200"/>
              </a:spcBef>
              <a:buNone/>
              <a:defRPr sz="4750">
                <a:solidFill>
                  <a:srgbClr val="D5D5D5"/>
                </a:solidFill>
              </a:defRPr>
            </a:pPr>
            <a:endParaRPr sz="2400" dirty="0">
              <a:solidFill>
                <a:schemeClr val="bg1"/>
              </a:solidFill>
              <a:latin typeface="Avenir Next Regular" panose="020B0803020202020204" charset="0"/>
              <a:ea typeface="方正书宋_GBK" panose="02000000000000000000" charset="-122"/>
              <a:cs typeface="Avenir Next Regular" panose="020B0803020202020204" charset="0"/>
            </a:endParaRPr>
          </a:p>
          <a:p>
            <a:pPr marL="0" indent="0" algn="l" defTabSz="2316480">
              <a:lnSpc>
                <a:spcPct val="100000"/>
              </a:lnSpc>
              <a:spcBef>
                <a:spcPts val="2200"/>
              </a:spcBef>
              <a:buNone/>
              <a:defRPr sz="4750">
                <a:solidFill>
                  <a:srgbClr val="D5D5D5"/>
                </a:solidFill>
              </a:defRPr>
            </a:pPr>
            <a:r>
              <a:rPr lang="zh-CN" sz="2400" dirty="0">
                <a:solidFill>
                  <a:schemeClr val="bg1"/>
                </a:solidFill>
                <a:latin typeface="Avenir Next Regular" panose="020B0803020202020204" charset="0"/>
                <a:ea typeface="方正书宋_GBK" panose="02000000000000000000" charset="-122"/>
                <a:cs typeface="Avenir Next Regular" panose="020B0803020202020204" charset="0"/>
                <a:sym typeface="+mn-ea"/>
              </a:rPr>
              <a:t>二</a:t>
            </a:r>
            <a:r>
              <a:rPr lang="en-US" altLang="zh-CN" sz="2400" dirty="0">
                <a:solidFill>
                  <a:schemeClr val="bg1"/>
                </a:solidFill>
                <a:latin typeface="Avenir Next Regular" panose="020B0803020202020204" charset="0"/>
                <a:ea typeface="方正书宋_GBK" panose="02000000000000000000" charset="-122"/>
                <a:cs typeface="Avenir Next Regular" panose="020B0803020202020204" charset="0"/>
                <a:sym typeface="+mn-ea"/>
              </a:rPr>
              <a:t>. </a:t>
            </a:r>
            <a:r>
              <a:rPr sz="2800" dirty="0">
                <a:solidFill>
                  <a:schemeClr val="bg1"/>
                </a:solidFill>
                <a:latin typeface="Avenir Next Regular" panose="020B0803020202020204" charset="0"/>
                <a:ea typeface="方正书宋_GBK" panose="02000000000000000000" charset="-122"/>
                <a:cs typeface="Avenir Next Regular" panose="020B0803020202020204" charset="0"/>
                <a:sym typeface="+mn-ea"/>
              </a:rPr>
              <a:t>Reasons for Leave and Penalty Regulations:</a:t>
            </a:r>
            <a:endParaRPr sz="2800" dirty="0">
              <a:solidFill>
                <a:schemeClr val="bg1"/>
              </a:solidFill>
              <a:latin typeface="Avenir Next Regular" panose="020B0803020202020204" charset="0"/>
              <a:ea typeface="方正书宋_GBK" panose="02000000000000000000" charset="-122"/>
              <a:cs typeface="Avenir Next Regular" panose="020B0803020202020204" charset="0"/>
            </a:endParaRPr>
          </a:p>
          <a:p>
            <a:pPr marL="0" indent="0" algn="l" defTabSz="2316480">
              <a:lnSpc>
                <a:spcPct val="100000"/>
              </a:lnSpc>
              <a:spcBef>
                <a:spcPts val="2200"/>
              </a:spcBef>
              <a:buNone/>
              <a:defRPr sz="4750">
                <a:solidFill>
                  <a:srgbClr val="D5D5D5"/>
                </a:solidFill>
              </a:defRPr>
            </a:pPr>
            <a:r>
              <a:rPr lang="en-US" sz="2400" dirty="0">
                <a:solidFill>
                  <a:schemeClr val="bg1"/>
                </a:solidFill>
                <a:latin typeface="Avenir Next Regular" panose="020B0803020202020204" charset="0"/>
                <a:ea typeface="方正书宋_GBK" panose="02000000000000000000" charset="-122"/>
                <a:cs typeface="Avenir Next Regular" panose="020B0803020202020204" charset="0"/>
                <a:sym typeface="+mn-ea"/>
              </a:rPr>
              <a:t>1)</a:t>
            </a:r>
            <a:r>
              <a:rPr sz="2400" dirty="0">
                <a:solidFill>
                  <a:schemeClr val="bg1"/>
                </a:solidFill>
                <a:latin typeface="Avenir Next Regular" panose="020B0803020202020204" charset="0"/>
                <a:ea typeface="方正书宋_GBK" panose="02000000000000000000" charset="-122"/>
                <a:cs typeface="Avenir Next Regular" panose="020B0803020202020204" charset="0"/>
                <a:sym typeface="+mn-ea"/>
              </a:rPr>
              <a:t>Reasons for Leave: In special circumstances, such as unavoidable factors like illness or bereavement, leave requests will be fully understood and supported. However, for leave requests due to non-unavoidable factors, such as personal matters or travel, corresponding penalty measures will be taken based on the specific situation to maintain the normal order and discipline of the event.</a:t>
            </a:r>
            <a:endParaRPr sz="2400" dirty="0">
              <a:solidFill>
                <a:schemeClr val="bg1"/>
              </a:solidFill>
              <a:latin typeface="Avenir Next Regular" panose="020B0803020202020204" charset="0"/>
              <a:ea typeface="方正书宋_GBK" panose="02000000000000000000" charset="-122"/>
              <a:cs typeface="Avenir Next Regular" panose="020B0803020202020204" charset="0"/>
            </a:endParaRPr>
          </a:p>
          <a:p>
            <a:pPr marL="0" indent="0" algn="l" defTabSz="2316480">
              <a:lnSpc>
                <a:spcPct val="100000"/>
              </a:lnSpc>
              <a:spcBef>
                <a:spcPts val="2200"/>
              </a:spcBef>
              <a:buNone/>
              <a:defRPr sz="4750">
                <a:solidFill>
                  <a:srgbClr val="D5D5D5"/>
                </a:solidFill>
              </a:defRPr>
            </a:pPr>
            <a:r>
              <a:rPr lang="en-US" sz="2400" dirty="0">
                <a:solidFill>
                  <a:schemeClr val="bg1"/>
                </a:solidFill>
                <a:latin typeface="Avenir Next Regular" panose="020B0803020202020204" charset="0"/>
                <a:ea typeface="方正书宋_GBK" panose="02000000000000000000" charset="-122"/>
                <a:cs typeface="Avenir Next Regular" panose="020B0803020202020204" charset="0"/>
                <a:sym typeface="+mn-ea"/>
              </a:rPr>
              <a:t>2)</a:t>
            </a:r>
            <a:r>
              <a:rPr sz="2400" dirty="0">
                <a:solidFill>
                  <a:schemeClr val="bg1"/>
                </a:solidFill>
                <a:latin typeface="Avenir Next Regular" panose="020B0803020202020204" charset="0"/>
                <a:ea typeface="方正书宋_GBK" panose="02000000000000000000" charset="-122"/>
                <a:cs typeface="Avenir Next Regular" panose="020B0803020202020204" charset="0"/>
                <a:sym typeface="+mn-ea"/>
              </a:rPr>
              <a:t>Penalty Amount: The penalty will range from 500 to 2000 CNY, determined by each chapter based on actual circumstances, and will be enforced under the principles of fairness and justice.</a:t>
            </a:r>
            <a:endParaRPr sz="2400" dirty="0">
              <a:solidFill>
                <a:schemeClr val="bg1"/>
              </a:solidFill>
              <a:latin typeface="Avenir Next Regular" panose="020B0803020202020204" charset="0"/>
              <a:ea typeface="方正书宋_GBK" panose="02000000000000000000" charset="-122"/>
              <a:cs typeface="Avenir Next Regular" panose="020B0803020202020204" charset="0"/>
            </a:endParaRPr>
          </a:p>
          <a:p>
            <a:pPr marL="0" indent="0" algn="l" defTabSz="2316480">
              <a:lnSpc>
                <a:spcPct val="100000"/>
              </a:lnSpc>
              <a:spcBef>
                <a:spcPts val="2200"/>
              </a:spcBef>
              <a:buNone/>
              <a:defRPr sz="4750">
                <a:solidFill>
                  <a:srgbClr val="D5D5D5"/>
                </a:solidFill>
              </a:defRPr>
            </a:pPr>
            <a:r>
              <a:rPr lang="en-US" sz="2400" dirty="0">
                <a:solidFill>
                  <a:schemeClr val="bg1"/>
                </a:solidFill>
                <a:latin typeface="Avenir Next Regular" panose="020B0803020202020204" charset="0"/>
                <a:ea typeface="方正书宋_GBK" panose="02000000000000000000" charset="-122"/>
                <a:cs typeface="Avenir Next Regular" panose="020B0803020202020204" charset="0"/>
                <a:sym typeface="+mn-ea"/>
              </a:rPr>
              <a:t>3)</a:t>
            </a:r>
            <a:r>
              <a:rPr sz="2400" dirty="0">
                <a:solidFill>
                  <a:schemeClr val="bg1"/>
                </a:solidFill>
                <a:latin typeface="Avenir Next Regular" panose="020B0803020202020204" charset="0"/>
                <a:ea typeface="方正书宋_GBK" panose="02000000000000000000" charset="-122"/>
                <a:cs typeface="Avenir Next Regular" panose="020B0803020202020204" charset="0"/>
                <a:sym typeface="+mn-ea"/>
              </a:rPr>
              <a:t>Use of Penalties: The collected penalties will be retained for branch use, aimed at supporting the daily operations, event organization, and other projects beneficial to the chapter’s development.</a:t>
            </a:r>
            <a:endParaRPr sz="2400" dirty="0">
              <a:solidFill>
                <a:schemeClr val="bg1"/>
              </a:solidFill>
              <a:latin typeface="Avenir Next Regular" panose="020B0803020202020204" charset="0"/>
              <a:ea typeface="方正书宋_GBK" panose="02000000000000000000" charset="-122"/>
              <a:cs typeface="Avenir Next Regular" panose="020B0803020202020204" charset="0"/>
              <a:sym typeface="+mn-ea"/>
            </a:endParaRPr>
          </a:p>
        </p:txBody>
      </p:sp>
      <p:sp>
        <p:nvSpPr>
          <p:cNvPr id="4" name="Grand Lisboa Palace"/>
          <p:cNvSpPr txBox="1"/>
          <p:nvPr>
            <p:custDataLst>
              <p:tags r:id="rId4"/>
            </p:custDataLst>
          </p:nvPr>
        </p:nvSpPr>
        <p:spPr>
          <a:xfrm>
            <a:off x="6096000" y="571500"/>
            <a:ext cx="5607685" cy="1332230"/>
          </a:xfrm>
          <a:prstGeom prst="rect">
            <a:avLst/>
          </a:prstGeom>
          <a:ln w="12700">
            <a:miter lim="400000"/>
          </a:ln>
        </p:spPr>
        <p:txBody>
          <a:bodyPr lIns="50800" tIns="50800" rIns="50800" bIns="50800" anchor="b">
            <a:noAutofit/>
          </a:bodyPr>
          <a:lstStyle>
            <a:lvl1pPr algn="l" defTabSz="817245">
              <a:defRPr sz="8315" spc="-249"/>
            </a:lvl1pPr>
          </a:lstStyle>
          <a:p>
            <a:pPr algn="ctr">
              <a:lnSpc>
                <a:spcPct val="100000"/>
              </a:lnSpc>
              <a:spcBef>
                <a:spcPts val="0"/>
              </a:spcBef>
              <a:spcAft>
                <a:spcPts val="0"/>
              </a:spcAft>
            </a:pPr>
            <a:r>
              <a:rPr lang="en-US" altLang="zh-CN" sz="4000">
                <a:solidFill>
                  <a:schemeClr val="bg1"/>
                </a:solidFill>
                <a:latin typeface="Avenir Next Regular" panose="020B0803020202020204" charset="0"/>
                <a:ea typeface="方正书宋_GBK" panose="02000000000000000000" charset="-122"/>
                <a:cs typeface="Avenir Next Regular" panose="020B0803020202020204" charset="0"/>
                <a:sym typeface="+mn-ea"/>
              </a:rPr>
              <a:t>Leave &amp; Attendance Policy</a:t>
            </a:r>
            <a:endParaRPr lang="en-US" altLang="zh-CN" sz="4000">
              <a:solidFill>
                <a:schemeClr val="bg1"/>
              </a:solidFill>
              <a:latin typeface="Avenir Next Regular" panose="020B0803020202020204" charset="0"/>
              <a:ea typeface="方正书宋_GBK" panose="02000000000000000000" charset="-122"/>
              <a:cs typeface="Avenir Next Regular" panose="020B0803020202020204" charset="0"/>
              <a:sym typeface="+mn-ea"/>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1"/>
            <a:stretch>
              <a:fillRect t="-9277" b="-9277"/>
            </a:stretch>
          </a:blipFill>
        </p:spPr>
      </p:sp>
      <p:sp>
        <p:nvSpPr>
          <p:cNvPr id="3" name="Freeform 3"/>
          <p:cNvSpPr/>
          <p:nvPr/>
        </p:nvSpPr>
        <p:spPr>
          <a:xfrm rot="5400000">
            <a:off x="16336866" y="1496894"/>
            <a:ext cx="646032" cy="646032"/>
          </a:xfrm>
          <a:custGeom>
            <a:avLst/>
            <a:gdLst/>
            <a:ahLst/>
            <a:cxnLst/>
            <a:rect l="l" t="t" r="r" b="b"/>
            <a:pathLst>
              <a:path w="646032" h="646032">
                <a:moveTo>
                  <a:pt x="0" y="0"/>
                </a:moveTo>
                <a:lnTo>
                  <a:pt x="646032" y="0"/>
                </a:lnTo>
                <a:lnTo>
                  <a:pt x="646032" y="646032"/>
                </a:lnTo>
                <a:lnTo>
                  <a:pt x="0" y="646032"/>
                </a:lnTo>
                <a:lnTo>
                  <a:pt x="0" y="0"/>
                </a:lnTo>
                <a:close/>
              </a:path>
            </a:pathLst>
          </a:custGeom>
          <a:blipFill>
            <a:blip r:embed="rId2"/>
            <a:stretch>
              <a:fillRect/>
            </a:stretch>
          </a:blipFill>
        </p:spPr>
      </p:sp>
      <p:sp>
        <p:nvSpPr>
          <p:cNvPr id="260" name="星級：5星…"/>
          <p:cNvSpPr txBox="1">
            <a:spLocks noGrp="1"/>
          </p:cNvSpPr>
          <p:nvPr>
            <p:custDataLst>
              <p:tags r:id="rId3"/>
            </p:custDataLst>
          </p:nvPr>
        </p:nvSpPr>
        <p:spPr>
          <a:xfrm>
            <a:off x="533400" y="3314700"/>
            <a:ext cx="17200245" cy="6628765"/>
          </a:xfrm>
          <a:prstGeom prst="rect">
            <a:avLst/>
          </a:prstGeom>
          <a:ln w="12700">
            <a:miter lim="400000"/>
          </a:ln>
        </p:spPr>
        <p:txBody>
          <a:bodyPr lIns="50800" tIns="50800" rIns="50800" bIns="50800">
            <a:noAutofit/>
          </a:bodyPr>
          <a:lstStyle>
            <a:lvl1pPr marL="5588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1pPr>
            <a:lvl2pPr marL="11176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2pPr>
            <a:lvl3pPr marL="16764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3pPr>
            <a:lvl4pPr marL="22352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4pPr>
            <a:lvl5pPr marL="27940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5pPr>
            <a:lvl6pPr marL="33528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6pPr>
            <a:lvl7pPr marL="39116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7pPr>
            <a:lvl8pPr marL="44704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8pPr>
            <a:lvl9pPr marL="50292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9pPr>
          </a:lstStyle>
          <a:p>
            <a:pPr marL="0" indent="0" algn="l" defTabSz="2316480">
              <a:lnSpc>
                <a:spcPct val="150000"/>
              </a:lnSpc>
              <a:spcBef>
                <a:spcPts val="0"/>
              </a:spcBef>
              <a:buNone/>
              <a:defRPr sz="4750">
                <a:solidFill>
                  <a:srgbClr val="D5D5D5"/>
                </a:solidFill>
              </a:defRPr>
            </a:pPr>
            <a:r>
              <a:rPr lang="zh-CN" altLang="en-US" sz="2800">
                <a:solidFill>
                  <a:schemeClr val="bg1"/>
                </a:solidFill>
                <a:latin typeface="Avenir Next Regular" panose="020B0803020202020204" charset="0"/>
                <a:ea typeface="Avenir Next Regular" panose="020B0803020202020204" charset="0"/>
                <a:cs typeface="Avenir Next Regular" panose="020B0803020202020204" charset="0"/>
              </a:rPr>
              <a:t>禁止发任何有关讲师或分享活动的素材到任何的社交媒体。</a:t>
            </a:r>
            <a:endParaRPr lang="zh-CN" altLang="en-US" sz="2800">
              <a:solidFill>
                <a:schemeClr val="bg1"/>
              </a:solidFill>
              <a:latin typeface="Avenir Next Regular" panose="020B0803020202020204" charset="0"/>
              <a:ea typeface="Avenir Next Regular" panose="020B0803020202020204" charset="0"/>
              <a:cs typeface="Avenir Next Regular" panose="020B0803020202020204" charset="0"/>
            </a:endParaRPr>
          </a:p>
          <a:p>
            <a:pPr marL="0" indent="0" algn="l" defTabSz="2316480">
              <a:lnSpc>
                <a:spcPct val="150000"/>
              </a:lnSpc>
              <a:spcBef>
                <a:spcPts val="0"/>
              </a:spcBef>
              <a:buNone/>
              <a:defRPr sz="4750">
                <a:solidFill>
                  <a:srgbClr val="D5D5D5"/>
                </a:solidFill>
              </a:defRPr>
            </a:pPr>
            <a:r>
              <a:rPr lang="zh-CN" altLang="en-US" sz="2800">
                <a:solidFill>
                  <a:schemeClr val="bg1"/>
                </a:solidFill>
                <a:latin typeface="Avenir Next Regular" panose="020B0803020202020204" charset="0"/>
                <a:ea typeface="Avenir Next Regular" panose="020B0803020202020204" charset="0"/>
                <a:cs typeface="Avenir Next Regular" panose="020B0803020202020204" charset="0"/>
              </a:rPr>
              <a:t>个人照片必须通过照片里所有人的允许才能发到社交媒体或任何公众平台。</a:t>
            </a:r>
            <a:endParaRPr lang="zh-CN" altLang="en-US" sz="2800">
              <a:solidFill>
                <a:schemeClr val="bg1"/>
              </a:solidFill>
              <a:latin typeface="Avenir Next Regular" panose="020B0803020202020204" charset="0"/>
              <a:ea typeface="Avenir Next Regular" panose="020B0803020202020204" charset="0"/>
              <a:cs typeface="Avenir Next Regular" panose="020B0803020202020204" charset="0"/>
            </a:endParaRPr>
          </a:p>
          <a:p>
            <a:pPr marL="0" indent="0" algn="l" defTabSz="2316480">
              <a:lnSpc>
                <a:spcPct val="150000"/>
              </a:lnSpc>
              <a:spcBef>
                <a:spcPts val="0"/>
              </a:spcBef>
              <a:buNone/>
              <a:defRPr sz="4750">
                <a:solidFill>
                  <a:srgbClr val="D5D5D5"/>
                </a:solidFill>
              </a:defRPr>
            </a:pPr>
            <a:endParaRPr lang="zh-CN" altLang="en-US" sz="2800">
              <a:solidFill>
                <a:schemeClr val="bg1"/>
              </a:solidFill>
              <a:latin typeface="Avenir Next Regular" panose="020B0803020202020204" charset="0"/>
              <a:ea typeface="Avenir Next Regular" panose="020B0803020202020204" charset="0"/>
              <a:cs typeface="Avenir Next Regular" panose="020B0803020202020204" charset="0"/>
            </a:endParaRPr>
          </a:p>
          <a:p>
            <a:pPr marL="0" indent="0" algn="l" defTabSz="2316480">
              <a:lnSpc>
                <a:spcPct val="150000"/>
              </a:lnSpc>
              <a:spcBef>
                <a:spcPts val="0"/>
              </a:spcBef>
              <a:buNone/>
              <a:defRPr sz="4750">
                <a:solidFill>
                  <a:srgbClr val="D5D5D5"/>
                </a:solidFill>
              </a:defRPr>
            </a:pPr>
            <a:r>
              <a:rPr lang="en-US" altLang="zh-CN" sz="2800" b="1">
                <a:solidFill>
                  <a:schemeClr val="bg1"/>
                </a:solidFill>
                <a:latin typeface="Avenir Next Regular" panose="020B0803020202020204" charset="0"/>
                <a:ea typeface="Avenir Next Regular" panose="020B0803020202020204" charset="0"/>
                <a:cs typeface="Avenir Next Regular" panose="020B0803020202020204" charset="0"/>
                <a:sym typeface="+mn-ea"/>
              </a:rPr>
              <a:t>Social Media Restriction: </a:t>
            </a:r>
            <a:r>
              <a:rPr lang="en-US" altLang="zh-CN" sz="2800">
                <a:solidFill>
                  <a:schemeClr val="bg1"/>
                </a:solidFill>
                <a:latin typeface="Avenir Next Regular" panose="020B0803020202020204" charset="0"/>
                <a:ea typeface="Avenir Next Regular" panose="020B0803020202020204" charset="0"/>
                <a:cs typeface="Avenir Next Regular" panose="020B0803020202020204" charset="0"/>
                <a:sym typeface="+mn-ea"/>
              </a:rPr>
              <a:t>It is strictly prohibited to post any materials related to the guest speakers or sharing sessions to any social media platforms.</a:t>
            </a:r>
            <a:endParaRPr lang="en-US" altLang="zh-CN" sz="2800">
              <a:solidFill>
                <a:schemeClr val="bg1"/>
              </a:solidFill>
              <a:latin typeface="Avenir Next Regular" panose="020B0803020202020204" charset="0"/>
              <a:ea typeface="Avenir Next Regular" panose="020B0803020202020204" charset="0"/>
              <a:cs typeface="Avenir Next Regular" panose="020B0803020202020204" charset="0"/>
            </a:endParaRPr>
          </a:p>
          <a:p>
            <a:pPr marL="0" indent="0" algn="l" defTabSz="2316480">
              <a:lnSpc>
                <a:spcPct val="150000"/>
              </a:lnSpc>
              <a:spcBef>
                <a:spcPts val="0"/>
              </a:spcBef>
              <a:buNone/>
              <a:defRPr sz="4750">
                <a:solidFill>
                  <a:srgbClr val="D5D5D5"/>
                </a:solidFill>
              </a:defRPr>
            </a:pPr>
            <a:endParaRPr lang="en-US" altLang="zh-CN" sz="2800">
              <a:solidFill>
                <a:schemeClr val="bg1"/>
              </a:solidFill>
              <a:latin typeface="Avenir Next Regular" panose="020B0803020202020204" charset="0"/>
              <a:ea typeface="Avenir Next Regular" panose="020B0803020202020204" charset="0"/>
              <a:cs typeface="Avenir Next Regular" panose="020B0803020202020204" charset="0"/>
            </a:endParaRPr>
          </a:p>
          <a:p>
            <a:pPr marL="0" indent="0" algn="l" defTabSz="2316480">
              <a:lnSpc>
                <a:spcPct val="150000"/>
              </a:lnSpc>
              <a:spcBef>
                <a:spcPts val="0"/>
              </a:spcBef>
              <a:buNone/>
              <a:defRPr sz="4750">
                <a:solidFill>
                  <a:srgbClr val="D5D5D5"/>
                </a:solidFill>
              </a:defRPr>
            </a:pPr>
            <a:r>
              <a:rPr lang="en-US" altLang="zh-CN" sz="2800" b="1">
                <a:solidFill>
                  <a:schemeClr val="bg1"/>
                </a:solidFill>
                <a:latin typeface="Avenir Next Regular" panose="020B0803020202020204" charset="0"/>
                <a:ea typeface="Avenir Next Regular" panose="020B0803020202020204" charset="0"/>
                <a:cs typeface="Avenir Next Regular" panose="020B0803020202020204" charset="0"/>
                <a:sym typeface="+mn-ea"/>
              </a:rPr>
              <a:t>Personal Photos: </a:t>
            </a:r>
            <a:r>
              <a:rPr lang="en-US" altLang="zh-CN" sz="2800">
                <a:solidFill>
                  <a:schemeClr val="bg1"/>
                </a:solidFill>
                <a:latin typeface="Avenir Next Regular" panose="020B0803020202020204" charset="0"/>
                <a:ea typeface="Avenir Next Regular" panose="020B0803020202020204" charset="0"/>
                <a:cs typeface="Avenir Next Regular" panose="020B0803020202020204" charset="0"/>
                <a:sym typeface="+mn-ea"/>
              </a:rPr>
              <a:t>Personal photos must not be posted to social media or any public platforms without the explicit consent of everyone featured in the photo.</a:t>
            </a:r>
            <a:endParaRPr sz="2800">
              <a:solidFill>
                <a:schemeClr val="bg1"/>
              </a:solidFill>
              <a:latin typeface="Avenir Next Regular" panose="020B0803020202020204" charset="0"/>
              <a:ea typeface="Avenir Next Regular" panose="020B0803020202020204" charset="0"/>
              <a:cs typeface="Avenir Next Regular" panose="020B0803020202020204" charset="0"/>
            </a:endParaRPr>
          </a:p>
        </p:txBody>
      </p:sp>
      <p:sp>
        <p:nvSpPr>
          <p:cNvPr id="4" name="Grand Lisboa Palace"/>
          <p:cNvSpPr txBox="1"/>
          <p:nvPr>
            <p:custDataLst>
              <p:tags r:id="rId4"/>
            </p:custDataLst>
          </p:nvPr>
        </p:nvSpPr>
        <p:spPr>
          <a:xfrm>
            <a:off x="6324600" y="495300"/>
            <a:ext cx="5607685" cy="1892300"/>
          </a:xfrm>
          <a:prstGeom prst="rect">
            <a:avLst/>
          </a:prstGeom>
          <a:ln w="12700">
            <a:miter lim="400000"/>
          </a:ln>
        </p:spPr>
        <p:txBody>
          <a:bodyPr lIns="50800" tIns="50800" rIns="50800" bIns="50800" anchor="b">
            <a:noAutofit/>
          </a:bodyPr>
          <a:lstStyle>
            <a:lvl1pPr algn="l" defTabSz="817245">
              <a:defRPr sz="8315" spc="-249"/>
            </a:lvl1pPr>
          </a:lstStyle>
          <a:p>
            <a:pPr algn="ctr">
              <a:lnSpc>
                <a:spcPct val="120000"/>
              </a:lnSpc>
              <a:spcBef>
                <a:spcPts val="0"/>
              </a:spcBef>
              <a:spcAft>
                <a:spcPts val="0"/>
              </a:spcAft>
            </a:pPr>
            <a:r>
              <a:rPr lang="en-US" sz="4000">
                <a:solidFill>
                  <a:schemeClr val="bg1"/>
                </a:solidFill>
                <a:latin typeface="Avenir Next Regular" panose="020B0803020202020204" charset="0"/>
                <a:ea typeface="Avenir Next Regular" panose="020B0803020202020204" charset="0"/>
                <a:cs typeface="Avenir Next Regular" panose="020B0803020202020204" charset="0"/>
                <a:sym typeface="+mn-ea"/>
              </a:rPr>
              <a:t> </a:t>
            </a:r>
            <a:r>
              <a:rPr sz="4800">
                <a:solidFill>
                  <a:schemeClr val="bg1"/>
                </a:solidFill>
                <a:latin typeface="Avenir Next Regular" panose="020B0803020202020204" charset="0"/>
                <a:ea typeface="Avenir Next Regular" panose="020B0803020202020204" charset="0"/>
                <a:cs typeface="Avenir Next Regular" panose="020B0803020202020204" charset="0"/>
                <a:sym typeface="+mn-ea"/>
              </a:rPr>
              <a:t>照片</a:t>
            </a:r>
            <a:r>
              <a:rPr lang="zh-CN" sz="4800">
                <a:solidFill>
                  <a:schemeClr val="bg1"/>
                </a:solidFill>
                <a:latin typeface="Avenir Next Regular" panose="020B0803020202020204" charset="0"/>
                <a:ea typeface="Avenir Next Regular" panose="020B0803020202020204" charset="0"/>
                <a:cs typeface="Avenir Next Regular" panose="020B0803020202020204" charset="0"/>
                <a:sym typeface="+mn-ea"/>
              </a:rPr>
              <a:t>规则</a:t>
            </a:r>
            <a:endParaRPr sz="4800">
              <a:solidFill>
                <a:schemeClr val="bg1"/>
              </a:solidFill>
              <a:latin typeface="Avenir Next Regular" panose="020B0803020202020204" charset="0"/>
              <a:ea typeface="Avenir Next Regular" panose="020B0803020202020204" charset="0"/>
              <a:cs typeface="Avenir Next Regular" panose="020B0803020202020204" charset="0"/>
              <a:sym typeface="+mn-ea"/>
            </a:endParaRPr>
          </a:p>
          <a:p>
            <a:pPr algn="ctr">
              <a:lnSpc>
                <a:spcPct val="120000"/>
              </a:lnSpc>
              <a:spcBef>
                <a:spcPts val="0"/>
              </a:spcBef>
              <a:spcAft>
                <a:spcPts val="0"/>
              </a:spcAft>
            </a:pPr>
            <a:r>
              <a:rPr sz="4800">
                <a:solidFill>
                  <a:schemeClr val="bg1"/>
                </a:solidFill>
                <a:latin typeface="Avenir Next Regular" panose="020B0803020202020204" charset="0"/>
                <a:ea typeface="Avenir Next Regular" panose="020B0803020202020204" charset="0"/>
                <a:cs typeface="Avenir Next Regular" panose="020B0803020202020204" charset="0"/>
                <a:sym typeface="+mn-ea"/>
              </a:rPr>
              <a:t>Photo Polic</a:t>
            </a:r>
            <a:r>
              <a:rPr lang="en-US" sz="4800">
                <a:solidFill>
                  <a:schemeClr val="bg1"/>
                </a:solidFill>
                <a:latin typeface="Avenir Next Regular" panose="020B0803020202020204" charset="0"/>
                <a:ea typeface="Avenir Next Regular" panose="020B0803020202020204" charset="0"/>
                <a:cs typeface="Avenir Next Regular" panose="020B0803020202020204" charset="0"/>
                <a:sym typeface="+mn-ea"/>
              </a:rPr>
              <a:t>y</a:t>
            </a:r>
            <a:endParaRPr lang="en-US" sz="4800">
              <a:solidFill>
                <a:schemeClr val="bg1"/>
              </a:solidFill>
              <a:latin typeface="Avenir Next Regular" panose="020B0803020202020204" charset="0"/>
              <a:ea typeface="Avenir Next Regular" panose="020B0803020202020204" charset="0"/>
              <a:cs typeface="Avenir Next Regular" panose="020B0803020202020204" charset="0"/>
              <a:sym typeface="+mn-ea"/>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1"/>
            <a:stretch>
              <a:fillRect t="-9277" b="-9277"/>
            </a:stretch>
          </a:blipFill>
        </p:spPr>
      </p:sp>
      <p:sp>
        <p:nvSpPr>
          <p:cNvPr id="3" name="Freeform 3"/>
          <p:cNvSpPr/>
          <p:nvPr/>
        </p:nvSpPr>
        <p:spPr>
          <a:xfrm rot="5400000">
            <a:off x="16336866" y="1496894"/>
            <a:ext cx="646032" cy="646032"/>
          </a:xfrm>
          <a:custGeom>
            <a:avLst/>
            <a:gdLst/>
            <a:ahLst/>
            <a:cxnLst/>
            <a:rect l="l" t="t" r="r" b="b"/>
            <a:pathLst>
              <a:path w="646032" h="646032">
                <a:moveTo>
                  <a:pt x="0" y="0"/>
                </a:moveTo>
                <a:lnTo>
                  <a:pt x="646032" y="0"/>
                </a:lnTo>
                <a:lnTo>
                  <a:pt x="646032" y="646032"/>
                </a:lnTo>
                <a:lnTo>
                  <a:pt x="0" y="646032"/>
                </a:lnTo>
                <a:lnTo>
                  <a:pt x="0" y="0"/>
                </a:lnTo>
                <a:close/>
              </a:path>
            </a:pathLst>
          </a:custGeom>
          <a:blipFill>
            <a:blip r:embed="rId2"/>
            <a:stretch>
              <a:fillRect/>
            </a:stretch>
          </a:blipFill>
        </p:spPr>
      </p:sp>
      <p:sp>
        <p:nvSpPr>
          <p:cNvPr id="260" name="星級：5星…"/>
          <p:cNvSpPr txBox="1">
            <a:spLocks noGrp="1"/>
          </p:cNvSpPr>
          <p:nvPr>
            <p:custDataLst>
              <p:tags r:id="rId3"/>
            </p:custDataLst>
          </p:nvPr>
        </p:nvSpPr>
        <p:spPr>
          <a:xfrm>
            <a:off x="533400" y="2705100"/>
            <a:ext cx="17200245" cy="6628765"/>
          </a:xfrm>
          <a:prstGeom prst="rect">
            <a:avLst/>
          </a:prstGeom>
          <a:ln w="12700">
            <a:miter lim="400000"/>
          </a:ln>
        </p:spPr>
        <p:txBody>
          <a:bodyPr lIns="50800" tIns="50800" rIns="50800" bIns="50800">
            <a:noAutofit/>
          </a:bodyPr>
          <a:lstStyle>
            <a:lvl1pPr marL="5588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1pPr>
            <a:lvl2pPr marL="11176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2pPr>
            <a:lvl3pPr marL="16764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3pPr>
            <a:lvl4pPr marL="22352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4pPr>
            <a:lvl5pPr marL="27940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5pPr>
            <a:lvl6pPr marL="33528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6pPr>
            <a:lvl7pPr marL="39116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7pPr>
            <a:lvl8pPr marL="44704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8pPr>
            <a:lvl9pPr marL="50292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9pPr>
          </a:lstStyle>
          <a:p>
            <a:pPr marL="0" indent="0" algn="l" defTabSz="2316480">
              <a:lnSpc>
                <a:spcPct val="150000"/>
              </a:lnSpc>
              <a:spcBef>
                <a:spcPts val="0"/>
              </a:spcBef>
              <a:buNone/>
              <a:defRPr sz="4750">
                <a:solidFill>
                  <a:srgbClr val="D5D5D5"/>
                </a:solidFill>
              </a:defRPr>
            </a:pPr>
            <a:r>
              <a:rPr lang="zh-CN" altLang="en-US" sz="3600">
                <a:solidFill>
                  <a:schemeClr val="bg1"/>
                </a:solidFill>
                <a:latin typeface="Avenir Next Regular" panose="020B0803020202020204" charset="0"/>
                <a:ea typeface="Avenir Next Regular" panose="020B0803020202020204" charset="0"/>
                <a:cs typeface="Avenir Next Regular" panose="020B0803020202020204" charset="0"/>
              </a:rPr>
              <a:t>所有分享的资料和信息必须保密。分享前与所有相关方确认保密等级。</a:t>
            </a:r>
            <a:endParaRPr lang="zh-CN" altLang="en-US" sz="3600">
              <a:solidFill>
                <a:schemeClr val="bg1"/>
              </a:solidFill>
              <a:latin typeface="Avenir Next Regular" panose="020B0803020202020204" charset="0"/>
              <a:ea typeface="Avenir Next Regular" panose="020B0803020202020204" charset="0"/>
              <a:cs typeface="Avenir Next Regular" panose="020B0803020202020204" charset="0"/>
            </a:endParaRPr>
          </a:p>
          <a:p>
            <a:pPr marL="0" indent="0" algn="l" defTabSz="2316480">
              <a:lnSpc>
                <a:spcPct val="150000"/>
              </a:lnSpc>
              <a:spcBef>
                <a:spcPts val="0"/>
              </a:spcBef>
              <a:buNone/>
              <a:defRPr sz="4750">
                <a:solidFill>
                  <a:srgbClr val="D5D5D5"/>
                </a:solidFill>
              </a:defRPr>
            </a:pPr>
            <a:endParaRPr lang="zh-CN" altLang="en-US" sz="3600">
              <a:solidFill>
                <a:schemeClr val="bg1"/>
              </a:solidFill>
              <a:latin typeface="Avenir Next Regular" panose="020B0803020202020204" charset="0"/>
              <a:ea typeface="Avenir Next Regular" panose="020B0803020202020204" charset="0"/>
              <a:cs typeface="Avenir Next Regular" panose="020B0803020202020204" charset="0"/>
            </a:endParaRPr>
          </a:p>
          <a:p>
            <a:pPr marL="0" indent="0" algn="l" defTabSz="2316480">
              <a:lnSpc>
                <a:spcPct val="150000"/>
              </a:lnSpc>
              <a:spcBef>
                <a:spcPts val="0"/>
              </a:spcBef>
              <a:buNone/>
              <a:defRPr sz="4750">
                <a:solidFill>
                  <a:srgbClr val="D5D5D5"/>
                </a:solidFill>
              </a:defRPr>
            </a:pPr>
            <a:r>
              <a:rPr lang="en-US" altLang="zh-CN" sz="3600">
                <a:solidFill>
                  <a:schemeClr val="bg1"/>
                </a:solidFill>
                <a:latin typeface="Avenir Next Regular" panose="020B0803020202020204" charset="0"/>
                <a:ea typeface="Avenir Next Regular" panose="020B0803020202020204" charset="0"/>
                <a:cs typeface="Avenir Next Regular" panose="020B0803020202020204" charset="0"/>
              </a:rPr>
              <a:t>Information Secrecy All shared materials and information must be kept strictly confidential.</a:t>
            </a:r>
            <a:endParaRPr lang="en-US" altLang="zh-CN" sz="3600">
              <a:solidFill>
                <a:schemeClr val="bg1"/>
              </a:solidFill>
              <a:latin typeface="Avenir Next Regular" panose="020B0803020202020204" charset="0"/>
              <a:ea typeface="Avenir Next Regular" panose="020B0803020202020204" charset="0"/>
              <a:cs typeface="Avenir Next Regular" panose="020B0803020202020204" charset="0"/>
            </a:endParaRPr>
          </a:p>
          <a:p>
            <a:pPr marL="0" indent="0" algn="l" defTabSz="2316480">
              <a:lnSpc>
                <a:spcPct val="150000"/>
              </a:lnSpc>
              <a:spcBef>
                <a:spcPts val="0"/>
              </a:spcBef>
              <a:buNone/>
              <a:defRPr sz="4750">
                <a:solidFill>
                  <a:srgbClr val="D5D5D5"/>
                </a:solidFill>
              </a:defRPr>
            </a:pPr>
            <a:endParaRPr lang="en-US" altLang="zh-CN" sz="3600">
              <a:solidFill>
                <a:schemeClr val="bg1"/>
              </a:solidFill>
              <a:latin typeface="Avenir Next Regular" panose="020B0803020202020204" charset="0"/>
              <a:ea typeface="Avenir Next Regular" panose="020B0803020202020204" charset="0"/>
              <a:cs typeface="Avenir Next Regular" panose="020B0803020202020204" charset="0"/>
            </a:endParaRPr>
          </a:p>
          <a:p>
            <a:pPr marL="0" indent="0" algn="l" defTabSz="2316480">
              <a:lnSpc>
                <a:spcPct val="150000"/>
              </a:lnSpc>
              <a:spcBef>
                <a:spcPts val="0"/>
              </a:spcBef>
              <a:buNone/>
              <a:defRPr sz="4750">
                <a:solidFill>
                  <a:srgbClr val="D5D5D5"/>
                </a:solidFill>
              </a:defRPr>
            </a:pPr>
            <a:r>
              <a:rPr lang="en-US" altLang="zh-CN" sz="3600">
                <a:solidFill>
                  <a:schemeClr val="bg1"/>
                </a:solidFill>
                <a:latin typeface="Avenir Next Regular" panose="020B0803020202020204" charset="0"/>
                <a:ea typeface="Avenir Next Regular" panose="020B0803020202020204" charset="0"/>
                <a:cs typeface="Avenir Next Regular" panose="020B0803020202020204" charset="0"/>
              </a:rPr>
              <a:t>Prior Confirmation Please confirm the security classification with all relevant parties before sharing any information.</a:t>
            </a:r>
            <a:endParaRPr lang="en-US" altLang="zh-CN" sz="3600">
              <a:solidFill>
                <a:schemeClr val="bg1"/>
              </a:solidFill>
              <a:latin typeface="Avenir Next Regular" panose="020B0803020202020204" charset="0"/>
              <a:ea typeface="Avenir Next Regular" panose="020B0803020202020204" charset="0"/>
              <a:cs typeface="Avenir Next Regular" panose="020B0803020202020204" charset="0"/>
            </a:endParaRPr>
          </a:p>
        </p:txBody>
      </p:sp>
      <p:sp>
        <p:nvSpPr>
          <p:cNvPr id="4" name="Grand Lisboa Palace"/>
          <p:cNvSpPr txBox="1"/>
          <p:nvPr>
            <p:custDataLst>
              <p:tags r:id="rId4"/>
            </p:custDataLst>
          </p:nvPr>
        </p:nvSpPr>
        <p:spPr>
          <a:xfrm>
            <a:off x="6096000" y="342900"/>
            <a:ext cx="5607685" cy="1702435"/>
          </a:xfrm>
          <a:prstGeom prst="rect">
            <a:avLst/>
          </a:prstGeom>
          <a:ln w="12700">
            <a:miter lim="400000"/>
          </a:ln>
        </p:spPr>
        <p:txBody>
          <a:bodyPr lIns="50800" tIns="50800" rIns="50800" bIns="50800" anchor="b">
            <a:noAutofit/>
          </a:bodyPr>
          <a:lstStyle>
            <a:lvl1pPr algn="l" defTabSz="817245">
              <a:defRPr sz="8315" spc="-249"/>
            </a:lvl1pPr>
          </a:lstStyle>
          <a:p>
            <a:pPr algn="ctr">
              <a:lnSpc>
                <a:spcPct val="120000"/>
              </a:lnSpc>
              <a:spcBef>
                <a:spcPts val="0"/>
              </a:spcBef>
              <a:spcAft>
                <a:spcPts val="0"/>
              </a:spcAft>
            </a:pPr>
            <a:r>
              <a:rPr lang="zh-CN" altLang="en-US" sz="4000">
                <a:solidFill>
                  <a:schemeClr val="bg1"/>
                </a:solidFill>
                <a:latin typeface="Avenir Next Regular" panose="020B0803020202020204" charset="0"/>
                <a:ea typeface="Avenir Next Regular" panose="020B0803020202020204" charset="0"/>
                <a:cs typeface="Avenir Next Regular" panose="020B0803020202020204" charset="0"/>
                <a:sym typeface="+mn-ea"/>
              </a:rPr>
              <a:t>保密</a:t>
            </a:r>
            <a:r>
              <a:rPr lang="zh-CN" altLang="en-US" sz="4000">
                <a:solidFill>
                  <a:schemeClr val="bg1"/>
                </a:solidFill>
                <a:latin typeface="Avenir Next Regular" panose="020B0803020202020204" charset="0"/>
                <a:ea typeface="Avenir Next Regular" panose="020B0803020202020204" charset="0"/>
                <a:cs typeface="Avenir Next Regular" panose="020B0803020202020204" charset="0"/>
                <a:sym typeface="+mn-ea"/>
              </a:rPr>
              <a:t>规则</a:t>
            </a:r>
            <a:endParaRPr lang="zh-CN" altLang="en-US" sz="4000">
              <a:solidFill>
                <a:schemeClr val="bg1"/>
              </a:solidFill>
              <a:latin typeface="Avenir Next Regular" panose="020B0803020202020204" charset="0"/>
              <a:ea typeface="Avenir Next Regular" panose="020B0803020202020204" charset="0"/>
              <a:cs typeface="Avenir Next Regular" panose="020B0803020202020204" charset="0"/>
              <a:sym typeface="+mn-ea"/>
            </a:endParaRPr>
          </a:p>
          <a:p>
            <a:pPr algn="ctr">
              <a:lnSpc>
                <a:spcPct val="120000"/>
              </a:lnSpc>
              <a:spcBef>
                <a:spcPts val="0"/>
              </a:spcBef>
              <a:spcAft>
                <a:spcPts val="0"/>
              </a:spcAft>
            </a:pPr>
            <a:r>
              <a:rPr lang="en-US" altLang="zh-CN" sz="4400" b="1">
                <a:solidFill>
                  <a:schemeClr val="bg1"/>
                </a:solidFill>
                <a:latin typeface="Avenir Next Regular" panose="020B0803020202020204" charset="0"/>
                <a:ea typeface="Avenir Next Regular" panose="020B0803020202020204" charset="0"/>
                <a:cs typeface="Avenir Next Regular" panose="020B0803020202020204" charset="0"/>
                <a:sym typeface="+mn-ea"/>
              </a:rPr>
              <a:t>Confidential Policy</a:t>
            </a:r>
            <a:endParaRPr lang="en-US" altLang="zh-CN" sz="4400" b="1">
              <a:solidFill>
                <a:schemeClr val="bg1"/>
              </a:solidFill>
              <a:latin typeface="Avenir Next Regular" panose="020B0803020202020204" charset="0"/>
              <a:ea typeface="Avenir Next Regular" panose="020B0803020202020204" charset="0"/>
              <a:cs typeface="Avenir Next Regular" panose="020B0803020202020204" charset="0"/>
              <a:sym typeface="+mn-ea"/>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0">
            <a:off x="0" y="0"/>
            <a:ext cx="8302249" cy="10287000"/>
            <a:chOff x="0" y="0"/>
            <a:chExt cx="2808415" cy="3479800"/>
          </a:xfrm>
        </p:grpSpPr>
        <p:sp>
          <p:nvSpPr>
            <p:cNvPr id="3" name="Freeform 3"/>
            <p:cNvSpPr/>
            <p:nvPr/>
          </p:nvSpPr>
          <p:spPr>
            <a:xfrm>
              <a:off x="0" y="0"/>
              <a:ext cx="2808415" cy="3479800"/>
            </a:xfrm>
            <a:custGeom>
              <a:avLst/>
              <a:gdLst/>
              <a:ahLst/>
              <a:cxnLst/>
              <a:rect l="l" t="t" r="r" b="b"/>
              <a:pathLst>
                <a:path w="2808415" h="3479800">
                  <a:moveTo>
                    <a:pt x="0" y="0"/>
                  </a:moveTo>
                  <a:lnTo>
                    <a:pt x="2808415" y="0"/>
                  </a:lnTo>
                  <a:lnTo>
                    <a:pt x="2808415" y="3479800"/>
                  </a:lnTo>
                  <a:lnTo>
                    <a:pt x="0" y="3479800"/>
                  </a:lnTo>
                  <a:close/>
                </a:path>
              </a:pathLst>
            </a:custGeom>
            <a:solidFill>
              <a:srgbClr val="000000"/>
            </a:solidFill>
          </p:spPr>
        </p:sp>
      </p:grpSp>
      <p:grpSp>
        <p:nvGrpSpPr>
          <p:cNvPr id="4" name="Group 4"/>
          <p:cNvGrpSpPr/>
          <p:nvPr/>
        </p:nvGrpSpPr>
        <p:grpSpPr>
          <a:xfrm rot="0">
            <a:off x="0" y="0"/>
            <a:ext cx="8302249" cy="10287000"/>
            <a:chOff x="0" y="0"/>
            <a:chExt cx="11069666" cy="13716000"/>
          </a:xfrm>
        </p:grpSpPr>
        <p:pic>
          <p:nvPicPr>
            <p:cNvPr id="5" name="Picture 5"/>
            <p:cNvPicPr>
              <a:picLocks noChangeAspect="1"/>
            </p:cNvPicPr>
            <p:nvPr/>
          </p:nvPicPr>
          <p:blipFill>
            <a:blip r:embed="rId1">
              <a:alphaModFix amt="50000"/>
            </a:blip>
            <a:srcRect l="23064" r="23064"/>
            <a:stretch>
              <a:fillRect/>
            </a:stretch>
          </p:blipFill>
          <p:spPr>
            <a:xfrm>
              <a:off x="0" y="0"/>
              <a:ext cx="11069666" cy="13716000"/>
            </a:xfrm>
            <a:prstGeom prst="rect">
              <a:avLst/>
            </a:prstGeom>
          </p:spPr>
        </p:pic>
      </p:grpSp>
      <p:sp>
        <p:nvSpPr>
          <p:cNvPr id="6" name="Freeform 6"/>
          <p:cNvSpPr/>
          <p:nvPr/>
        </p:nvSpPr>
        <p:spPr>
          <a:xfrm>
            <a:off x="3558318" y="7858350"/>
            <a:ext cx="1195208" cy="664429"/>
          </a:xfrm>
          <a:custGeom>
            <a:avLst/>
            <a:gdLst/>
            <a:ahLst/>
            <a:cxnLst/>
            <a:rect l="l" t="t" r="r" b="b"/>
            <a:pathLst>
              <a:path w="1195208" h="664429">
                <a:moveTo>
                  <a:pt x="0" y="0"/>
                </a:moveTo>
                <a:lnTo>
                  <a:pt x="1195208" y="0"/>
                </a:lnTo>
                <a:lnTo>
                  <a:pt x="1195208" y="664429"/>
                </a:lnTo>
                <a:lnTo>
                  <a:pt x="0" y="664429"/>
                </a:lnTo>
                <a:lnTo>
                  <a:pt x="0" y="0"/>
                </a:lnTo>
                <a:close/>
              </a:path>
            </a:pathLst>
          </a:custGeom>
          <a:blipFill>
            <a:blip r:embed="rId2"/>
            <a:stretch>
              <a:fillRect/>
            </a:stretch>
          </a:blipFill>
        </p:spPr>
      </p:sp>
      <p:sp>
        <p:nvSpPr>
          <p:cNvPr id="7" name="TextBox 7"/>
          <p:cNvSpPr txBox="1"/>
          <p:nvPr/>
        </p:nvSpPr>
        <p:spPr>
          <a:xfrm>
            <a:off x="2286000" y="3162300"/>
            <a:ext cx="4074160" cy="1329055"/>
          </a:xfrm>
          <a:prstGeom prst="rect">
            <a:avLst/>
          </a:prstGeom>
        </p:spPr>
        <p:txBody>
          <a:bodyPr wrap="square" lIns="0" tIns="0" rIns="0" bIns="0" rtlCol="0" anchor="t">
            <a:spAutoFit/>
          </a:bodyPr>
          <a:lstStyle/>
          <a:p>
            <a:pPr algn="l">
              <a:lnSpc>
                <a:spcPct val="120000"/>
              </a:lnSpc>
              <a:spcAft>
                <a:spcPts val="0"/>
              </a:spcAft>
            </a:pPr>
            <a:r>
              <a:rPr lang="zh-CN" sz="7200" dirty="0">
                <a:solidFill>
                  <a:schemeClr val="bg1"/>
                </a:solidFill>
                <a:latin typeface="Avenir Next Regular" panose="020B0803020202020204" charset="0"/>
                <a:ea typeface="方正书宋_GBK" panose="02000000000000000000" charset="-122"/>
                <a:cs typeface="Times New Roman" panose="02020603050405020304" charset="0"/>
                <a:sym typeface="+mn-ea"/>
              </a:rPr>
              <a:t>服装</a:t>
            </a:r>
            <a:r>
              <a:rPr sz="7200" dirty="0" err="1">
                <a:solidFill>
                  <a:schemeClr val="bg1"/>
                </a:solidFill>
                <a:latin typeface="Avenir Next Regular" panose="020B0803020202020204" charset="0"/>
                <a:ea typeface="方正书宋_GBK" panose="02000000000000000000" charset="-122"/>
                <a:cs typeface="Times New Roman" panose="02020603050405020304" charset="0"/>
                <a:sym typeface="+mn-ea"/>
              </a:rPr>
              <a:t>要求</a:t>
            </a:r>
            <a:endParaRPr lang="zh-CN" altLang="en-US" sz="7200" b="1" dirty="0" err="1">
              <a:solidFill>
                <a:schemeClr val="bg1"/>
              </a:solidFill>
              <a:latin typeface="Avenir Next Regular" panose="020B0803020202020204" charset="0"/>
              <a:ea typeface="方正书宋_GBK" panose="02000000000000000000" charset="-122"/>
              <a:cs typeface="Times New Roman" panose="02020603050405020304" charset="0"/>
              <a:sym typeface="+mn-ea"/>
            </a:endParaRPr>
          </a:p>
        </p:txBody>
      </p:sp>
      <p:sp>
        <p:nvSpPr>
          <p:cNvPr id="11" name="TextBox 11"/>
          <p:cNvSpPr txBox="1"/>
          <p:nvPr/>
        </p:nvSpPr>
        <p:spPr>
          <a:xfrm>
            <a:off x="1676400" y="4686300"/>
            <a:ext cx="5036185" cy="1292225"/>
          </a:xfrm>
          <a:prstGeom prst="rect">
            <a:avLst/>
          </a:prstGeom>
        </p:spPr>
        <p:txBody>
          <a:bodyPr wrap="square" lIns="0" tIns="0" rIns="0" bIns="0" rtlCol="0" anchor="t">
            <a:spAutoFit/>
          </a:bodyPr>
          <a:lstStyle/>
          <a:p>
            <a:pPr algn="ctr">
              <a:lnSpc>
                <a:spcPts val="5040"/>
              </a:lnSpc>
            </a:pPr>
            <a:r>
              <a:rPr lang="en-US" sz="4200" b="1" dirty="0">
                <a:solidFill>
                  <a:schemeClr val="bg1"/>
                </a:solidFill>
                <a:latin typeface="Avenir Next Bold" panose="020B0803020202020204" charset="0"/>
                <a:ea typeface="方正书宋_GBK" panose="02000000000000000000" charset="-122"/>
                <a:cs typeface="Avenir Next Bold" panose="020B0803020202020204" charset="0"/>
                <a:sym typeface="+mn-ea"/>
              </a:rPr>
              <a:t>Dress Code</a:t>
            </a:r>
            <a:endParaRPr lang="en-US" sz="4200" b="1" dirty="0">
              <a:solidFill>
                <a:schemeClr val="bg1"/>
              </a:solidFill>
              <a:latin typeface="Avenir Next Bold" panose="020B0803020202020204" charset="0"/>
              <a:ea typeface="方正书宋_GBK" panose="02000000000000000000" charset="-122"/>
              <a:cs typeface="Avenir Next Bold" panose="020B0803020202020204" charset="0"/>
            </a:endParaRPr>
          </a:p>
          <a:p>
            <a:pPr algn="ctr">
              <a:lnSpc>
                <a:spcPts val="5040"/>
              </a:lnSpc>
            </a:pPr>
            <a:endParaRPr lang="en-US" sz="4200" b="1" dirty="0">
              <a:solidFill>
                <a:schemeClr val="bg1"/>
              </a:solidFill>
              <a:latin typeface="Avenir Next Bold" panose="020B0803020202020204" charset="0"/>
              <a:ea typeface="方正书宋_GBK" panose="02000000000000000000" charset="-122"/>
              <a:cs typeface="Avenir Next Bold" panose="020B0803020202020204" charset="0"/>
              <a:sym typeface="+mn-ea"/>
            </a:endParaRPr>
          </a:p>
        </p:txBody>
      </p:sp>
      <p:sp>
        <p:nvSpPr>
          <p:cNvPr id="12" name="文本框 11"/>
          <p:cNvSpPr txBox="1"/>
          <p:nvPr/>
        </p:nvSpPr>
        <p:spPr>
          <a:xfrm>
            <a:off x="8763000" y="2171700"/>
            <a:ext cx="9093200" cy="5737860"/>
          </a:xfrm>
          <a:prstGeom prst="rect">
            <a:avLst/>
          </a:prstGeom>
          <a:noFill/>
        </p:spPr>
        <p:txBody>
          <a:bodyPr wrap="square" rtlCol="0" anchor="t">
            <a:noAutofit/>
          </a:bodyPr>
          <a:p>
            <a:pPr>
              <a:lnSpc>
                <a:spcPct val="100000"/>
              </a:lnSpc>
              <a:spcBef>
                <a:spcPts val="400"/>
              </a:spcBef>
              <a:spcAft>
                <a:spcPts val="0"/>
              </a:spcAft>
            </a:pPr>
            <a:r>
              <a:rPr lang="zh-CN" altLang="en-US" sz="5400">
                <a:solidFill>
                  <a:srgbClr val="009490"/>
                </a:solidFill>
                <a:latin typeface="Avenir Next Regular" panose="020B0803020202020204" charset="0"/>
                <a:ea typeface="方正书宋_GBK" panose="02000000000000000000" charset="-122"/>
                <a:cs typeface="Avenir Next Regular" panose="020B0803020202020204" charset="0"/>
              </a:rPr>
              <a:t>商务休闲：</a:t>
            </a:r>
            <a:endParaRPr lang="zh-CN" altLang="en-US" sz="5400">
              <a:solidFill>
                <a:srgbClr val="009490"/>
              </a:solidFill>
              <a:latin typeface="Avenir Next Regular" panose="020B0803020202020204" charset="0"/>
              <a:ea typeface="方正书宋_GBK" panose="02000000000000000000" charset="-122"/>
              <a:cs typeface="Avenir Next Regular" panose="020B0803020202020204" charset="0"/>
            </a:endParaRPr>
          </a:p>
          <a:p>
            <a:pPr>
              <a:lnSpc>
                <a:spcPct val="100000"/>
              </a:lnSpc>
              <a:spcBef>
                <a:spcPts val="400"/>
              </a:spcBef>
              <a:spcAft>
                <a:spcPts val="0"/>
              </a:spcAft>
            </a:pPr>
            <a:r>
              <a:rPr lang="zh-CN" altLang="en-US" sz="4800">
                <a:solidFill>
                  <a:srgbClr val="009490"/>
                </a:solidFill>
                <a:latin typeface="Avenir Next Regular" panose="020B0803020202020204" charset="0"/>
                <a:ea typeface="方正书宋_GBK" panose="02000000000000000000" charset="-122"/>
                <a:cs typeface="Avenir Next Regular" panose="020B0803020202020204" charset="0"/>
              </a:rPr>
              <a:t>不能穿短裤、拖鞋等</a:t>
            </a:r>
            <a:endParaRPr lang="zh-CN" altLang="en-US" sz="4800">
              <a:solidFill>
                <a:srgbClr val="009490"/>
              </a:solidFill>
              <a:latin typeface="Avenir Next Regular" panose="020B0803020202020204" charset="0"/>
              <a:ea typeface="方正书宋_GBK" panose="02000000000000000000" charset="-122"/>
              <a:cs typeface="Avenir Next Regular" panose="020B0803020202020204" charset="0"/>
            </a:endParaRPr>
          </a:p>
          <a:p>
            <a:pPr>
              <a:lnSpc>
                <a:spcPct val="100000"/>
              </a:lnSpc>
              <a:spcBef>
                <a:spcPts val="400"/>
              </a:spcBef>
              <a:spcAft>
                <a:spcPts val="0"/>
              </a:spcAft>
            </a:pPr>
            <a:endParaRPr lang="en-US" altLang="zh-CN" sz="5400">
              <a:solidFill>
                <a:srgbClr val="009490"/>
              </a:solidFill>
              <a:latin typeface="Avenir Next Regular" panose="020B0803020202020204" charset="0"/>
              <a:ea typeface="方正书宋_GBK" panose="02000000000000000000" charset="-122"/>
              <a:cs typeface="Avenir Next Regular" panose="020B0803020202020204" charset="0"/>
            </a:endParaRPr>
          </a:p>
          <a:p>
            <a:pPr>
              <a:lnSpc>
                <a:spcPct val="100000"/>
              </a:lnSpc>
              <a:spcBef>
                <a:spcPts val="400"/>
              </a:spcBef>
              <a:spcAft>
                <a:spcPts val="0"/>
              </a:spcAft>
            </a:pPr>
            <a:r>
              <a:rPr lang="en-US" altLang="zh-CN" sz="4400">
                <a:solidFill>
                  <a:srgbClr val="009490"/>
                </a:solidFill>
                <a:latin typeface="Avenir Next Regular" panose="020B0803020202020204" charset="0"/>
                <a:ea typeface="方正书宋_GBK" panose="02000000000000000000" charset="-122"/>
                <a:cs typeface="Avenir Next Regular" panose="020B0803020202020204" charset="0"/>
              </a:rPr>
              <a:t>Business Casual</a:t>
            </a:r>
            <a:r>
              <a:rPr lang="zh-CN" altLang="en-US" sz="4400">
                <a:solidFill>
                  <a:srgbClr val="009490"/>
                </a:solidFill>
                <a:latin typeface="Avenir Next Regular" panose="020B0803020202020204" charset="0"/>
                <a:ea typeface="方正书宋_GBK" panose="02000000000000000000" charset="-122"/>
                <a:cs typeface="Avenir Next Regular" panose="020B0803020202020204" charset="0"/>
              </a:rPr>
              <a:t>：</a:t>
            </a:r>
            <a:endParaRPr lang="en-US" altLang="zh-CN" sz="4400">
              <a:solidFill>
                <a:srgbClr val="009490"/>
              </a:solidFill>
              <a:latin typeface="Avenir Next Regular" panose="020B0803020202020204" charset="0"/>
              <a:ea typeface="方正书宋_GBK" panose="02000000000000000000" charset="-122"/>
              <a:cs typeface="Avenir Next Regular" panose="020B0803020202020204" charset="0"/>
            </a:endParaRPr>
          </a:p>
          <a:p>
            <a:pPr>
              <a:lnSpc>
                <a:spcPct val="100000"/>
              </a:lnSpc>
              <a:spcBef>
                <a:spcPts val="400"/>
              </a:spcBef>
              <a:spcAft>
                <a:spcPts val="0"/>
              </a:spcAft>
            </a:pPr>
            <a:r>
              <a:rPr lang="en-US" altLang="zh-CN" sz="4400">
                <a:solidFill>
                  <a:srgbClr val="009490"/>
                </a:solidFill>
                <a:latin typeface="Avenir Next Regular" panose="020B0803020202020204" charset="0"/>
                <a:ea typeface="方正书宋_GBK" panose="02000000000000000000" charset="-122"/>
                <a:cs typeface="Avenir Next Regular" panose="020B0803020202020204" charset="0"/>
              </a:rPr>
              <a:t>Shorts, slippers, and sandals are not allowed.</a:t>
            </a:r>
            <a:endParaRPr lang="en-US" altLang="zh-CN" sz="4400">
              <a:solidFill>
                <a:srgbClr val="009490"/>
              </a:solidFill>
              <a:latin typeface="Avenir Next Regular" panose="020B0803020202020204" charset="0"/>
              <a:ea typeface="方正书宋_GBK" panose="02000000000000000000" charset="-122"/>
              <a:cs typeface="Avenir Next Regular" panose="020B0803020202020204" charset="0"/>
            </a:endParaRPr>
          </a:p>
        </p:txBody>
      </p:sp>
      <p:grpSp>
        <p:nvGrpSpPr>
          <p:cNvPr id="15" name="Group 8"/>
          <p:cNvGrpSpPr/>
          <p:nvPr/>
        </p:nvGrpSpPr>
        <p:grpSpPr>
          <a:xfrm rot="0">
            <a:off x="1905000" y="8877300"/>
            <a:ext cx="4401185" cy="1191895"/>
            <a:chOff x="-139700" y="-569276"/>
            <a:chExt cx="5868247" cy="1627732"/>
          </a:xfrm>
        </p:grpSpPr>
        <p:sp>
          <p:nvSpPr>
            <p:cNvPr id="16" name="TextBox 9"/>
            <p:cNvSpPr txBox="1"/>
            <p:nvPr/>
          </p:nvSpPr>
          <p:spPr>
            <a:xfrm>
              <a:off x="-139700" y="486972"/>
              <a:ext cx="5786967" cy="369427"/>
            </a:xfrm>
            <a:prstGeom prst="rect">
              <a:avLst/>
            </a:prstGeom>
          </p:spPr>
          <p:txBody>
            <a:bodyPr lIns="0" tIns="0" rIns="0" bIns="0" rtlCol="0" anchor="t">
              <a:noAutofit/>
            </a:bodyPr>
            <a:lstStyle/>
            <a:p>
              <a:pPr algn="ctr">
                <a:lnSpc>
                  <a:spcPts val="1120"/>
                </a:lnSpc>
              </a:pPr>
              <a:endParaRPr lang="en-US" altLang="zh-CN"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endParaRPr>
            </a:p>
          </p:txBody>
        </p:sp>
        <p:sp>
          <p:nvSpPr>
            <p:cNvPr id="17" name="TextBox 10"/>
            <p:cNvSpPr txBox="1"/>
            <p:nvPr/>
          </p:nvSpPr>
          <p:spPr>
            <a:xfrm>
              <a:off x="165100" y="-569276"/>
              <a:ext cx="5563447" cy="1627732"/>
            </a:xfrm>
            <a:prstGeom prst="rect">
              <a:avLst/>
            </a:prstGeom>
          </p:spPr>
          <p:txBody>
            <a:bodyPr wrap="square" lIns="0" tIns="0" rIns="0" bIns="0" rtlCol="0" anchor="t">
              <a:noAutofit/>
            </a:bodyPr>
            <a:lstStyle/>
            <a:p>
              <a:pPr algn="ctr">
                <a:lnSpc>
                  <a:spcPts val="2300"/>
                </a:lnSpc>
              </a:pPr>
              <a:r>
                <a:rPr lang="en-US" sz="2000" b="1" spc="240">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Bold"/>
                </a:rPr>
                <a:t>雁博青年创业家协会</a:t>
              </a:r>
              <a:endParaRPr lang="en-US" sz="2000" b="1" spc="240">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Bold"/>
              </a:endParaRPr>
            </a:p>
            <a:p>
              <a:pPr algn="ctr">
                <a:lnSpc>
                  <a:spcPts val="2300"/>
                </a:lnSpc>
              </a:pPr>
              <a:r>
                <a:rPr lang="en-US" altLang="zh-CN" sz="2000">
                  <a:solidFill>
                    <a:srgbClr val="FFFFFF"/>
                  </a:solidFill>
                  <a:latin typeface="Avenir Next Regular" panose="020B0803020202020204" charset="0"/>
                  <a:ea typeface="仓耳灵动黑 简" panose="02000500000000000000" charset="-122"/>
                  <a:cs typeface="Avenir Next Regular" panose="020B0803020202020204" charset="0"/>
                  <a:sym typeface="Noto Sans T Chinese" panose="020B0500000000000000" charset="-120"/>
                </a:rPr>
                <a:t>Young Entrepreneurs Network</a:t>
              </a:r>
              <a:endParaRPr lang="en-US" altLang="zh-CN" sz="2000">
                <a:solidFill>
                  <a:srgbClr val="FFFFFF"/>
                </a:solidFill>
                <a:latin typeface="Avenir Next Regular" panose="020B0803020202020204" charset="0"/>
                <a:ea typeface="仓耳灵动黑 简" panose="02000500000000000000" charset="-122"/>
                <a:cs typeface="Avenir Next Regular" panose="020B0803020202020204" charset="0"/>
                <a:sym typeface="Noto Sans T Chinese" panose="020B0500000000000000" charset="-120"/>
              </a:endParaRPr>
            </a:p>
            <a:p>
              <a:pPr algn="ctr">
                <a:lnSpc>
                  <a:spcPts val="2300"/>
                </a:lnSpc>
              </a:pPr>
              <a:r>
                <a:rPr lang="zh-CN" altLang="en-US"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rPr>
                <a:t>于</a:t>
              </a:r>
              <a:r>
                <a:rPr lang="en-US"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rPr>
                <a:t>2008年</a:t>
              </a:r>
              <a:r>
                <a:rPr lang="zh-CN" altLang="en-US"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rPr>
                <a:t>成立</a:t>
              </a:r>
              <a:r>
                <a:rPr lang="en-US" altLang="zh-CN"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rPr>
                <a:t> · Established in 2008</a:t>
              </a:r>
              <a:endParaRPr lang="en-US" altLang="zh-CN"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endParaRPr>
            </a:p>
            <a:p>
              <a:pPr algn="ctr">
                <a:lnSpc>
                  <a:spcPts val="2300"/>
                </a:lnSpc>
              </a:pPr>
              <a:r>
                <a:rPr lang="en-US" sz="800">
                  <a:solidFill>
                    <a:srgbClr val="FFFFFF"/>
                  </a:solidFill>
                  <a:latin typeface="Avenir Next Regular" panose="020B0803020202020204" charset="0"/>
                  <a:ea typeface="仓耳灵动黑 简" panose="02000500000000000000" charset="-122"/>
                  <a:cs typeface="Avenir Next Regular" panose="020B0803020202020204" charset="0"/>
                  <a:sym typeface="Noto Sans T Chinese" panose="020B0500000000000000" charset="-120"/>
                </a:rPr>
                <a:t> </a:t>
              </a:r>
              <a:endParaRPr lang="en-US" sz="800">
                <a:solidFill>
                  <a:srgbClr val="FFFFFF"/>
                </a:solidFill>
                <a:latin typeface="Avenir Next Regular" panose="020B0803020202020204" charset="0"/>
                <a:ea typeface="仓耳灵动黑 简" panose="02000500000000000000" charset="-122"/>
                <a:cs typeface="Avenir Next Regular" panose="020B0803020202020204" charset="0"/>
                <a:sym typeface="Noto Sans T Chinese" panose="020B0500000000000000" charset="-120"/>
              </a:endParaRPr>
            </a:p>
            <a:p>
              <a:pPr algn="ctr">
                <a:lnSpc>
                  <a:spcPts val="2300"/>
                </a:lnSpc>
              </a:pPr>
              <a:endParaRPr lang="en-US" sz="800" b="1" spc="240">
                <a:solidFill>
                  <a:srgbClr val="FFFFFF"/>
                </a:solidFill>
                <a:latin typeface="Avenir Next Regular" panose="020B0803020202020204" charset="0"/>
                <a:ea typeface="仓耳灵动黑 简" panose="02000500000000000000" charset="-122"/>
                <a:cs typeface="Avenir Next Regular" panose="020B0803020202020204" charset="0"/>
                <a:sym typeface="Noto Sans T Chinese" panose="020B0500000000000000" charset="-120"/>
              </a:endParaRPr>
            </a:p>
          </p:txBody>
        </p:sp>
      </p:gr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0">
            <a:off x="0" y="0"/>
            <a:ext cx="8302249" cy="10287000"/>
            <a:chOff x="0" y="0"/>
            <a:chExt cx="2808415" cy="3479800"/>
          </a:xfrm>
        </p:grpSpPr>
        <p:sp>
          <p:nvSpPr>
            <p:cNvPr id="3" name="Freeform 3"/>
            <p:cNvSpPr/>
            <p:nvPr/>
          </p:nvSpPr>
          <p:spPr>
            <a:xfrm>
              <a:off x="0" y="0"/>
              <a:ext cx="2808415" cy="3479800"/>
            </a:xfrm>
            <a:custGeom>
              <a:avLst/>
              <a:gdLst/>
              <a:ahLst/>
              <a:cxnLst/>
              <a:rect l="l" t="t" r="r" b="b"/>
              <a:pathLst>
                <a:path w="2808415" h="3479800">
                  <a:moveTo>
                    <a:pt x="0" y="0"/>
                  </a:moveTo>
                  <a:lnTo>
                    <a:pt x="2808415" y="0"/>
                  </a:lnTo>
                  <a:lnTo>
                    <a:pt x="2808415" y="3479800"/>
                  </a:lnTo>
                  <a:lnTo>
                    <a:pt x="0" y="3479800"/>
                  </a:lnTo>
                  <a:close/>
                </a:path>
              </a:pathLst>
            </a:custGeom>
            <a:solidFill>
              <a:srgbClr val="000000"/>
            </a:solidFill>
          </p:spPr>
        </p:sp>
      </p:grpSp>
      <p:grpSp>
        <p:nvGrpSpPr>
          <p:cNvPr id="4" name="Group 4"/>
          <p:cNvGrpSpPr/>
          <p:nvPr/>
        </p:nvGrpSpPr>
        <p:grpSpPr>
          <a:xfrm rot="0">
            <a:off x="0" y="0"/>
            <a:ext cx="8302249" cy="10287000"/>
            <a:chOff x="0" y="0"/>
            <a:chExt cx="11069666" cy="13716000"/>
          </a:xfrm>
        </p:grpSpPr>
        <p:pic>
          <p:nvPicPr>
            <p:cNvPr id="5" name="Picture 5"/>
            <p:cNvPicPr>
              <a:picLocks noChangeAspect="1"/>
            </p:cNvPicPr>
            <p:nvPr/>
          </p:nvPicPr>
          <p:blipFill>
            <a:blip r:embed="rId1">
              <a:alphaModFix amt="50000"/>
            </a:blip>
            <a:srcRect l="23064" r="23064"/>
            <a:stretch>
              <a:fillRect/>
            </a:stretch>
          </p:blipFill>
          <p:spPr>
            <a:xfrm>
              <a:off x="0" y="0"/>
              <a:ext cx="11069666" cy="13716000"/>
            </a:xfrm>
            <a:prstGeom prst="rect">
              <a:avLst/>
            </a:prstGeom>
          </p:spPr>
        </p:pic>
      </p:grpSp>
      <p:sp>
        <p:nvSpPr>
          <p:cNvPr id="6" name="Freeform 6"/>
          <p:cNvSpPr/>
          <p:nvPr/>
        </p:nvSpPr>
        <p:spPr>
          <a:xfrm>
            <a:off x="3558318" y="7858350"/>
            <a:ext cx="1195208" cy="664429"/>
          </a:xfrm>
          <a:custGeom>
            <a:avLst/>
            <a:gdLst/>
            <a:ahLst/>
            <a:cxnLst/>
            <a:rect l="l" t="t" r="r" b="b"/>
            <a:pathLst>
              <a:path w="1195208" h="664429">
                <a:moveTo>
                  <a:pt x="0" y="0"/>
                </a:moveTo>
                <a:lnTo>
                  <a:pt x="1195208" y="0"/>
                </a:lnTo>
                <a:lnTo>
                  <a:pt x="1195208" y="664429"/>
                </a:lnTo>
                <a:lnTo>
                  <a:pt x="0" y="664429"/>
                </a:lnTo>
                <a:lnTo>
                  <a:pt x="0" y="0"/>
                </a:lnTo>
                <a:close/>
              </a:path>
            </a:pathLst>
          </a:custGeom>
          <a:blipFill>
            <a:blip r:embed="rId2"/>
            <a:stretch>
              <a:fillRect/>
            </a:stretch>
          </a:blipFill>
        </p:spPr>
      </p:sp>
      <p:sp>
        <p:nvSpPr>
          <p:cNvPr id="7" name="TextBox 7"/>
          <p:cNvSpPr txBox="1"/>
          <p:nvPr/>
        </p:nvSpPr>
        <p:spPr>
          <a:xfrm>
            <a:off x="2241348" y="3344607"/>
            <a:ext cx="3819506" cy="1329055"/>
          </a:xfrm>
          <a:prstGeom prst="rect">
            <a:avLst/>
          </a:prstGeom>
        </p:spPr>
        <p:txBody>
          <a:bodyPr wrap="square" lIns="0" tIns="0" rIns="0" bIns="0" rtlCol="0" anchor="t">
            <a:noAutofit/>
          </a:bodyPr>
          <a:lstStyle/>
          <a:p>
            <a:pPr algn="l">
              <a:lnSpc>
                <a:spcPct val="120000"/>
              </a:lnSpc>
              <a:spcAft>
                <a:spcPts val="0"/>
              </a:spcAft>
            </a:pPr>
            <a:r>
              <a:rPr lang="zh-CN" altLang="en-US" sz="7200">
                <a:solidFill>
                  <a:srgbClr val="FFFFFF"/>
                </a:solidFill>
                <a:latin typeface="Avenir Next Regular" panose="020B0803020202020204" charset="0"/>
                <a:ea typeface="Avenir Next Regular" panose="020B0803020202020204" charset="0"/>
                <a:cs typeface="Avenir Next Regular" panose="020B0803020202020204" charset="0"/>
                <a:sym typeface="+mn-ea"/>
              </a:rPr>
              <a:t>时间管理</a:t>
            </a:r>
            <a:endParaRPr lang="zh-CN" altLang="en-US" sz="7200">
              <a:solidFill>
                <a:srgbClr val="FFFFFF"/>
              </a:solidFill>
              <a:latin typeface="Avenir Next Regular" panose="020B0803020202020204" charset="0"/>
              <a:ea typeface="Avenir Next Regular" panose="020B0803020202020204" charset="0"/>
              <a:cs typeface="Avenir Next Regular" panose="020B0803020202020204" charset="0"/>
              <a:sym typeface="+mn-ea"/>
            </a:endParaRPr>
          </a:p>
        </p:txBody>
      </p:sp>
      <p:sp>
        <p:nvSpPr>
          <p:cNvPr id="11" name="TextBox 11"/>
          <p:cNvSpPr txBox="1"/>
          <p:nvPr/>
        </p:nvSpPr>
        <p:spPr>
          <a:xfrm>
            <a:off x="1648460" y="4991100"/>
            <a:ext cx="5056872" cy="1280160"/>
          </a:xfrm>
          <a:prstGeom prst="rect">
            <a:avLst/>
          </a:prstGeom>
        </p:spPr>
        <p:txBody>
          <a:bodyPr wrap="square" lIns="0" tIns="0" rIns="0" bIns="0" rtlCol="0" anchor="t">
            <a:noAutofit/>
          </a:bodyPr>
          <a:lstStyle/>
          <a:p>
            <a:pPr algn="ctr">
              <a:lnSpc>
                <a:spcPts val="5040"/>
              </a:lnSpc>
            </a:pPr>
            <a:r>
              <a:rPr lang="en-GB" altLang="zh-TW" sz="4200" dirty="0">
                <a:solidFill>
                  <a:schemeClr val="bg1"/>
                </a:solidFill>
                <a:latin typeface="Avenir Next Regular" panose="020B0803020202020204" charset="0"/>
                <a:ea typeface="Avenir Next Regular" panose="020B0803020202020204" charset="0"/>
                <a:cs typeface="Avenir Next Regular" panose="020B0803020202020204" charset="0"/>
                <a:sym typeface="+mn-ea"/>
              </a:rPr>
              <a:t>Time Management</a:t>
            </a:r>
            <a:endParaRPr lang="en-GB" altLang="zh-TW" sz="4200" dirty="0">
              <a:solidFill>
                <a:schemeClr val="bg1"/>
              </a:solidFill>
              <a:latin typeface="Avenir Next Regular" panose="020B0803020202020204" charset="0"/>
              <a:ea typeface="Avenir Next Regular" panose="020B0803020202020204" charset="0"/>
              <a:cs typeface="Avenir Next Regular" panose="020B0803020202020204" charset="0"/>
              <a:sym typeface="+mn-ea"/>
            </a:endParaRPr>
          </a:p>
        </p:txBody>
      </p:sp>
      <p:sp>
        <p:nvSpPr>
          <p:cNvPr id="13" name="TextBox 12"/>
          <p:cNvSpPr txBox="1"/>
          <p:nvPr>
            <p:custDataLst>
              <p:tags r:id="rId3"/>
            </p:custDataLst>
          </p:nvPr>
        </p:nvSpPr>
        <p:spPr>
          <a:xfrm>
            <a:off x="9601200" y="3695700"/>
            <a:ext cx="8813800" cy="977900"/>
          </a:xfrm>
          <a:prstGeom prst="rect">
            <a:avLst/>
          </a:prstGeom>
        </p:spPr>
        <p:txBody>
          <a:bodyPr wrap="square" lIns="0" tIns="0" rIns="0" bIns="0" rtlCol="0" anchor="t">
            <a:spAutoFit/>
          </a:bodyPr>
          <a:p>
            <a:pPr algn="l">
              <a:lnSpc>
                <a:spcPct val="120000"/>
              </a:lnSpc>
              <a:spcBef>
                <a:spcPts val="0"/>
              </a:spcBef>
              <a:spcAft>
                <a:spcPts val="0"/>
              </a:spcAft>
            </a:pPr>
            <a:r>
              <a:rPr lang="zh-CN" altLang="en-US" sz="5300">
                <a:solidFill>
                  <a:srgbClr val="009490"/>
                </a:solidFill>
                <a:latin typeface="Avenir Next Regular" panose="020B0803020202020204" charset="0"/>
                <a:ea typeface="Avenir Next Regular" panose="020B0803020202020204" charset="0"/>
                <a:cs typeface="Avenir Next Regular" panose="020B0803020202020204" charset="0"/>
                <a:sym typeface="+mn-ea"/>
              </a:rPr>
              <a:t>签到时间</a:t>
            </a:r>
            <a:r>
              <a:rPr lang="en-US" altLang="zh-CN" sz="5300">
                <a:solidFill>
                  <a:srgbClr val="009490"/>
                </a:solidFill>
                <a:latin typeface="Avenir Next Regular" panose="020B0803020202020204" charset="0"/>
                <a:ea typeface="Avenir Next Regular" panose="020B0803020202020204" charset="0"/>
                <a:cs typeface="Avenir Next Regular" panose="020B0803020202020204" charset="0"/>
                <a:sym typeface="+mn-ea"/>
              </a:rPr>
              <a:t> </a:t>
            </a:r>
            <a:r>
              <a:rPr lang="zh-CN" altLang="en-US" sz="5300">
                <a:solidFill>
                  <a:srgbClr val="009490"/>
                </a:solidFill>
                <a:latin typeface="Avenir Next Regular" panose="020B0803020202020204" charset="0"/>
                <a:ea typeface="Avenir Next Regular" panose="020B0803020202020204" charset="0"/>
                <a:cs typeface="Avenir Next Regular" panose="020B0803020202020204" charset="0"/>
                <a:sym typeface="+mn-ea"/>
              </a:rPr>
              <a:t>Sign-in Time</a:t>
            </a:r>
            <a:endParaRPr lang="zh-CN" altLang="en-US" sz="5300">
              <a:solidFill>
                <a:srgbClr val="009490"/>
              </a:solidFill>
              <a:latin typeface="Avenir Next Regular" panose="020B0803020202020204" charset="0"/>
              <a:ea typeface="Avenir Next Regular" panose="020B0803020202020204" charset="0"/>
              <a:cs typeface="Avenir Next Regular" panose="020B0803020202020204" charset="0"/>
              <a:sym typeface="+mn-ea"/>
            </a:endParaRPr>
          </a:p>
        </p:txBody>
      </p:sp>
      <p:grpSp>
        <p:nvGrpSpPr>
          <p:cNvPr id="15" name="Group 8"/>
          <p:cNvGrpSpPr/>
          <p:nvPr/>
        </p:nvGrpSpPr>
        <p:grpSpPr>
          <a:xfrm rot="0">
            <a:off x="1905000" y="8877300"/>
            <a:ext cx="4401185" cy="1191895"/>
            <a:chOff x="-139700" y="-569276"/>
            <a:chExt cx="5868247" cy="1627732"/>
          </a:xfrm>
        </p:grpSpPr>
        <p:sp>
          <p:nvSpPr>
            <p:cNvPr id="16" name="TextBox 9"/>
            <p:cNvSpPr txBox="1"/>
            <p:nvPr/>
          </p:nvSpPr>
          <p:spPr>
            <a:xfrm>
              <a:off x="-139700" y="486972"/>
              <a:ext cx="5786967" cy="369427"/>
            </a:xfrm>
            <a:prstGeom prst="rect">
              <a:avLst/>
            </a:prstGeom>
          </p:spPr>
          <p:txBody>
            <a:bodyPr lIns="0" tIns="0" rIns="0" bIns="0" rtlCol="0" anchor="t">
              <a:noAutofit/>
            </a:bodyPr>
            <a:lstStyle/>
            <a:p>
              <a:pPr algn="ctr">
                <a:lnSpc>
                  <a:spcPts val="1120"/>
                </a:lnSpc>
              </a:pPr>
              <a:endParaRPr lang="en-US" altLang="zh-CN"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sp>
          <p:nvSpPr>
            <p:cNvPr id="17" name="TextBox 10"/>
            <p:cNvSpPr txBox="1"/>
            <p:nvPr/>
          </p:nvSpPr>
          <p:spPr>
            <a:xfrm>
              <a:off x="165100" y="-569276"/>
              <a:ext cx="5563447" cy="1627732"/>
            </a:xfrm>
            <a:prstGeom prst="rect">
              <a:avLst/>
            </a:prstGeom>
          </p:spPr>
          <p:txBody>
            <a:bodyPr wrap="square" lIns="0" tIns="0" rIns="0" bIns="0" rtlCol="0" anchor="t">
              <a:noAutofit/>
            </a:bodyPr>
            <a:lstStyle/>
            <a:p>
              <a:pPr algn="ctr">
                <a:lnSpc>
                  <a:spcPts val="2300"/>
                </a:lnSpc>
              </a:pPr>
              <a:r>
                <a:rPr lang="en-US" sz="2000" b="1" spc="24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雁博青年创业家协会</a:t>
              </a:r>
              <a:endParaRPr lang="en-US" sz="2000" b="1" spc="24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endParaRPr>
            </a:p>
            <a:p>
              <a:pPr algn="ctr">
                <a:lnSpc>
                  <a:spcPts val="2300"/>
                </a:lnSpc>
              </a:pPr>
              <a:r>
                <a:rPr lang="en-US" altLang="zh-CN" sz="20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Young Entrepreneurs Network</a:t>
              </a:r>
              <a:endParaRPr lang="en-US" altLang="zh-CN" sz="20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r>
                <a:rPr lang="zh-CN" altLang="en-US"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于</a:t>
              </a:r>
              <a:r>
                <a:rPr lang="en-US"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2008年</a:t>
              </a:r>
              <a:r>
                <a:rPr lang="zh-CN" altLang="en-US"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成立</a:t>
              </a:r>
              <a:r>
                <a:rPr lang="en-US" altLang="zh-CN"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 Established in 2008</a:t>
              </a:r>
              <a:endParaRPr lang="en-US" altLang="zh-CN"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r>
                <a:rPr lang="en-US" sz="8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a:t>
              </a:r>
              <a:endParaRPr lang="en-US" sz="8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endParaRPr lang="en-US" sz="800" b="1" spc="24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gr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1"/>
            <a:stretch>
              <a:fillRect t="-9277" b="-9277"/>
            </a:stretch>
          </a:blipFill>
        </p:spPr>
      </p:sp>
      <p:sp>
        <p:nvSpPr>
          <p:cNvPr id="3" name="Freeform 3"/>
          <p:cNvSpPr/>
          <p:nvPr/>
        </p:nvSpPr>
        <p:spPr>
          <a:xfrm rot="5400000">
            <a:off x="16336866" y="1496894"/>
            <a:ext cx="646032" cy="646032"/>
          </a:xfrm>
          <a:custGeom>
            <a:avLst/>
            <a:gdLst/>
            <a:ahLst/>
            <a:cxnLst/>
            <a:rect l="l" t="t" r="r" b="b"/>
            <a:pathLst>
              <a:path w="646032" h="646032">
                <a:moveTo>
                  <a:pt x="0" y="0"/>
                </a:moveTo>
                <a:lnTo>
                  <a:pt x="646032" y="0"/>
                </a:lnTo>
                <a:lnTo>
                  <a:pt x="646032" y="646032"/>
                </a:lnTo>
                <a:lnTo>
                  <a:pt x="0" y="646032"/>
                </a:lnTo>
                <a:lnTo>
                  <a:pt x="0" y="0"/>
                </a:lnTo>
                <a:close/>
              </a:path>
            </a:pathLst>
          </a:custGeom>
          <a:blipFill>
            <a:blip r:embed="rId2"/>
            <a:stretch>
              <a:fillRect/>
            </a:stretch>
          </a:blipFill>
        </p:spPr>
      </p:sp>
      <p:sp>
        <p:nvSpPr>
          <p:cNvPr id="5" name="Grand Lisboa Palace"/>
          <p:cNvSpPr txBox="1"/>
          <p:nvPr>
            <p:custDataLst>
              <p:tags r:id="rId3"/>
            </p:custDataLst>
          </p:nvPr>
        </p:nvSpPr>
        <p:spPr>
          <a:xfrm>
            <a:off x="5257800" y="38100"/>
            <a:ext cx="7608570" cy="2275205"/>
          </a:xfrm>
          <a:prstGeom prst="rect">
            <a:avLst/>
          </a:prstGeom>
          <a:ln w="12700">
            <a:miter lim="400000"/>
          </a:ln>
        </p:spPr>
        <p:txBody>
          <a:bodyPr lIns="50800" tIns="50800" rIns="50800" bIns="50800" anchor="b">
            <a:noAutofit/>
          </a:bodyPr>
          <a:lstStyle>
            <a:lvl1pPr algn="l" defTabSz="817245">
              <a:defRPr sz="8315" spc="-249"/>
            </a:lvl1pPr>
          </a:lstStyle>
          <a:p>
            <a:pPr algn="ctr">
              <a:lnSpc>
                <a:spcPct val="120000"/>
              </a:lnSpc>
              <a:spcBef>
                <a:spcPts val="0"/>
              </a:spcBef>
              <a:spcAft>
                <a:spcPts val="0"/>
              </a:spcAft>
            </a:pPr>
            <a:r>
              <a:rPr sz="4800" b="1" dirty="0" err="1">
                <a:solidFill>
                  <a:schemeClr val="bg1"/>
                </a:solidFill>
                <a:latin typeface="Avenir Next Regular" panose="020B0803020202020204" charset="0"/>
                <a:ea typeface="Avenir Next Regular" panose="020B0803020202020204" charset="0"/>
                <a:cs typeface="Avenir Next Regular" panose="020B0803020202020204" charset="0"/>
                <a:sym typeface="+mn-ea"/>
              </a:rPr>
              <a:t>时间管理</a:t>
            </a:r>
            <a:endParaRPr lang="en-US" sz="4800" b="1" dirty="0">
              <a:solidFill>
                <a:schemeClr val="bg1"/>
              </a:solidFill>
              <a:latin typeface="Avenir Next Regular" panose="020B0803020202020204" charset="0"/>
              <a:ea typeface="Avenir Next Regular" panose="020B0803020202020204" charset="0"/>
              <a:cs typeface="Avenir Next Regular" panose="020B0803020202020204" charset="0"/>
              <a:sym typeface="+mn-ea"/>
            </a:endParaRPr>
          </a:p>
          <a:p>
            <a:pPr algn="ctr">
              <a:lnSpc>
                <a:spcPct val="120000"/>
              </a:lnSpc>
              <a:spcBef>
                <a:spcPts val="0"/>
              </a:spcBef>
              <a:spcAft>
                <a:spcPts val="0"/>
              </a:spcAft>
            </a:pPr>
            <a:r>
              <a:rPr lang="en-GB" sz="4800" b="1" dirty="0">
                <a:solidFill>
                  <a:schemeClr val="bg1"/>
                </a:solidFill>
                <a:latin typeface="Avenir Next Regular" panose="020B0803020202020204" charset="0"/>
                <a:ea typeface="Avenir Next Regular" panose="020B0803020202020204" charset="0"/>
                <a:cs typeface="Avenir Next Regular" panose="020B0803020202020204" charset="0"/>
                <a:sym typeface="+mn-ea"/>
              </a:rPr>
              <a:t>Time Management</a:t>
            </a:r>
            <a:endParaRPr lang="en-GB" sz="4800" b="1" dirty="0">
              <a:solidFill>
                <a:schemeClr val="bg1"/>
              </a:solidFill>
              <a:latin typeface="Avenir Next Regular" panose="020B0803020202020204" charset="0"/>
              <a:ea typeface="Avenir Next Regular" panose="020B0803020202020204" charset="0"/>
              <a:cs typeface="Avenir Next Regular" panose="020B0803020202020204" charset="0"/>
              <a:sym typeface="+mn-ea"/>
            </a:endParaRPr>
          </a:p>
        </p:txBody>
      </p:sp>
      <p:sp>
        <p:nvSpPr>
          <p:cNvPr id="260" name="星級：5星…"/>
          <p:cNvSpPr txBox="1">
            <a:spLocks noGrp="1"/>
          </p:cNvSpPr>
          <p:nvPr>
            <p:custDataLst>
              <p:tags r:id="rId4"/>
            </p:custDataLst>
          </p:nvPr>
        </p:nvSpPr>
        <p:spPr>
          <a:xfrm>
            <a:off x="990600" y="2857500"/>
            <a:ext cx="16443325" cy="7200900"/>
          </a:xfrm>
          <a:prstGeom prst="rect">
            <a:avLst/>
          </a:prstGeom>
          <a:ln w="12700">
            <a:miter lim="400000"/>
          </a:ln>
        </p:spPr>
        <p:txBody>
          <a:bodyPr lIns="50800" tIns="50800" rIns="50800" bIns="50800">
            <a:noAutofit/>
          </a:bodyPr>
          <a:lstStyle>
            <a:lvl1pPr marL="5588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1pPr>
            <a:lvl2pPr marL="11176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2pPr>
            <a:lvl3pPr marL="16764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3pPr>
            <a:lvl4pPr marL="22352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4pPr>
            <a:lvl5pPr marL="27940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5pPr>
            <a:lvl6pPr marL="33528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6pPr>
            <a:lvl7pPr marL="39116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7pPr>
            <a:lvl8pPr marL="44704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8pPr>
            <a:lvl9pPr marL="50292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9pPr>
          </a:lstStyle>
          <a:p>
            <a:pPr marL="0" indent="0" algn="l" defTabSz="2316480">
              <a:lnSpc>
                <a:spcPct val="100000"/>
              </a:lnSpc>
              <a:spcBef>
                <a:spcPts val="2200"/>
              </a:spcBef>
              <a:buNone/>
              <a:defRPr sz="4750">
                <a:solidFill>
                  <a:srgbClr val="D5D5D5"/>
                </a:solidFill>
              </a:defRPr>
            </a:pPr>
            <a:r>
              <a:rPr lang="zh-CN" altLang="en-US" sz="2800">
                <a:solidFill>
                  <a:schemeClr val="bg1"/>
                </a:solidFill>
                <a:uFillTx/>
                <a:latin typeface="Avenir Next Regular" panose="020B0803020202020204" charset="0"/>
                <a:ea typeface="Avenir Next Regular" panose="020B0803020202020204" charset="0"/>
                <a:cs typeface="Avenir Next Regular" panose="020B0803020202020204" charset="0"/>
              </a:rPr>
              <a:t>迟到将按</a:t>
            </a:r>
            <a:r>
              <a:rPr lang="zh-CN" altLang="en-US" sz="2800">
                <a:solidFill>
                  <a:schemeClr val="bg1"/>
                </a:solidFill>
                <a:latin typeface="Avenir Next Regular" panose="020B0803020202020204" charset="0"/>
                <a:ea typeface="Avenir Next Regular" panose="020B0803020202020204" charset="0"/>
                <a:cs typeface="Avenir Next Regular" panose="020B0803020202020204" charset="0"/>
              </a:rPr>
              <a:t>每</a:t>
            </a:r>
            <a:r>
              <a:rPr lang="zh-CN" altLang="en-US" sz="2800">
                <a:solidFill>
                  <a:schemeClr val="bg1"/>
                </a:solidFill>
                <a:uFillTx/>
                <a:latin typeface="Avenir Next Regular" panose="020B0803020202020204" charset="0"/>
                <a:ea typeface="Avenir Next Regular" panose="020B0803020202020204" charset="0"/>
                <a:cs typeface="Avenir Next Regular" panose="020B0803020202020204" charset="0"/>
              </a:rPr>
              <a:t>分钟</a:t>
            </a:r>
            <a:r>
              <a:rPr lang="en-US" altLang="zh-CN" sz="2800">
                <a:solidFill>
                  <a:schemeClr val="bg1"/>
                </a:solidFill>
                <a:latin typeface="Avenir Next Regular" panose="020B0803020202020204" charset="0"/>
                <a:ea typeface="Avenir Next Regular" panose="020B0803020202020204" charset="0"/>
                <a:cs typeface="Avenir Next Regular" panose="020B0803020202020204" charset="0"/>
              </a:rPr>
              <a:t> </a:t>
            </a:r>
            <a:r>
              <a:rPr lang="en-US" altLang="zh-CN" sz="2800">
                <a:solidFill>
                  <a:srgbClr val="009490"/>
                </a:solidFill>
                <a:uFillTx/>
                <a:latin typeface="Avenir Next Regular" panose="020B0803020202020204" charset="0"/>
                <a:ea typeface="Avenir Next Regular" panose="020B0803020202020204" charset="0"/>
                <a:cs typeface="Avenir Next Regular" panose="020B0803020202020204" charset="0"/>
              </a:rPr>
              <a:t>港币</a:t>
            </a:r>
            <a:r>
              <a:rPr lang="en-US" altLang="zh-CN" sz="2800">
                <a:solidFill>
                  <a:srgbClr val="009490"/>
                </a:solidFill>
                <a:latin typeface="Avenir Next Regular" panose="020B0803020202020204" charset="0"/>
                <a:ea typeface="Avenir Next Regular" panose="020B0803020202020204" charset="0"/>
                <a:cs typeface="Avenir Next Regular" panose="020B0803020202020204" charset="0"/>
              </a:rPr>
              <a:t> 100 </a:t>
            </a:r>
            <a:r>
              <a:rPr lang="zh-CN" altLang="en-US" sz="2800">
                <a:solidFill>
                  <a:srgbClr val="009490"/>
                </a:solidFill>
                <a:latin typeface="Avenir Next Regular" panose="020B0803020202020204" charset="0"/>
                <a:ea typeface="Avenir Next Regular" panose="020B0803020202020204" charset="0"/>
                <a:cs typeface="Avenir Next Regular" panose="020B0803020202020204" charset="0"/>
              </a:rPr>
              <a:t>元</a:t>
            </a:r>
            <a:r>
              <a:rPr lang="en-US" altLang="zh-CN" sz="2800">
                <a:solidFill>
                  <a:srgbClr val="009490"/>
                </a:solidFill>
                <a:latin typeface="Avenir Next Regular" panose="020B0803020202020204" charset="0"/>
                <a:ea typeface="Avenir Next Regular" panose="020B0803020202020204" charset="0"/>
                <a:cs typeface="Avenir Next Regular" panose="020B0803020202020204" charset="0"/>
              </a:rPr>
              <a:t> </a:t>
            </a:r>
            <a:r>
              <a:rPr lang="en-US" altLang="zh-CN" sz="2800">
                <a:solidFill>
                  <a:srgbClr val="009490"/>
                </a:solidFill>
                <a:uFillTx/>
                <a:latin typeface="Avenir Next Regular" panose="020B0803020202020204" charset="0"/>
                <a:ea typeface="Avenir Next Regular" panose="020B0803020202020204" charset="0"/>
                <a:cs typeface="Avenir Next Regular" panose="020B0803020202020204" charset="0"/>
              </a:rPr>
              <a:t>计算</a:t>
            </a:r>
            <a:r>
              <a:rPr lang="zh-CN" altLang="en-US" sz="2800">
                <a:solidFill>
                  <a:schemeClr val="bg1"/>
                </a:solidFill>
                <a:latin typeface="Avenir Next Regular" panose="020B0803020202020204" charset="0"/>
                <a:ea typeface="Avenir Next Regular" panose="020B0803020202020204" charset="0"/>
                <a:cs typeface="Avenir Next Regular" panose="020B0803020202020204" charset="0"/>
              </a:rPr>
              <a:t>，每人最</a:t>
            </a:r>
            <a:r>
              <a:rPr lang="zh-CN" altLang="en-US" sz="2800">
                <a:solidFill>
                  <a:srgbClr val="009490"/>
                </a:solidFill>
                <a:latin typeface="Avenir Next Regular" panose="020B0803020202020204" charset="0"/>
                <a:ea typeface="Avenir Next Regular" panose="020B0803020202020204" charset="0"/>
                <a:cs typeface="Avenir Next Regular" panose="020B0803020202020204" charset="0"/>
              </a:rPr>
              <a:t>高</a:t>
            </a:r>
            <a:r>
              <a:rPr lang="zh-CN" altLang="en-US" sz="2800">
                <a:solidFill>
                  <a:srgbClr val="009490"/>
                </a:solidFill>
                <a:uFillTx/>
                <a:latin typeface="Avenir Next Regular" panose="020B0803020202020204" charset="0"/>
                <a:ea typeface="Avenir Next Regular" panose="020B0803020202020204" charset="0"/>
                <a:cs typeface="Avenir Next Regular" panose="020B0803020202020204" charset="0"/>
              </a:rPr>
              <a:t>罚</a:t>
            </a:r>
            <a:r>
              <a:rPr lang="zh-CN" altLang="en-US" sz="2800">
                <a:solidFill>
                  <a:srgbClr val="009490"/>
                </a:solidFill>
                <a:latin typeface="Avenir Next Regular" panose="020B0803020202020204" charset="0"/>
                <a:ea typeface="Avenir Next Regular" panose="020B0803020202020204" charset="0"/>
                <a:cs typeface="Avenir Next Regular" panose="020B0803020202020204" charset="0"/>
              </a:rPr>
              <a:t>款</a:t>
            </a:r>
            <a:r>
              <a:rPr lang="zh-CN" altLang="en-US" sz="2800">
                <a:solidFill>
                  <a:srgbClr val="009490"/>
                </a:solidFill>
                <a:uFillTx/>
                <a:latin typeface="Avenir Next Regular" panose="020B0803020202020204" charset="0"/>
                <a:ea typeface="Avenir Next Regular" panose="020B0803020202020204" charset="0"/>
                <a:cs typeface="Avenir Next Regular" panose="020B0803020202020204" charset="0"/>
              </a:rPr>
              <a:t>为港币</a:t>
            </a:r>
            <a:r>
              <a:rPr lang="en-US" altLang="zh-CN" sz="2800">
                <a:solidFill>
                  <a:srgbClr val="009490"/>
                </a:solidFill>
                <a:latin typeface="Avenir Next Regular" panose="020B0803020202020204" charset="0"/>
                <a:ea typeface="Avenir Next Regular" panose="020B0803020202020204" charset="0"/>
                <a:cs typeface="Avenir Next Regular" panose="020B0803020202020204" charset="0"/>
              </a:rPr>
              <a:t> 500 </a:t>
            </a:r>
            <a:r>
              <a:rPr lang="zh-CN" altLang="en-US" sz="2800">
                <a:solidFill>
                  <a:srgbClr val="009490"/>
                </a:solidFill>
                <a:latin typeface="Avenir Next Regular" panose="020B0803020202020204" charset="0"/>
                <a:ea typeface="Avenir Next Regular" panose="020B0803020202020204" charset="0"/>
                <a:cs typeface="Avenir Next Regular" panose="020B0803020202020204" charset="0"/>
              </a:rPr>
              <a:t>元。</a:t>
            </a:r>
            <a:endParaRPr lang="zh-CN" altLang="en-US" sz="2800">
              <a:solidFill>
                <a:schemeClr val="bg1"/>
              </a:solidFill>
              <a:latin typeface="Avenir Next Regular" panose="020B0803020202020204" charset="0"/>
              <a:ea typeface="Avenir Next Regular" panose="020B0803020202020204" charset="0"/>
              <a:cs typeface="Avenir Next Regular" panose="020B0803020202020204" charset="0"/>
            </a:endParaRPr>
          </a:p>
          <a:p>
            <a:pPr marL="0" indent="0" algn="l" defTabSz="2316480">
              <a:lnSpc>
                <a:spcPct val="100000"/>
              </a:lnSpc>
              <a:spcBef>
                <a:spcPts val="2200"/>
              </a:spcBef>
              <a:buNone/>
              <a:defRPr sz="4750">
                <a:solidFill>
                  <a:srgbClr val="D5D5D5"/>
                </a:solidFill>
              </a:defRPr>
            </a:pPr>
            <a:r>
              <a:rPr lang="zh-CN" altLang="en-US" sz="2800">
                <a:solidFill>
                  <a:srgbClr val="009490"/>
                </a:solidFill>
                <a:latin typeface="Avenir Next Regular" panose="020B0803020202020204" charset="0"/>
                <a:ea typeface="Avenir Next Regular" panose="020B0803020202020204" charset="0"/>
                <a:cs typeface="Avenir Next Regular" panose="020B0803020202020204" charset="0"/>
              </a:rPr>
              <a:t>未打卡或</a:t>
            </a:r>
            <a:r>
              <a:rPr lang="zh-CN" altLang="en-US" sz="2800">
                <a:solidFill>
                  <a:srgbClr val="009490"/>
                </a:solidFill>
                <a:uFillTx/>
                <a:latin typeface="Avenir Next Regular" panose="020B0803020202020204" charset="0"/>
                <a:ea typeface="Avenir Next Regular" panose="020B0803020202020204" charset="0"/>
                <a:cs typeface="Avenir Next Regular" panose="020B0803020202020204" charset="0"/>
              </a:rPr>
              <a:t>忘记</a:t>
            </a:r>
            <a:r>
              <a:rPr lang="zh-CN" altLang="en-US" sz="2800">
                <a:solidFill>
                  <a:srgbClr val="009490"/>
                </a:solidFill>
                <a:latin typeface="Avenir Next Regular" panose="020B0803020202020204" charset="0"/>
                <a:ea typeface="Avenir Next Regular" panose="020B0803020202020204" charset="0"/>
                <a:cs typeface="Avenir Next Regular" panose="020B0803020202020204" charset="0"/>
              </a:rPr>
              <a:t>打卡者</a:t>
            </a:r>
            <a:r>
              <a:rPr lang="zh-CN" altLang="en-US" sz="2800">
                <a:solidFill>
                  <a:schemeClr val="bg1"/>
                </a:solidFill>
                <a:latin typeface="Avenir Next Regular" panose="020B0803020202020204" charset="0"/>
                <a:ea typeface="Avenir Next Regular" panose="020B0803020202020204" charset="0"/>
                <a:cs typeface="Avenir Next Regular" panose="020B0803020202020204" charset="0"/>
              </a:rPr>
              <a:t>，</a:t>
            </a:r>
            <a:r>
              <a:rPr lang="zh-CN" altLang="en-US" sz="2800">
                <a:solidFill>
                  <a:schemeClr val="bg1"/>
                </a:solidFill>
                <a:uFillTx/>
                <a:latin typeface="Avenir Next Regular" panose="020B0803020202020204" charset="0"/>
                <a:ea typeface="Avenir Next Regular" panose="020B0803020202020204" charset="0"/>
                <a:cs typeface="Avenir Next Regular" panose="020B0803020202020204" charset="0"/>
              </a:rPr>
              <a:t>将视为</a:t>
            </a:r>
            <a:r>
              <a:rPr lang="zh-CN" altLang="en-US" sz="2800">
                <a:solidFill>
                  <a:srgbClr val="009490"/>
                </a:solidFill>
                <a:uFillTx/>
                <a:latin typeface="Avenir Next Regular" panose="020B0803020202020204" charset="0"/>
                <a:ea typeface="Avenir Next Regular" panose="020B0803020202020204" charset="0"/>
                <a:cs typeface="Avenir Next Regular" panose="020B0803020202020204" charset="0"/>
              </a:rPr>
              <a:t>迟</a:t>
            </a:r>
            <a:r>
              <a:rPr lang="zh-CN" altLang="en-US" sz="2800">
                <a:solidFill>
                  <a:srgbClr val="009490"/>
                </a:solidFill>
                <a:latin typeface="Avenir Next Regular" panose="020B0803020202020204" charset="0"/>
                <a:ea typeface="Avenir Next Regular" panose="020B0803020202020204" charset="0"/>
                <a:cs typeface="Avenir Next Regular" panose="020B0803020202020204" charset="0"/>
              </a:rPr>
              <a:t>到</a:t>
            </a:r>
            <a:r>
              <a:rPr lang="en-US" altLang="zh-CN" sz="2800">
                <a:solidFill>
                  <a:srgbClr val="009490"/>
                </a:solidFill>
                <a:latin typeface="Avenir Next Regular" panose="020B0803020202020204" charset="0"/>
                <a:ea typeface="Avenir Next Regular" panose="020B0803020202020204" charset="0"/>
                <a:cs typeface="Avenir Next Regular" panose="020B0803020202020204" charset="0"/>
              </a:rPr>
              <a:t> 5 </a:t>
            </a:r>
            <a:r>
              <a:rPr lang="en-US" altLang="zh-CN" sz="2800">
                <a:solidFill>
                  <a:srgbClr val="009490"/>
                </a:solidFill>
                <a:uFillTx/>
                <a:latin typeface="Avenir Next Regular" panose="020B0803020202020204" charset="0"/>
                <a:ea typeface="Avenir Next Regular" panose="020B0803020202020204" charset="0"/>
                <a:cs typeface="Avenir Next Regular" panose="020B0803020202020204" charset="0"/>
              </a:rPr>
              <a:t>分钟</a:t>
            </a:r>
            <a:r>
              <a:rPr lang="en-US" altLang="zh-CN" sz="2800">
                <a:solidFill>
                  <a:srgbClr val="009490"/>
                </a:solidFill>
                <a:latin typeface="Avenir Next Regular" panose="020B0803020202020204" charset="0"/>
                <a:ea typeface="Avenir Next Regular" panose="020B0803020202020204" charset="0"/>
                <a:cs typeface="Avenir Next Regular" panose="020B0803020202020204" charset="0"/>
              </a:rPr>
              <a:t> </a:t>
            </a:r>
            <a:r>
              <a:rPr lang="en-US" altLang="zh-CN" sz="2800">
                <a:solidFill>
                  <a:schemeClr val="bg1"/>
                </a:solidFill>
                <a:uFillTx/>
                <a:latin typeface="Avenir Next Regular" panose="020B0803020202020204" charset="0"/>
                <a:ea typeface="Avenir Next Regular" panose="020B0803020202020204" charset="0"/>
                <a:cs typeface="Avenir Next Regular" panose="020B0803020202020204" charset="0"/>
              </a:rPr>
              <a:t>计算</a:t>
            </a:r>
            <a:r>
              <a:rPr lang="zh-CN" altLang="en-US" sz="2800">
                <a:solidFill>
                  <a:schemeClr val="bg1"/>
                </a:solidFill>
                <a:latin typeface="Avenir Next Regular" panose="020B0803020202020204" charset="0"/>
                <a:ea typeface="Avenir Next Regular" panose="020B0803020202020204" charset="0"/>
                <a:cs typeface="Avenir Next Regular" panose="020B0803020202020204" charset="0"/>
              </a:rPr>
              <a:t>。</a:t>
            </a:r>
            <a:endParaRPr lang="zh-CN" altLang="en-US" sz="2800">
              <a:solidFill>
                <a:schemeClr val="bg1"/>
              </a:solidFill>
              <a:latin typeface="Avenir Next Regular" panose="020B0803020202020204" charset="0"/>
              <a:ea typeface="Avenir Next Regular" panose="020B0803020202020204" charset="0"/>
              <a:cs typeface="Avenir Next Regular" panose="020B0803020202020204" charset="0"/>
            </a:endParaRPr>
          </a:p>
          <a:p>
            <a:pPr marL="0" indent="0" algn="l" defTabSz="2316480">
              <a:lnSpc>
                <a:spcPct val="100000"/>
              </a:lnSpc>
              <a:spcBef>
                <a:spcPts val="2200"/>
              </a:spcBef>
              <a:buNone/>
              <a:defRPr sz="4750">
                <a:solidFill>
                  <a:srgbClr val="D5D5D5"/>
                </a:solidFill>
              </a:defRPr>
            </a:pPr>
            <a:r>
              <a:rPr lang="zh-CN" altLang="en-US" sz="2800">
                <a:solidFill>
                  <a:schemeClr val="bg1"/>
                </a:solidFill>
                <a:latin typeface="Avenir Next Regular" panose="020B0803020202020204" charset="0"/>
                <a:ea typeface="Avenir Next Regular" panose="020B0803020202020204" charset="0"/>
                <a:cs typeface="Avenir Next Regular" panose="020B0803020202020204" charset="0"/>
              </a:rPr>
              <a:t>各</a:t>
            </a:r>
            <a:r>
              <a:rPr lang="zh-CN" altLang="en-US" sz="2800">
                <a:solidFill>
                  <a:schemeClr val="bg1"/>
                </a:solidFill>
                <a:uFillTx/>
                <a:latin typeface="Avenir Next Regular" panose="020B0803020202020204" charset="0"/>
                <a:ea typeface="Avenir Next Regular" panose="020B0803020202020204" charset="0"/>
                <a:cs typeface="Avenir Next Regular" panose="020B0803020202020204" charset="0"/>
              </a:rPr>
              <a:t>小组成员</a:t>
            </a:r>
            <a:r>
              <a:rPr lang="zh-CN" altLang="en-US" sz="2800">
                <a:solidFill>
                  <a:schemeClr val="bg1"/>
                </a:solidFill>
                <a:latin typeface="Avenir Next Regular" panose="020B0803020202020204" charset="0"/>
                <a:ea typeface="Avenir Next Regular" panose="020B0803020202020204" charset="0"/>
                <a:cs typeface="Avenir Next Regular" panose="020B0803020202020204" charset="0"/>
              </a:rPr>
              <a:t>之</a:t>
            </a:r>
            <a:r>
              <a:rPr lang="zh-CN" altLang="en-US" sz="2800">
                <a:solidFill>
                  <a:schemeClr val="bg1"/>
                </a:solidFill>
                <a:uFillTx/>
                <a:latin typeface="Avenir Next Regular" panose="020B0803020202020204" charset="0"/>
                <a:ea typeface="Avenir Next Regular" panose="020B0803020202020204" charset="0"/>
                <a:cs typeface="Avenir Next Regular" panose="020B0803020202020204" charset="0"/>
              </a:rPr>
              <a:t>迟</a:t>
            </a:r>
            <a:r>
              <a:rPr lang="zh-CN" altLang="en-US" sz="2800">
                <a:solidFill>
                  <a:schemeClr val="bg1"/>
                </a:solidFill>
                <a:latin typeface="Avenir Next Regular" panose="020B0803020202020204" charset="0"/>
                <a:ea typeface="Avenir Next Regular" panose="020B0803020202020204" charset="0"/>
                <a:cs typeface="Avenir Next Regular" panose="020B0803020202020204" charset="0"/>
              </a:rPr>
              <a:t>到时间将累计，</a:t>
            </a:r>
            <a:r>
              <a:rPr lang="zh-CN" altLang="en-US" sz="2800">
                <a:solidFill>
                  <a:schemeClr val="bg1"/>
                </a:solidFill>
                <a:uFillTx/>
                <a:latin typeface="Avenir Next Regular" panose="020B0803020202020204" charset="0"/>
                <a:ea typeface="Avenir Next Regular" panose="020B0803020202020204" charset="0"/>
                <a:cs typeface="Avenir Next Regular" panose="020B0803020202020204" charset="0"/>
              </a:rPr>
              <a:t>总迟</a:t>
            </a:r>
            <a:r>
              <a:rPr lang="zh-CN" altLang="en-US" sz="2800">
                <a:solidFill>
                  <a:schemeClr val="bg1"/>
                </a:solidFill>
                <a:latin typeface="Avenir Next Regular" panose="020B0803020202020204" charset="0"/>
                <a:ea typeface="Avenir Next Regular" panose="020B0803020202020204" charset="0"/>
                <a:cs typeface="Avenir Next Regular" panose="020B0803020202020204" charset="0"/>
              </a:rPr>
              <a:t>到</a:t>
            </a:r>
            <a:r>
              <a:rPr lang="zh-CN" altLang="en-US" sz="2800">
                <a:solidFill>
                  <a:schemeClr val="bg1"/>
                </a:solidFill>
                <a:uFillTx/>
                <a:latin typeface="Avenir Next Regular" panose="020B0803020202020204" charset="0"/>
                <a:ea typeface="Avenir Next Regular" panose="020B0803020202020204" charset="0"/>
                <a:cs typeface="Avenir Next Regular" panose="020B0803020202020204" charset="0"/>
              </a:rPr>
              <a:t>时间</a:t>
            </a:r>
            <a:r>
              <a:rPr lang="zh-CN" altLang="en-US" sz="2800">
                <a:solidFill>
                  <a:schemeClr val="bg1"/>
                </a:solidFill>
                <a:latin typeface="Avenir Next Regular" panose="020B0803020202020204" charset="0"/>
                <a:ea typeface="Avenir Next Regular" panose="020B0803020202020204" charset="0"/>
                <a:cs typeface="Avenir Next Regular" panose="020B0803020202020204" charset="0"/>
              </a:rPr>
              <a:t>最多之</a:t>
            </a:r>
            <a:r>
              <a:rPr lang="zh-CN" altLang="en-US" sz="2800">
                <a:solidFill>
                  <a:schemeClr val="bg1"/>
                </a:solidFill>
                <a:uFillTx/>
                <a:latin typeface="Avenir Next Regular" panose="020B0803020202020204" charset="0"/>
                <a:ea typeface="Avenir Next Regular" panose="020B0803020202020204" charset="0"/>
                <a:cs typeface="Avenir Next Regular" panose="020B0803020202020204" charset="0"/>
              </a:rPr>
              <a:t>小组</a:t>
            </a:r>
            <a:r>
              <a:rPr lang="zh-CN" altLang="en-US" sz="2800">
                <a:solidFill>
                  <a:schemeClr val="bg1"/>
                </a:solidFill>
                <a:latin typeface="Avenir Next Regular" panose="020B0803020202020204" charset="0"/>
                <a:ea typeface="Avenir Next Regular" panose="020B0803020202020204" charset="0"/>
                <a:cs typeface="Avenir Next Regular" panose="020B0803020202020204" charset="0"/>
              </a:rPr>
              <a:t>，</a:t>
            </a:r>
            <a:r>
              <a:rPr lang="zh-CN" altLang="en-US" sz="2800">
                <a:solidFill>
                  <a:schemeClr val="bg1"/>
                </a:solidFill>
                <a:uFillTx/>
                <a:latin typeface="Avenir Next Regular" panose="020B0803020202020204" charset="0"/>
                <a:ea typeface="Avenir Next Regular" panose="020B0803020202020204" charset="0"/>
                <a:cs typeface="Avenir Next Regular" panose="020B0803020202020204" charset="0"/>
              </a:rPr>
              <a:t>全组</a:t>
            </a:r>
            <a:r>
              <a:rPr lang="zh-CN" altLang="en-US" sz="2800">
                <a:solidFill>
                  <a:schemeClr val="bg1"/>
                </a:solidFill>
                <a:latin typeface="Avenir Next Regular" panose="020B0803020202020204" charset="0"/>
                <a:ea typeface="Avenir Next Regular" panose="020B0803020202020204" charset="0"/>
                <a:cs typeface="Avenir Next Regular" panose="020B0803020202020204" charset="0"/>
              </a:rPr>
              <a:t>需共同接受</a:t>
            </a:r>
            <a:r>
              <a:rPr lang="zh-CN" altLang="en-US" sz="2800">
                <a:solidFill>
                  <a:schemeClr val="bg1"/>
                </a:solidFill>
                <a:uFillTx/>
                <a:latin typeface="Avenir Next Regular" panose="020B0803020202020204" charset="0"/>
                <a:ea typeface="Avenir Next Regular" panose="020B0803020202020204" charset="0"/>
                <a:cs typeface="Avenir Next Regular" panose="020B0803020202020204" charset="0"/>
              </a:rPr>
              <a:t>处罚</a:t>
            </a:r>
            <a:r>
              <a:rPr lang="zh-CN" altLang="en-US" sz="2800">
                <a:solidFill>
                  <a:schemeClr val="bg1"/>
                </a:solidFill>
                <a:latin typeface="Avenir Next Regular" panose="020B0803020202020204" charset="0"/>
                <a:ea typeface="Avenir Next Regular" panose="020B0803020202020204" charset="0"/>
                <a:cs typeface="Avenir Next Regular" panose="020B0803020202020204" charset="0"/>
              </a:rPr>
              <a:t>。</a:t>
            </a:r>
            <a:endParaRPr lang="zh-CN" altLang="en-US" sz="2800">
              <a:solidFill>
                <a:schemeClr val="bg1"/>
              </a:solidFill>
              <a:latin typeface="Avenir Next Regular" panose="020B0803020202020204" charset="0"/>
              <a:ea typeface="Avenir Next Regular" panose="020B0803020202020204" charset="0"/>
              <a:cs typeface="Avenir Next Regular" panose="020B0803020202020204" charset="0"/>
            </a:endParaRPr>
          </a:p>
          <a:p>
            <a:pPr marL="0" indent="0" algn="l" defTabSz="2316480">
              <a:lnSpc>
                <a:spcPct val="100000"/>
              </a:lnSpc>
              <a:spcBef>
                <a:spcPts val="2200"/>
              </a:spcBef>
              <a:buNone/>
              <a:defRPr sz="4750">
                <a:solidFill>
                  <a:srgbClr val="D5D5D5"/>
                </a:solidFill>
              </a:defRPr>
            </a:pPr>
            <a:endParaRPr lang="zh-CN" altLang="en-US" sz="2800">
              <a:solidFill>
                <a:schemeClr val="bg1"/>
              </a:solidFill>
              <a:latin typeface="Avenir Next Regular" panose="020B0803020202020204" charset="0"/>
              <a:ea typeface="Avenir Next Regular" panose="020B0803020202020204" charset="0"/>
              <a:cs typeface="Avenir Next Regular" panose="020B0803020202020204" charset="0"/>
            </a:endParaRPr>
          </a:p>
          <a:p>
            <a:pPr marL="0" indent="0" algn="l" defTabSz="2316480">
              <a:lnSpc>
                <a:spcPct val="100000"/>
              </a:lnSpc>
              <a:spcBef>
                <a:spcPts val="2200"/>
              </a:spcBef>
              <a:buNone/>
              <a:defRPr sz="4750">
                <a:solidFill>
                  <a:srgbClr val="D5D5D5"/>
                </a:solidFill>
              </a:defRPr>
            </a:pPr>
            <a:r>
              <a:rPr lang="en-US" altLang="zh-CN" sz="2800">
                <a:solidFill>
                  <a:schemeClr val="bg1"/>
                </a:solidFill>
                <a:latin typeface="Avenir Next Regular" panose="020B0803020202020204" charset="0"/>
                <a:ea typeface="Avenir Next Regular" panose="020B0803020202020204" charset="0"/>
                <a:cs typeface="Avenir Next Regular" panose="020B0803020202020204" charset="0"/>
              </a:rPr>
              <a:t>Attendance &amp; Penalty Rules</a:t>
            </a:r>
            <a:endParaRPr lang="en-US" altLang="zh-CN" sz="2800">
              <a:solidFill>
                <a:schemeClr val="bg1"/>
              </a:solidFill>
              <a:latin typeface="Avenir Next Regular" panose="020B0803020202020204" charset="0"/>
              <a:ea typeface="Avenir Next Regular" panose="020B0803020202020204" charset="0"/>
              <a:cs typeface="Avenir Next Regular" panose="020B0803020202020204" charset="0"/>
            </a:endParaRPr>
          </a:p>
          <a:p>
            <a:pPr algn="l" defTabSz="2316480">
              <a:lnSpc>
                <a:spcPct val="100000"/>
              </a:lnSpc>
              <a:spcBef>
                <a:spcPts val="2200"/>
              </a:spcBef>
              <a:buFont typeface="Wingdings" panose="05000000000000000000" charset="0"/>
              <a:buChar char=""/>
              <a:defRPr sz="4750">
                <a:solidFill>
                  <a:srgbClr val="D5D5D5"/>
                </a:solidFill>
              </a:defRPr>
            </a:pPr>
            <a:r>
              <a:rPr lang="en-US" altLang="zh-CN" sz="2800">
                <a:solidFill>
                  <a:schemeClr val="bg1"/>
                </a:solidFill>
                <a:latin typeface="Avenir Next Regular" panose="020B0803020202020204" charset="0"/>
                <a:ea typeface="Avenir Next Regular" panose="020B0803020202020204" charset="0"/>
                <a:cs typeface="Avenir Next Regular" panose="020B0803020202020204" charset="0"/>
              </a:rPr>
              <a:t>Tardiness Fine (Late Arrival): A fine of HKD 100 per minute will be charged for arriving late. The maximum fine per person is capped at HKD 500.</a:t>
            </a:r>
            <a:endParaRPr lang="en-US" altLang="zh-CN" sz="2800">
              <a:solidFill>
                <a:schemeClr val="bg1"/>
              </a:solidFill>
              <a:latin typeface="Avenir Next Regular" panose="020B0803020202020204" charset="0"/>
              <a:ea typeface="Avenir Next Regular" panose="020B0803020202020204" charset="0"/>
              <a:cs typeface="Avenir Next Regular" panose="020B0803020202020204" charset="0"/>
            </a:endParaRPr>
          </a:p>
          <a:p>
            <a:pPr algn="l" defTabSz="2316480">
              <a:lnSpc>
                <a:spcPct val="100000"/>
              </a:lnSpc>
              <a:spcBef>
                <a:spcPts val="2200"/>
              </a:spcBef>
              <a:buFont typeface="Wingdings" panose="05000000000000000000" charset="0"/>
              <a:buChar char=""/>
              <a:defRPr sz="4750">
                <a:solidFill>
                  <a:srgbClr val="D5D5D5"/>
                </a:solidFill>
              </a:defRPr>
            </a:pPr>
            <a:r>
              <a:rPr lang="en-US" altLang="zh-CN" sz="2800">
                <a:solidFill>
                  <a:schemeClr val="bg1"/>
                </a:solidFill>
                <a:latin typeface="Avenir Next Regular" panose="020B0803020202020204" charset="0"/>
                <a:ea typeface="Avenir Next Regular" panose="020B0803020202020204" charset="0"/>
                <a:cs typeface="Avenir Next Regular" panose="020B0803020202020204" charset="0"/>
              </a:rPr>
              <a:t>Check-in Policy: Members who fail to check in or forget to do so will be treated as being 5 minutes late.</a:t>
            </a:r>
            <a:endParaRPr lang="en-US" altLang="zh-CN" sz="2800">
              <a:solidFill>
                <a:schemeClr val="bg1"/>
              </a:solidFill>
              <a:latin typeface="Avenir Next Regular" panose="020B0803020202020204" charset="0"/>
              <a:ea typeface="Avenir Next Regular" panose="020B0803020202020204" charset="0"/>
              <a:cs typeface="Avenir Next Regular" panose="020B0803020202020204" charset="0"/>
            </a:endParaRPr>
          </a:p>
          <a:p>
            <a:pPr algn="l" defTabSz="2316480">
              <a:lnSpc>
                <a:spcPct val="100000"/>
              </a:lnSpc>
              <a:spcBef>
                <a:spcPts val="2200"/>
              </a:spcBef>
              <a:buFont typeface="Wingdings" panose="05000000000000000000" charset="0"/>
              <a:buChar char=""/>
              <a:defRPr sz="4750">
                <a:solidFill>
                  <a:srgbClr val="D5D5D5"/>
                </a:solidFill>
              </a:defRPr>
            </a:pPr>
            <a:r>
              <a:rPr lang="en-US" altLang="zh-CN" sz="2800">
                <a:solidFill>
                  <a:schemeClr val="bg1"/>
                </a:solidFill>
                <a:latin typeface="Avenir Next Regular" panose="020B0803020202020204" charset="0"/>
                <a:ea typeface="Avenir Next Regular" panose="020B0803020202020204" charset="0"/>
                <a:cs typeface="Avenir Next Regular" panose="020B0803020202020204" charset="0"/>
              </a:rPr>
              <a:t>Group Accountability: The late arrival times of all members within each group will be accumulated. The grou</a:t>
            </a:r>
            <a:endParaRPr lang="en-US" altLang="zh-CN" sz="2800">
              <a:solidFill>
                <a:schemeClr val="bg1"/>
              </a:solidFill>
              <a:latin typeface="Avenir Next Regular" panose="020B0803020202020204" charset="0"/>
              <a:ea typeface="Avenir Next Regular" panose="020B0803020202020204" charset="0"/>
              <a:cs typeface="Avenir Next Regular" panose="020B0803020202020204" charset="0"/>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3810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1"/>
            <a:stretch>
              <a:fillRect t="-9277" b="-9277"/>
            </a:stretch>
          </a:blipFill>
        </p:spPr>
      </p:sp>
      <p:sp>
        <p:nvSpPr>
          <p:cNvPr id="3" name="Freeform 3"/>
          <p:cNvSpPr/>
          <p:nvPr/>
        </p:nvSpPr>
        <p:spPr>
          <a:xfrm rot="5400000">
            <a:off x="16336866" y="1496894"/>
            <a:ext cx="646032" cy="646032"/>
          </a:xfrm>
          <a:custGeom>
            <a:avLst/>
            <a:gdLst/>
            <a:ahLst/>
            <a:cxnLst/>
            <a:rect l="l" t="t" r="r" b="b"/>
            <a:pathLst>
              <a:path w="646032" h="646032">
                <a:moveTo>
                  <a:pt x="0" y="0"/>
                </a:moveTo>
                <a:lnTo>
                  <a:pt x="646032" y="0"/>
                </a:lnTo>
                <a:lnTo>
                  <a:pt x="646032" y="646032"/>
                </a:lnTo>
                <a:lnTo>
                  <a:pt x="0" y="646032"/>
                </a:lnTo>
                <a:lnTo>
                  <a:pt x="0" y="0"/>
                </a:lnTo>
                <a:close/>
              </a:path>
            </a:pathLst>
          </a:custGeom>
          <a:blipFill>
            <a:blip r:embed="rId2"/>
            <a:stretch>
              <a:fillRect/>
            </a:stretch>
          </a:blipFill>
        </p:spPr>
      </p:sp>
      <p:sp>
        <p:nvSpPr>
          <p:cNvPr id="5" name="Grand Lisboa Palace"/>
          <p:cNvSpPr txBox="1"/>
          <p:nvPr>
            <p:custDataLst>
              <p:tags r:id="rId3"/>
            </p:custDataLst>
          </p:nvPr>
        </p:nvSpPr>
        <p:spPr>
          <a:xfrm>
            <a:off x="5181600" y="419100"/>
            <a:ext cx="7608570" cy="1598930"/>
          </a:xfrm>
          <a:prstGeom prst="rect">
            <a:avLst/>
          </a:prstGeom>
          <a:ln w="12700">
            <a:miter lim="400000"/>
          </a:ln>
        </p:spPr>
        <p:txBody>
          <a:bodyPr lIns="50800" tIns="50800" rIns="50800" bIns="50800" anchor="b">
            <a:noAutofit/>
          </a:bodyPr>
          <a:lstStyle>
            <a:lvl1pPr algn="l" defTabSz="817245">
              <a:defRPr sz="8315" spc="-249"/>
            </a:lvl1pPr>
          </a:lstStyle>
          <a:p>
            <a:pPr algn="ctr">
              <a:lnSpc>
                <a:spcPct val="120000"/>
              </a:lnSpc>
              <a:spcBef>
                <a:spcPts val="0"/>
              </a:spcBef>
              <a:spcAft>
                <a:spcPts val="0"/>
              </a:spcAft>
            </a:pPr>
            <a:r>
              <a:rPr lang="zh-TW" altLang="en-US" sz="4400" dirty="0">
                <a:solidFill>
                  <a:schemeClr val="bg1"/>
                </a:solidFill>
                <a:latin typeface="Avenir Next Regular" panose="020B0803020202020204" charset="0"/>
                <a:ea typeface="Avenir Next Regular" panose="020B0803020202020204" charset="0"/>
                <a:cs typeface="Avenir Next Regular" panose="020B0803020202020204" charset="0"/>
                <a:sym typeface="+mn-ea"/>
              </a:rPr>
              <a:t>签到时间</a:t>
            </a:r>
            <a:endParaRPr lang="en-US" altLang="zh-TW" sz="4400" dirty="0">
              <a:solidFill>
                <a:schemeClr val="bg1"/>
              </a:solidFill>
              <a:latin typeface="Avenir Next Regular" panose="020B0803020202020204" charset="0"/>
              <a:ea typeface="Avenir Next Regular" panose="020B0803020202020204" charset="0"/>
              <a:cs typeface="Avenir Next Regular" panose="020B0803020202020204" charset="0"/>
              <a:sym typeface="+mn-ea"/>
            </a:endParaRPr>
          </a:p>
          <a:p>
            <a:pPr algn="ctr">
              <a:lnSpc>
                <a:spcPct val="120000"/>
              </a:lnSpc>
              <a:spcBef>
                <a:spcPts val="0"/>
              </a:spcBef>
              <a:spcAft>
                <a:spcPts val="0"/>
              </a:spcAft>
            </a:pPr>
            <a:r>
              <a:rPr lang="en-US" altLang="en-GB" sz="4400" dirty="0">
                <a:solidFill>
                  <a:schemeClr val="bg1"/>
                </a:solidFill>
                <a:latin typeface="Avenir Next Regular" panose="020B0803020202020204" charset="0"/>
                <a:ea typeface="Avenir Next Regular" panose="020B0803020202020204" charset="0"/>
                <a:cs typeface="Avenir Next Regular" panose="020B0803020202020204" charset="0"/>
                <a:sym typeface="+mn-ea"/>
              </a:rPr>
              <a:t>Sign</a:t>
            </a:r>
            <a:r>
              <a:rPr lang="en-GB" sz="4400" dirty="0">
                <a:solidFill>
                  <a:schemeClr val="bg1"/>
                </a:solidFill>
                <a:latin typeface="Avenir Next Regular" panose="020B0803020202020204" charset="0"/>
                <a:ea typeface="Avenir Next Regular" panose="020B0803020202020204" charset="0"/>
                <a:cs typeface="Avenir Next Regular" panose="020B0803020202020204" charset="0"/>
                <a:sym typeface="+mn-ea"/>
              </a:rPr>
              <a:t>-in Time</a:t>
            </a:r>
            <a:endParaRPr lang="en-GB" sz="4400" dirty="0">
              <a:solidFill>
                <a:schemeClr val="bg1"/>
              </a:solidFill>
              <a:latin typeface="Avenir Next Regular" panose="020B0803020202020204" charset="0"/>
              <a:ea typeface="Avenir Next Regular" panose="020B0803020202020204" charset="0"/>
              <a:cs typeface="Avenir Next Regular" panose="020B0803020202020204" charset="0"/>
              <a:sym typeface="+mn-ea"/>
            </a:endParaRPr>
          </a:p>
        </p:txBody>
      </p:sp>
      <p:graphicFrame>
        <p:nvGraphicFramePr>
          <p:cNvPr id="6" name="表格 5"/>
          <p:cNvGraphicFramePr>
            <a:graphicFrameLocks noGrp="1"/>
          </p:cNvGraphicFramePr>
          <p:nvPr>
            <p:custDataLst>
              <p:tags r:id="rId4"/>
            </p:custDataLst>
          </p:nvPr>
        </p:nvGraphicFramePr>
        <p:xfrm>
          <a:off x="1447800" y="2857500"/>
          <a:ext cx="15422245" cy="6604000"/>
        </p:xfrm>
        <a:graphic>
          <a:graphicData uri="http://schemas.openxmlformats.org/drawingml/2006/table">
            <a:tbl>
              <a:tblPr firstRow="1" bandRow="1">
                <a:tableStyleId>{5C22544A-7EE6-4342-B048-85BDC9FD1C3A}</a:tableStyleId>
              </a:tblPr>
              <a:tblGrid>
                <a:gridCol w="1896745"/>
                <a:gridCol w="3493135"/>
                <a:gridCol w="3863975"/>
                <a:gridCol w="3084195"/>
                <a:gridCol w="3084195"/>
              </a:tblGrid>
              <a:tr h="825500">
                <a:tc>
                  <a:txBody>
                    <a:bodyPr/>
                    <a:p>
                      <a:pPr algn="ctr"/>
                      <a:r>
                        <a:rPr lang="zh-TW" altLang="en-US" sz="2800" dirty="0">
                          <a:solidFill>
                            <a:schemeClr val="bg1"/>
                          </a:solidFill>
                          <a:latin typeface="Avenir Next Regular" panose="020B0803020202020204" charset="0"/>
                          <a:ea typeface="Avenir Next Regular" panose="020B0803020202020204" charset="0"/>
                          <a:cs typeface="Avenir Next Regular" panose="020B0803020202020204" charset="0"/>
                        </a:rPr>
                        <a:t>＃</a:t>
                      </a:r>
                      <a:endParaRPr lang="zh-TW" altLang="en-US" sz="2800" dirty="0">
                        <a:solidFill>
                          <a:schemeClr val="bg1"/>
                        </a:solidFill>
                        <a:latin typeface="Avenir Next Regular" panose="020B0803020202020204" charset="0"/>
                        <a:ea typeface="Avenir Next Regular" panose="020B0803020202020204" charset="0"/>
                        <a:cs typeface="Avenir Next Regular" panose="020B0803020202020204" charset="0"/>
                      </a:endParaRPr>
                    </a:p>
                  </a:txBody>
                  <a:tcPr anchor="ctr">
                    <a:solidFill>
                      <a:schemeClr val="accent4">
                        <a:lumMod val="75000"/>
                      </a:schemeClr>
                    </a:solidFill>
                  </a:tcPr>
                </a:tc>
                <a:tc>
                  <a:txBody>
                    <a:bodyPr/>
                    <a:p>
                      <a:pPr algn="ctr"/>
                      <a:r>
                        <a:rPr lang="zh-TW" altLang="en-US" sz="2800" dirty="0">
                          <a:solidFill>
                            <a:schemeClr val="bg1"/>
                          </a:solidFill>
                          <a:latin typeface="Avenir Next Regular" panose="020B0803020202020204" charset="0"/>
                          <a:ea typeface="Avenir Next Regular" panose="020B0803020202020204" charset="0"/>
                          <a:cs typeface="Avenir Next Regular" panose="020B0803020202020204" charset="0"/>
                        </a:rPr>
                        <a:t>日期</a:t>
                      </a:r>
                      <a:r>
                        <a:rPr lang="en-US" altLang="zh-TW" sz="2800" dirty="0">
                          <a:solidFill>
                            <a:schemeClr val="bg1"/>
                          </a:solidFill>
                          <a:latin typeface="Avenir Next Regular" panose="020B0803020202020204" charset="0"/>
                          <a:ea typeface="Avenir Next Regular" panose="020B0803020202020204" charset="0"/>
                          <a:cs typeface="Avenir Next Regular" panose="020B0803020202020204" charset="0"/>
                        </a:rPr>
                        <a:t>Date</a:t>
                      </a:r>
                      <a:endParaRPr lang="en-US" altLang="zh-TW" sz="2800" dirty="0">
                        <a:solidFill>
                          <a:schemeClr val="bg1"/>
                        </a:solidFill>
                        <a:latin typeface="Avenir Next Regular" panose="020B0803020202020204" charset="0"/>
                        <a:ea typeface="Avenir Next Regular" panose="020B0803020202020204" charset="0"/>
                        <a:cs typeface="Avenir Next Regular" panose="020B0803020202020204" charset="0"/>
                      </a:endParaRPr>
                    </a:p>
                  </a:txBody>
                  <a:tcPr anchor="ctr">
                    <a:solidFill>
                      <a:schemeClr val="accent4">
                        <a:lumMod val="75000"/>
                      </a:schemeClr>
                    </a:solidFill>
                  </a:tcPr>
                </a:tc>
                <a:tc>
                  <a:txBody>
                    <a:bodyPr/>
                    <a:p>
                      <a:pPr algn="ctr"/>
                      <a:r>
                        <a:rPr lang="zh-TW" altLang="en-US" sz="2800" dirty="0">
                          <a:solidFill>
                            <a:schemeClr val="bg1"/>
                          </a:solidFill>
                          <a:latin typeface="Avenir Next Regular" panose="020B0803020202020204" charset="0"/>
                          <a:ea typeface="Avenir Next Regular" panose="020B0803020202020204" charset="0"/>
                          <a:cs typeface="Avenir Next Regular" panose="020B0803020202020204" charset="0"/>
                        </a:rPr>
                        <a:t>名称</a:t>
                      </a:r>
                      <a:r>
                        <a:rPr lang="en-US" altLang="zh-TW" sz="2800" dirty="0">
                          <a:solidFill>
                            <a:schemeClr val="bg1"/>
                          </a:solidFill>
                          <a:latin typeface="Avenir Next Regular" panose="020B0803020202020204" charset="0"/>
                          <a:ea typeface="Avenir Next Regular" panose="020B0803020202020204" charset="0"/>
                          <a:cs typeface="Avenir Next Regular" panose="020B0803020202020204" charset="0"/>
                        </a:rPr>
                        <a:t>Event</a:t>
                      </a:r>
                      <a:endParaRPr lang="en-US" altLang="zh-TW" sz="2800" dirty="0">
                        <a:solidFill>
                          <a:schemeClr val="bg1"/>
                        </a:solidFill>
                        <a:latin typeface="Avenir Next Regular" panose="020B0803020202020204" charset="0"/>
                        <a:ea typeface="Avenir Next Regular" panose="020B0803020202020204" charset="0"/>
                        <a:cs typeface="Avenir Next Regular" panose="020B0803020202020204" charset="0"/>
                      </a:endParaRPr>
                    </a:p>
                  </a:txBody>
                  <a:tcPr anchor="ctr">
                    <a:solidFill>
                      <a:schemeClr val="accent4">
                        <a:lumMod val="75000"/>
                      </a:schemeClr>
                    </a:solidFill>
                  </a:tcPr>
                </a:tc>
                <a:tc>
                  <a:txBody>
                    <a:bodyPr/>
                    <a:p>
                      <a:pPr algn="ctr"/>
                      <a:r>
                        <a:rPr lang="zh-CN" altLang="zh-TW" sz="2800" dirty="0">
                          <a:solidFill>
                            <a:schemeClr val="bg1"/>
                          </a:solidFill>
                          <a:latin typeface="Avenir Next Regular" panose="020B0803020202020204" charset="0"/>
                          <a:ea typeface="Avenir Next Regular" panose="020B0803020202020204" charset="0"/>
                          <a:cs typeface="Avenir Next Regular" panose="020B0803020202020204" charset="0"/>
                        </a:rPr>
                        <a:t>签</a:t>
                      </a:r>
                      <a:r>
                        <a:rPr lang="zh-TW" altLang="en-US" sz="2800" dirty="0">
                          <a:solidFill>
                            <a:schemeClr val="bg1"/>
                          </a:solidFill>
                          <a:latin typeface="Avenir Next Regular" panose="020B0803020202020204" charset="0"/>
                          <a:ea typeface="Avenir Next Regular" panose="020B0803020202020204" charset="0"/>
                          <a:cs typeface="Avenir Next Regular" panose="020B0803020202020204" charset="0"/>
                        </a:rPr>
                        <a:t>到时间</a:t>
                      </a:r>
                      <a:endParaRPr lang="zh-TW" altLang="en-US" sz="2800" dirty="0">
                        <a:solidFill>
                          <a:schemeClr val="bg1"/>
                        </a:solidFill>
                        <a:latin typeface="Avenir Next Regular" panose="020B0803020202020204" charset="0"/>
                        <a:ea typeface="Avenir Next Regular" panose="020B0803020202020204" charset="0"/>
                        <a:cs typeface="Avenir Next Regular" panose="020B0803020202020204" charset="0"/>
                      </a:endParaRPr>
                    </a:p>
                    <a:p>
                      <a:pPr algn="ctr"/>
                      <a:r>
                        <a:rPr lang="en-US" altLang="en-GB" sz="2800" dirty="0">
                          <a:solidFill>
                            <a:schemeClr val="bg1"/>
                          </a:solidFill>
                          <a:latin typeface="Avenir Next Regular" panose="020B0803020202020204" charset="0"/>
                          <a:ea typeface="Avenir Next Regular" panose="020B0803020202020204" charset="0"/>
                          <a:cs typeface="Avenir Next Regular" panose="020B0803020202020204" charset="0"/>
                          <a:sym typeface="+mn-ea"/>
                        </a:rPr>
                        <a:t>Sign</a:t>
                      </a:r>
                      <a:r>
                        <a:rPr lang="en-GB" sz="2800" dirty="0">
                          <a:solidFill>
                            <a:schemeClr val="bg1"/>
                          </a:solidFill>
                          <a:latin typeface="Avenir Next Regular" panose="020B0803020202020204" charset="0"/>
                          <a:ea typeface="Avenir Next Regular" panose="020B0803020202020204" charset="0"/>
                          <a:cs typeface="Avenir Next Regular" panose="020B0803020202020204" charset="0"/>
                          <a:sym typeface="+mn-ea"/>
                        </a:rPr>
                        <a:t>-in Time</a:t>
                      </a:r>
                      <a:endParaRPr lang="zh-TW" altLang="en-US" sz="2800" dirty="0">
                        <a:solidFill>
                          <a:schemeClr val="bg1"/>
                        </a:solidFill>
                        <a:latin typeface="Avenir Next Regular" panose="020B0803020202020204" charset="0"/>
                        <a:ea typeface="Avenir Next Regular" panose="020B0803020202020204" charset="0"/>
                        <a:cs typeface="Avenir Next Regular" panose="020B0803020202020204" charset="0"/>
                      </a:endParaRPr>
                    </a:p>
                  </a:txBody>
                  <a:tcPr anchor="ctr">
                    <a:solidFill>
                      <a:schemeClr val="accent4">
                        <a:lumMod val="75000"/>
                      </a:schemeClr>
                    </a:solidFill>
                  </a:tcPr>
                </a:tc>
                <a:tc>
                  <a:txBody>
                    <a:bodyPr/>
                    <a:p>
                      <a:pPr algn="ctr"/>
                      <a:r>
                        <a:rPr lang="zh-TW" altLang="en-US" sz="2800" dirty="0">
                          <a:solidFill>
                            <a:schemeClr val="bg1"/>
                          </a:solidFill>
                          <a:latin typeface="Avenir Next Regular" panose="020B0803020202020204" charset="0"/>
                          <a:ea typeface="Avenir Next Regular" panose="020B0803020202020204" charset="0"/>
                          <a:cs typeface="Avenir Next Regular" panose="020B0803020202020204" charset="0"/>
                        </a:rPr>
                        <a:t>迟到时间</a:t>
                      </a:r>
                      <a:endParaRPr lang="zh-TW" altLang="en-US" sz="2800" dirty="0">
                        <a:solidFill>
                          <a:schemeClr val="bg1"/>
                        </a:solidFill>
                        <a:latin typeface="Avenir Next Regular" panose="020B0803020202020204" charset="0"/>
                        <a:ea typeface="Avenir Next Regular" panose="020B0803020202020204" charset="0"/>
                        <a:cs typeface="Avenir Next Regular" panose="020B0803020202020204" charset="0"/>
                      </a:endParaRPr>
                    </a:p>
                    <a:p>
                      <a:pPr algn="ctr"/>
                      <a:r>
                        <a:rPr lang="en-US" altLang="zh-CN" sz="2800" dirty="0">
                          <a:solidFill>
                            <a:schemeClr val="bg1"/>
                          </a:solidFill>
                          <a:latin typeface="Avenir Next Regular" panose="020B0803020202020204" charset="0"/>
                          <a:ea typeface="Avenir Next Regular" panose="020B0803020202020204" charset="0"/>
                          <a:cs typeface="Avenir Next Regular" panose="020B0803020202020204" charset="0"/>
                        </a:rPr>
                        <a:t>Late From</a:t>
                      </a:r>
                      <a:endParaRPr lang="en-US" altLang="zh-CN" sz="2800" dirty="0">
                        <a:solidFill>
                          <a:schemeClr val="bg1"/>
                        </a:solidFill>
                        <a:latin typeface="Avenir Next Regular" panose="020B0803020202020204" charset="0"/>
                        <a:ea typeface="Avenir Next Regular" panose="020B0803020202020204" charset="0"/>
                        <a:cs typeface="Avenir Next Regular" panose="020B0803020202020204" charset="0"/>
                      </a:endParaRPr>
                    </a:p>
                  </a:txBody>
                  <a:tcPr anchor="ctr">
                    <a:solidFill>
                      <a:schemeClr val="accent4">
                        <a:lumMod val="75000"/>
                      </a:schemeClr>
                    </a:solidFill>
                  </a:tcPr>
                </a:tc>
              </a:tr>
              <a:tr h="825500">
                <a:tc>
                  <a:txBody>
                    <a:bodyPr/>
                    <a:p>
                      <a:pPr algn="ctr"/>
                      <a:r>
                        <a:rPr lang="en-US" altLang="zh-TW" sz="2800" dirty="0">
                          <a:solidFill>
                            <a:schemeClr val="bg1"/>
                          </a:solidFill>
                          <a:latin typeface="Avenir Next Regular" panose="020B0803020202020204" charset="0"/>
                          <a:ea typeface="Avenir Next Regular" panose="020B0803020202020204" charset="0"/>
                          <a:cs typeface="Avenir Next Regular" panose="020B0803020202020204" charset="0"/>
                        </a:rPr>
                        <a:t>1</a:t>
                      </a:r>
                      <a:endParaRPr lang="en-US" altLang="zh-TW" sz="2800" dirty="0">
                        <a:solidFill>
                          <a:schemeClr val="bg1"/>
                        </a:solidFill>
                        <a:latin typeface="Avenir Next Regular" panose="020B0803020202020204" charset="0"/>
                        <a:ea typeface="Avenir Next Regular" panose="020B0803020202020204" charset="0"/>
                        <a:cs typeface="Avenir Next Regular" panose="020B0803020202020204" charset="0"/>
                      </a:endParaRPr>
                    </a:p>
                  </a:txBody>
                  <a:tcPr anchor="ctr">
                    <a:solidFill>
                      <a:schemeClr val="accent4">
                        <a:lumMod val="75000"/>
                      </a:schemeClr>
                    </a:solidFill>
                  </a:tcPr>
                </a:tc>
                <a:tc>
                  <a:txBody>
                    <a:bodyPr/>
                    <a:p>
                      <a:pPr algn="ctr"/>
                      <a:r>
                        <a:rPr lang="en-US" altLang="zh-TW" sz="2800" dirty="0">
                          <a:solidFill>
                            <a:schemeClr val="bg1"/>
                          </a:solidFill>
                          <a:latin typeface="Avenir Next Regular" panose="020B0803020202020204" charset="0"/>
                          <a:ea typeface="Avenir Next Regular" panose="020B0803020202020204" charset="0"/>
                          <a:cs typeface="Avenir Next Regular" panose="020B0803020202020204" charset="0"/>
                        </a:rPr>
                        <a:t>5/28</a:t>
                      </a:r>
                      <a:r>
                        <a:rPr lang="zh-TW" altLang="en-US" sz="2800" dirty="0">
                          <a:solidFill>
                            <a:schemeClr val="bg1"/>
                          </a:solidFill>
                          <a:latin typeface="Avenir Next Regular" panose="020B0803020202020204" charset="0"/>
                          <a:ea typeface="Avenir Next Regular" panose="020B0803020202020204" charset="0"/>
                          <a:cs typeface="Avenir Next Regular" panose="020B0803020202020204" charset="0"/>
                        </a:rPr>
                        <a:t>（周四</a:t>
                      </a:r>
                      <a:r>
                        <a:rPr lang="en-US" altLang="zh-TW" sz="2800" dirty="0">
                          <a:solidFill>
                            <a:schemeClr val="bg1"/>
                          </a:solidFill>
                          <a:latin typeface="Avenir Next Regular" panose="020B0803020202020204" charset="0"/>
                          <a:ea typeface="Avenir Next Regular" panose="020B0803020202020204" charset="0"/>
                          <a:cs typeface="Avenir Next Regular" panose="020B0803020202020204" charset="0"/>
                        </a:rPr>
                        <a:t> </a:t>
                      </a:r>
                      <a:r>
                        <a:rPr lang="en-US" altLang="zh-CN" sz="2800" dirty="0">
                          <a:solidFill>
                            <a:schemeClr val="bg1"/>
                          </a:solidFill>
                          <a:latin typeface="Avenir Next Regular" panose="020B0803020202020204" charset="0"/>
                          <a:ea typeface="Avenir Next Regular" panose="020B0803020202020204" charset="0"/>
                          <a:cs typeface="Avenir Next Regular" panose="020B0803020202020204" charset="0"/>
                        </a:rPr>
                        <a:t>Thu.</a:t>
                      </a:r>
                      <a:r>
                        <a:rPr lang="zh-TW" altLang="en-US" sz="2800" dirty="0">
                          <a:solidFill>
                            <a:schemeClr val="bg1"/>
                          </a:solidFill>
                          <a:latin typeface="Avenir Next Regular" panose="020B0803020202020204" charset="0"/>
                          <a:ea typeface="Avenir Next Regular" panose="020B0803020202020204" charset="0"/>
                          <a:cs typeface="Avenir Next Regular" panose="020B0803020202020204" charset="0"/>
                        </a:rPr>
                        <a:t>）</a:t>
                      </a:r>
                      <a:endParaRPr lang="zh-TW" altLang="en-US" sz="2800" dirty="0">
                        <a:solidFill>
                          <a:schemeClr val="bg1"/>
                        </a:solidFill>
                        <a:latin typeface="Avenir Next Regular" panose="020B0803020202020204" charset="0"/>
                        <a:ea typeface="Avenir Next Regular" panose="020B0803020202020204" charset="0"/>
                        <a:cs typeface="Avenir Next Regular" panose="020B0803020202020204" charset="0"/>
                      </a:endParaRPr>
                    </a:p>
                  </a:txBody>
                  <a:tcPr anchor="ctr">
                    <a:solidFill>
                      <a:schemeClr val="accent4">
                        <a:lumMod val="75000"/>
                      </a:schemeClr>
                    </a:solidFill>
                  </a:tcPr>
                </a:tc>
                <a:tc>
                  <a:txBody>
                    <a:bodyPr/>
                    <a:p>
                      <a:pPr algn="ctr"/>
                      <a:r>
                        <a:rPr lang="en-US" altLang="zh-TW" sz="2400" dirty="0">
                          <a:solidFill>
                            <a:schemeClr val="bg1"/>
                          </a:solidFill>
                          <a:latin typeface="Avenir Next Regular" panose="020B0803020202020204" charset="0"/>
                          <a:ea typeface="Avenir Next Regular" panose="020B0803020202020204" charset="0"/>
                          <a:cs typeface="Avenir Next Regular" panose="020B0803020202020204" charset="0"/>
                        </a:rPr>
                        <a:t>GLC</a:t>
                      </a:r>
                      <a:endParaRPr lang="en-US" altLang="zh-TW" sz="2400" dirty="0">
                        <a:solidFill>
                          <a:schemeClr val="bg1"/>
                        </a:solidFill>
                        <a:latin typeface="Avenir Next Regular" panose="020B0803020202020204" charset="0"/>
                        <a:ea typeface="Avenir Next Regular" panose="020B0803020202020204" charset="0"/>
                        <a:cs typeface="Avenir Next Regular" panose="020B0803020202020204" charset="0"/>
                      </a:endParaRPr>
                    </a:p>
                  </a:txBody>
                  <a:tcPr anchor="ctr">
                    <a:solidFill>
                      <a:schemeClr val="accent4">
                        <a:lumMod val="75000"/>
                      </a:schemeClr>
                    </a:solidFill>
                  </a:tcPr>
                </a:tc>
                <a:tc>
                  <a:txBody>
                    <a:bodyPr/>
                    <a:p>
                      <a:pPr algn="ctr"/>
                      <a:r>
                        <a:rPr lang="en-US" altLang="zh-TW" sz="2800" dirty="0">
                          <a:solidFill>
                            <a:schemeClr val="bg1"/>
                          </a:solidFill>
                          <a:latin typeface="Avenir Next Regular" panose="020B0803020202020204" charset="0"/>
                          <a:ea typeface="Avenir Next Regular" panose="020B0803020202020204" charset="0"/>
                          <a:cs typeface="Avenir Next Regular" panose="020B0803020202020204" charset="0"/>
                        </a:rPr>
                        <a:t>08:45</a:t>
                      </a:r>
                      <a:endParaRPr lang="en-US" altLang="zh-TW" sz="2800" dirty="0">
                        <a:solidFill>
                          <a:schemeClr val="bg1"/>
                        </a:solidFill>
                        <a:latin typeface="Avenir Next Regular" panose="020B0803020202020204" charset="0"/>
                        <a:ea typeface="Avenir Next Regular" panose="020B0803020202020204" charset="0"/>
                        <a:cs typeface="Avenir Next Regular" panose="020B0803020202020204" charset="0"/>
                      </a:endParaRPr>
                    </a:p>
                  </a:txBody>
                  <a:tcPr anchor="ctr">
                    <a:solidFill>
                      <a:schemeClr val="accent4">
                        <a:lumMod val="75000"/>
                      </a:schemeClr>
                    </a:solidFill>
                  </a:tcPr>
                </a:tc>
                <a:tc>
                  <a:txBody>
                    <a:bodyPr/>
                    <a:p>
                      <a:pPr algn="ctr"/>
                      <a:r>
                        <a:rPr lang="en-US" altLang="zh-TW" sz="2800" dirty="0">
                          <a:solidFill>
                            <a:schemeClr val="bg1"/>
                          </a:solidFill>
                          <a:latin typeface="Avenir Next Regular" panose="020B0803020202020204" charset="0"/>
                          <a:ea typeface="Avenir Next Regular" panose="020B0803020202020204" charset="0"/>
                          <a:cs typeface="Avenir Next Regular" panose="020B0803020202020204" charset="0"/>
                        </a:rPr>
                        <a:t>09:00</a:t>
                      </a:r>
                      <a:endParaRPr lang="en-US" altLang="zh-TW" sz="2800" dirty="0">
                        <a:solidFill>
                          <a:schemeClr val="bg1"/>
                        </a:solidFill>
                        <a:latin typeface="Avenir Next Regular" panose="020B0803020202020204" charset="0"/>
                        <a:ea typeface="Avenir Next Regular" panose="020B0803020202020204" charset="0"/>
                        <a:cs typeface="Avenir Next Regular" panose="020B0803020202020204" charset="0"/>
                      </a:endParaRPr>
                    </a:p>
                  </a:txBody>
                  <a:tcPr anchor="ctr">
                    <a:solidFill>
                      <a:schemeClr val="accent4">
                        <a:lumMod val="75000"/>
                      </a:schemeClr>
                    </a:solidFill>
                  </a:tcPr>
                </a:tc>
              </a:tr>
              <a:tr h="825500">
                <a:tc>
                  <a:txBody>
                    <a:bodyPr/>
                    <a:p>
                      <a:pPr algn="ctr"/>
                      <a:r>
                        <a:rPr lang="en-US" altLang="zh-TW" sz="2800" dirty="0">
                          <a:solidFill>
                            <a:schemeClr val="bg1"/>
                          </a:solidFill>
                          <a:latin typeface="Avenir Next Regular" panose="020B0803020202020204" charset="0"/>
                          <a:ea typeface="Avenir Next Regular" panose="020B0803020202020204" charset="0"/>
                          <a:cs typeface="Avenir Next Regular" panose="020B0803020202020204" charset="0"/>
                        </a:rPr>
                        <a:t>2</a:t>
                      </a:r>
                      <a:endParaRPr lang="en-US" altLang="zh-TW" sz="2800" dirty="0">
                        <a:solidFill>
                          <a:schemeClr val="bg1"/>
                        </a:solidFill>
                        <a:latin typeface="Avenir Next Regular" panose="020B0803020202020204" charset="0"/>
                        <a:ea typeface="Avenir Next Regular" panose="020B0803020202020204" charset="0"/>
                        <a:cs typeface="Avenir Next Regular" panose="020B0803020202020204" charset="0"/>
                      </a:endParaRPr>
                    </a:p>
                  </a:txBody>
                  <a:tcPr anchor="ctr">
                    <a:solidFill>
                      <a:schemeClr val="accent4">
                        <a:lumMod val="75000"/>
                      </a:schemeClr>
                    </a:solidFill>
                  </a:tcPr>
                </a:tc>
                <a:tc>
                  <a:txBody>
                    <a:bodyPr/>
                    <a:p>
                      <a:pPr algn="ctr"/>
                      <a:r>
                        <a:rPr lang="en-US" altLang="zh-TW" sz="2800" dirty="0">
                          <a:solidFill>
                            <a:schemeClr val="bg1"/>
                          </a:solidFill>
                          <a:latin typeface="Avenir Next Regular" panose="020B0803020202020204" charset="0"/>
                          <a:ea typeface="Avenir Next Regular" panose="020B0803020202020204" charset="0"/>
                          <a:cs typeface="Avenir Next Regular" panose="020B0803020202020204" charset="0"/>
                        </a:rPr>
                        <a:t>5/28</a:t>
                      </a:r>
                      <a:r>
                        <a:rPr lang="zh-TW" altLang="en-US" sz="2800" dirty="0">
                          <a:solidFill>
                            <a:schemeClr val="bg1"/>
                          </a:solidFill>
                          <a:latin typeface="Avenir Next Regular" panose="020B0803020202020204" charset="0"/>
                          <a:ea typeface="Avenir Next Regular" panose="020B0803020202020204" charset="0"/>
                          <a:cs typeface="Avenir Next Regular" panose="020B0803020202020204" charset="0"/>
                        </a:rPr>
                        <a:t>（周</a:t>
                      </a:r>
                      <a:r>
                        <a:rPr lang="zh-CN" altLang="zh-TW" sz="2800" dirty="0">
                          <a:solidFill>
                            <a:schemeClr val="bg1"/>
                          </a:solidFill>
                          <a:latin typeface="Avenir Next Regular" panose="020B0803020202020204" charset="0"/>
                          <a:ea typeface="Avenir Next Regular" panose="020B0803020202020204" charset="0"/>
                          <a:cs typeface="Avenir Next Regular" panose="020B0803020202020204" charset="0"/>
                        </a:rPr>
                        <a:t>四</a:t>
                      </a:r>
                      <a:r>
                        <a:rPr lang="en-US" altLang="zh-CN" sz="2800" dirty="0">
                          <a:solidFill>
                            <a:schemeClr val="bg1"/>
                          </a:solidFill>
                          <a:latin typeface="Avenir Next Regular" panose="020B0803020202020204" charset="0"/>
                          <a:ea typeface="Avenir Next Regular" panose="020B0803020202020204" charset="0"/>
                          <a:cs typeface="Avenir Next Regular" panose="020B0803020202020204" charset="0"/>
                        </a:rPr>
                        <a:t> </a:t>
                      </a:r>
                      <a:r>
                        <a:rPr lang="en-US" altLang="zh-CN" sz="2800" dirty="0">
                          <a:solidFill>
                            <a:schemeClr val="bg1"/>
                          </a:solidFill>
                          <a:latin typeface="Avenir Next Regular" panose="020B0803020202020204" charset="0"/>
                          <a:ea typeface="Avenir Next Regular" panose="020B0803020202020204" charset="0"/>
                          <a:cs typeface="Avenir Next Regular" panose="020B0803020202020204" charset="0"/>
                          <a:sym typeface="+mn-ea"/>
                        </a:rPr>
                        <a:t>Thu.</a:t>
                      </a:r>
                      <a:r>
                        <a:rPr lang="zh-TW" altLang="en-US" sz="2800" dirty="0">
                          <a:solidFill>
                            <a:schemeClr val="bg1"/>
                          </a:solidFill>
                          <a:latin typeface="Avenir Next Regular" panose="020B0803020202020204" charset="0"/>
                          <a:ea typeface="Avenir Next Regular" panose="020B0803020202020204" charset="0"/>
                          <a:cs typeface="Avenir Next Regular" panose="020B0803020202020204" charset="0"/>
                        </a:rPr>
                        <a:t>）</a:t>
                      </a:r>
                      <a:endParaRPr lang="zh-TW" altLang="en-US" sz="2800" dirty="0">
                        <a:solidFill>
                          <a:schemeClr val="bg1"/>
                        </a:solidFill>
                        <a:latin typeface="Avenir Next Regular" panose="020B0803020202020204" charset="0"/>
                        <a:ea typeface="Avenir Next Regular" panose="020B0803020202020204" charset="0"/>
                        <a:cs typeface="Avenir Next Regular" panose="020B0803020202020204" charset="0"/>
                      </a:endParaRPr>
                    </a:p>
                  </a:txBody>
                  <a:tcPr anchor="ctr">
                    <a:solidFill>
                      <a:schemeClr val="accent4">
                        <a:lumMod val="75000"/>
                      </a:schemeClr>
                    </a:solidFill>
                  </a:tcPr>
                </a:tc>
                <a:tc>
                  <a:txBody>
                    <a:bodyPr/>
                    <a:p>
                      <a:pPr algn="ctr"/>
                      <a:r>
                        <a:rPr lang="en-US" altLang="zh-TW" sz="2400" dirty="0">
                          <a:solidFill>
                            <a:schemeClr val="bg1"/>
                          </a:solidFill>
                          <a:latin typeface="Avenir Next Regular" panose="020B0803020202020204" charset="0"/>
                          <a:ea typeface="Avenir Next Regular" panose="020B0803020202020204" charset="0"/>
                          <a:cs typeface="Avenir Next Regular" panose="020B0803020202020204" charset="0"/>
                          <a:sym typeface="+mn-ea"/>
                        </a:rPr>
                        <a:t>GLC</a:t>
                      </a:r>
                      <a:endParaRPr lang="en-US" altLang="zh-TW" sz="2400" dirty="0">
                        <a:solidFill>
                          <a:schemeClr val="bg1"/>
                        </a:solidFill>
                        <a:latin typeface="Avenir Next Regular" panose="020B0803020202020204" charset="0"/>
                        <a:ea typeface="Avenir Next Regular" panose="020B0803020202020204" charset="0"/>
                        <a:cs typeface="Avenir Next Regular" panose="020B0803020202020204" charset="0"/>
                        <a:sym typeface="+mn-ea"/>
                      </a:endParaRPr>
                    </a:p>
                  </a:txBody>
                  <a:tcPr anchor="ctr">
                    <a:solidFill>
                      <a:schemeClr val="accent4">
                        <a:lumMod val="75000"/>
                      </a:schemeClr>
                    </a:solidFill>
                  </a:tcPr>
                </a:tc>
                <a:tc>
                  <a:txBody>
                    <a:bodyPr/>
                    <a:p>
                      <a:pPr algn="ctr"/>
                      <a:r>
                        <a:rPr lang="en-US" altLang="zh-TW" sz="2800" dirty="0">
                          <a:solidFill>
                            <a:schemeClr val="bg1"/>
                          </a:solidFill>
                          <a:latin typeface="Avenir Next Regular" panose="020B0803020202020204" charset="0"/>
                          <a:ea typeface="Avenir Next Regular" panose="020B0803020202020204" charset="0"/>
                          <a:cs typeface="Avenir Next Regular" panose="020B0803020202020204" charset="0"/>
                        </a:rPr>
                        <a:t>13:15</a:t>
                      </a:r>
                      <a:endParaRPr lang="en-US" altLang="zh-TW" sz="2800" dirty="0">
                        <a:solidFill>
                          <a:schemeClr val="bg1"/>
                        </a:solidFill>
                        <a:latin typeface="Avenir Next Regular" panose="020B0803020202020204" charset="0"/>
                        <a:ea typeface="Avenir Next Regular" panose="020B0803020202020204" charset="0"/>
                        <a:cs typeface="Avenir Next Regular" panose="020B0803020202020204" charset="0"/>
                      </a:endParaRPr>
                    </a:p>
                  </a:txBody>
                  <a:tcPr anchor="ctr">
                    <a:solidFill>
                      <a:schemeClr val="accent4">
                        <a:lumMod val="75000"/>
                      </a:schemeClr>
                    </a:solidFill>
                  </a:tcPr>
                </a:tc>
                <a:tc>
                  <a:txBody>
                    <a:bodyPr/>
                    <a:p>
                      <a:pPr algn="ctr"/>
                      <a:r>
                        <a:rPr lang="en-US" altLang="zh-TW" sz="2800" dirty="0">
                          <a:solidFill>
                            <a:schemeClr val="bg1"/>
                          </a:solidFill>
                          <a:latin typeface="Avenir Next Regular" panose="020B0803020202020204" charset="0"/>
                          <a:ea typeface="Avenir Next Regular" panose="020B0803020202020204" charset="0"/>
                          <a:cs typeface="Avenir Next Regular" panose="020B0803020202020204" charset="0"/>
                        </a:rPr>
                        <a:t>13:30</a:t>
                      </a:r>
                      <a:endParaRPr lang="en-US" altLang="zh-TW" sz="2800" dirty="0">
                        <a:solidFill>
                          <a:schemeClr val="bg1"/>
                        </a:solidFill>
                        <a:latin typeface="Avenir Next Regular" panose="020B0803020202020204" charset="0"/>
                        <a:ea typeface="Avenir Next Regular" panose="020B0803020202020204" charset="0"/>
                        <a:cs typeface="Avenir Next Regular" panose="020B0803020202020204" charset="0"/>
                      </a:endParaRPr>
                    </a:p>
                  </a:txBody>
                  <a:tcPr anchor="ctr">
                    <a:solidFill>
                      <a:schemeClr val="accent4">
                        <a:lumMod val="75000"/>
                      </a:schemeClr>
                    </a:solidFill>
                  </a:tcPr>
                </a:tc>
              </a:tr>
              <a:tr h="825500">
                <a:tc>
                  <a:txBody>
                    <a:bodyPr/>
                    <a:p>
                      <a:pPr algn="ctr"/>
                      <a:r>
                        <a:rPr lang="en-US" altLang="zh-TW" sz="2800" dirty="0">
                          <a:solidFill>
                            <a:schemeClr val="bg1"/>
                          </a:solidFill>
                          <a:latin typeface="Avenir Next Regular" panose="020B0803020202020204" charset="0"/>
                          <a:ea typeface="Avenir Next Regular" panose="020B0803020202020204" charset="0"/>
                          <a:cs typeface="Avenir Next Regular" panose="020B0803020202020204" charset="0"/>
                        </a:rPr>
                        <a:t>3</a:t>
                      </a:r>
                      <a:endParaRPr lang="en-US" altLang="zh-TW" sz="2800" dirty="0">
                        <a:solidFill>
                          <a:schemeClr val="bg1"/>
                        </a:solidFill>
                        <a:latin typeface="Avenir Next Regular" panose="020B0803020202020204" charset="0"/>
                        <a:ea typeface="Avenir Next Regular" panose="020B0803020202020204" charset="0"/>
                        <a:cs typeface="Avenir Next Regular" panose="020B0803020202020204" charset="0"/>
                      </a:endParaRPr>
                    </a:p>
                  </a:txBody>
                  <a:tcPr anchor="ctr">
                    <a:solidFill>
                      <a:schemeClr val="accent4">
                        <a:lumMod val="75000"/>
                      </a:schemeClr>
                    </a:solidFill>
                  </a:tcPr>
                </a:tc>
                <a:tc>
                  <a:txBody>
                    <a:bodyPr/>
                    <a:p>
                      <a:pPr algn="ctr"/>
                      <a:r>
                        <a:rPr lang="en-US" altLang="zh-TW" sz="2800" dirty="0">
                          <a:solidFill>
                            <a:schemeClr val="bg1"/>
                          </a:solidFill>
                          <a:latin typeface="Avenir Next Regular" panose="020B0803020202020204" charset="0"/>
                          <a:ea typeface="Avenir Next Regular" panose="020B0803020202020204" charset="0"/>
                          <a:cs typeface="Avenir Next Regular" panose="020B0803020202020204" charset="0"/>
                        </a:rPr>
                        <a:t>5/28</a:t>
                      </a:r>
                      <a:r>
                        <a:rPr lang="zh-TW" altLang="en-US" sz="2800" dirty="0">
                          <a:solidFill>
                            <a:schemeClr val="bg1"/>
                          </a:solidFill>
                          <a:latin typeface="Avenir Next Regular" panose="020B0803020202020204" charset="0"/>
                          <a:ea typeface="Avenir Next Regular" panose="020B0803020202020204" charset="0"/>
                          <a:cs typeface="Avenir Next Regular" panose="020B0803020202020204" charset="0"/>
                        </a:rPr>
                        <a:t>（周</a:t>
                      </a:r>
                      <a:r>
                        <a:rPr lang="zh-CN" altLang="zh-TW" sz="2800" dirty="0">
                          <a:solidFill>
                            <a:schemeClr val="bg1"/>
                          </a:solidFill>
                          <a:latin typeface="Avenir Next Regular" panose="020B0803020202020204" charset="0"/>
                          <a:ea typeface="Avenir Next Regular" panose="020B0803020202020204" charset="0"/>
                          <a:cs typeface="Avenir Next Regular" panose="020B0803020202020204" charset="0"/>
                        </a:rPr>
                        <a:t>四</a:t>
                      </a:r>
                      <a:r>
                        <a:rPr lang="en-US" altLang="zh-CN" sz="2800" dirty="0">
                          <a:solidFill>
                            <a:schemeClr val="bg1"/>
                          </a:solidFill>
                          <a:latin typeface="Avenir Next Regular" panose="020B0803020202020204" charset="0"/>
                          <a:ea typeface="Avenir Next Regular" panose="020B0803020202020204" charset="0"/>
                          <a:cs typeface="Avenir Next Regular" panose="020B0803020202020204" charset="0"/>
                        </a:rPr>
                        <a:t> </a:t>
                      </a:r>
                      <a:r>
                        <a:rPr lang="en-US" altLang="zh-CN" sz="2800" dirty="0">
                          <a:solidFill>
                            <a:schemeClr val="bg1"/>
                          </a:solidFill>
                          <a:latin typeface="Avenir Next Regular" panose="020B0803020202020204" charset="0"/>
                          <a:ea typeface="Avenir Next Regular" panose="020B0803020202020204" charset="0"/>
                          <a:cs typeface="Avenir Next Regular" panose="020B0803020202020204" charset="0"/>
                          <a:sym typeface="+mn-ea"/>
                        </a:rPr>
                        <a:t>Thu.</a:t>
                      </a:r>
                      <a:r>
                        <a:rPr lang="zh-TW" altLang="en-US" sz="2800" dirty="0">
                          <a:solidFill>
                            <a:schemeClr val="bg1"/>
                          </a:solidFill>
                          <a:latin typeface="Avenir Next Regular" panose="020B0803020202020204" charset="0"/>
                          <a:ea typeface="Avenir Next Regular" panose="020B0803020202020204" charset="0"/>
                          <a:cs typeface="Avenir Next Regular" panose="020B0803020202020204" charset="0"/>
                        </a:rPr>
                        <a:t>）</a:t>
                      </a:r>
                      <a:endParaRPr lang="zh-TW" altLang="en-US" sz="2800" dirty="0">
                        <a:solidFill>
                          <a:schemeClr val="bg1"/>
                        </a:solidFill>
                        <a:latin typeface="Avenir Next Regular" panose="020B0803020202020204" charset="0"/>
                        <a:ea typeface="Avenir Next Regular" panose="020B0803020202020204" charset="0"/>
                        <a:cs typeface="Avenir Next Regular" panose="020B0803020202020204" charset="0"/>
                      </a:endParaRPr>
                    </a:p>
                  </a:txBody>
                  <a:tcPr anchor="ctr">
                    <a:solidFill>
                      <a:schemeClr val="accent4">
                        <a:lumMod val="75000"/>
                      </a:schemeClr>
                    </a:solidFill>
                  </a:tcPr>
                </a:tc>
                <a:tc>
                  <a:txBody>
                    <a:bodyPr/>
                    <a:p>
                      <a:pPr algn="ctr"/>
                      <a:r>
                        <a:rPr lang="zh-CN" altLang="zh-TW" sz="2400" dirty="0">
                          <a:solidFill>
                            <a:schemeClr val="bg1"/>
                          </a:solidFill>
                          <a:latin typeface="Avenir Next Regular" panose="020B0803020202020204" charset="0"/>
                          <a:ea typeface="Avenir Next Regular" panose="020B0803020202020204" charset="0"/>
                          <a:cs typeface="Avenir Next Regular" panose="020B0803020202020204" charset="0"/>
                        </a:rPr>
                        <a:t>欢迎晚宴</a:t>
                      </a:r>
                      <a:r>
                        <a:rPr lang="en-US" altLang="zh-CN" sz="2400" dirty="0">
                          <a:solidFill>
                            <a:schemeClr val="bg1"/>
                          </a:solidFill>
                          <a:latin typeface="Avenir Next Regular" panose="020B0803020202020204" charset="0"/>
                          <a:ea typeface="Avenir Next Regular" panose="020B0803020202020204" charset="0"/>
                          <a:cs typeface="Avenir Next Regular" panose="020B0803020202020204" charset="0"/>
                        </a:rPr>
                        <a:t> </a:t>
                      </a:r>
                      <a:endParaRPr lang="en-US" altLang="zh-CN" sz="2400" dirty="0">
                        <a:solidFill>
                          <a:schemeClr val="bg1"/>
                        </a:solidFill>
                        <a:latin typeface="Avenir Next Regular" panose="020B0803020202020204" charset="0"/>
                        <a:ea typeface="Avenir Next Regular" panose="020B0803020202020204" charset="0"/>
                        <a:cs typeface="Avenir Next Regular" panose="020B0803020202020204" charset="0"/>
                      </a:endParaRPr>
                    </a:p>
                    <a:p>
                      <a:pPr algn="ctr"/>
                      <a:r>
                        <a:rPr lang="en-US" sz="24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Welcome Party</a:t>
                      </a:r>
                      <a:endParaRPr lang="en-US" altLang="zh-CN" sz="2400" b="0" dirty="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txBody>
                  <a:tcPr anchor="ctr">
                    <a:solidFill>
                      <a:schemeClr val="accent4">
                        <a:lumMod val="75000"/>
                      </a:schemeClr>
                    </a:solidFill>
                  </a:tcPr>
                </a:tc>
                <a:tc>
                  <a:txBody>
                    <a:bodyPr/>
                    <a:p>
                      <a:pPr algn="ctr"/>
                      <a:r>
                        <a:rPr lang="en-US" altLang="zh-TW" sz="2800" dirty="0">
                          <a:solidFill>
                            <a:schemeClr val="bg1"/>
                          </a:solidFill>
                          <a:latin typeface="Avenir Next Regular" panose="020B0803020202020204" charset="0"/>
                          <a:ea typeface="Avenir Next Regular" panose="020B0803020202020204" charset="0"/>
                          <a:cs typeface="Avenir Next Regular" panose="020B0803020202020204" charset="0"/>
                        </a:rPr>
                        <a:t>18:00</a:t>
                      </a:r>
                      <a:endParaRPr lang="en-US" altLang="zh-TW" sz="2800" dirty="0">
                        <a:solidFill>
                          <a:schemeClr val="bg1"/>
                        </a:solidFill>
                        <a:latin typeface="Avenir Next Regular" panose="020B0803020202020204" charset="0"/>
                        <a:ea typeface="Avenir Next Regular" panose="020B0803020202020204" charset="0"/>
                        <a:cs typeface="Avenir Next Regular" panose="020B0803020202020204" charset="0"/>
                      </a:endParaRPr>
                    </a:p>
                  </a:txBody>
                  <a:tcPr anchor="ctr">
                    <a:solidFill>
                      <a:schemeClr val="accent4">
                        <a:lumMod val="75000"/>
                      </a:schemeClr>
                    </a:solidFill>
                  </a:tcPr>
                </a:tc>
                <a:tc>
                  <a:txBody>
                    <a:bodyPr/>
                    <a:p>
                      <a:pPr algn="ctr"/>
                      <a:r>
                        <a:rPr lang="en-US" altLang="zh-TW" sz="2800" dirty="0">
                          <a:solidFill>
                            <a:schemeClr val="bg1"/>
                          </a:solidFill>
                          <a:latin typeface="Avenir Next Regular" panose="020B0803020202020204" charset="0"/>
                          <a:ea typeface="Avenir Next Regular" panose="020B0803020202020204" charset="0"/>
                          <a:cs typeface="Avenir Next Regular" panose="020B0803020202020204" charset="0"/>
                        </a:rPr>
                        <a:t>18:30</a:t>
                      </a:r>
                      <a:endParaRPr lang="en-US" altLang="zh-TW" sz="2800" dirty="0">
                        <a:solidFill>
                          <a:schemeClr val="bg1"/>
                        </a:solidFill>
                        <a:latin typeface="Avenir Next Regular" panose="020B0803020202020204" charset="0"/>
                        <a:ea typeface="Avenir Next Regular" panose="020B0803020202020204" charset="0"/>
                        <a:cs typeface="Avenir Next Regular" panose="020B0803020202020204" charset="0"/>
                      </a:endParaRPr>
                    </a:p>
                  </a:txBody>
                  <a:tcPr anchor="ctr">
                    <a:solidFill>
                      <a:schemeClr val="accent4">
                        <a:lumMod val="75000"/>
                      </a:schemeClr>
                    </a:solidFill>
                  </a:tcPr>
                </a:tc>
              </a:tr>
              <a:tr h="825500">
                <a:tc>
                  <a:txBody>
                    <a:bodyPr/>
                    <a:p>
                      <a:pPr algn="ctr"/>
                      <a:r>
                        <a:rPr lang="en-US" altLang="zh-TW" sz="2800" dirty="0">
                          <a:solidFill>
                            <a:schemeClr val="bg1"/>
                          </a:solidFill>
                          <a:latin typeface="Avenir Next Regular" panose="020B0803020202020204" charset="0"/>
                          <a:ea typeface="Avenir Next Regular" panose="020B0803020202020204" charset="0"/>
                          <a:cs typeface="Avenir Next Regular" panose="020B0803020202020204" charset="0"/>
                        </a:rPr>
                        <a:t>4</a:t>
                      </a:r>
                      <a:endParaRPr lang="en-US" altLang="zh-TW" sz="2800" dirty="0">
                        <a:solidFill>
                          <a:schemeClr val="bg1"/>
                        </a:solidFill>
                        <a:latin typeface="Avenir Next Regular" panose="020B0803020202020204" charset="0"/>
                        <a:ea typeface="Avenir Next Regular" panose="020B0803020202020204" charset="0"/>
                        <a:cs typeface="Avenir Next Regular" panose="020B0803020202020204" charset="0"/>
                      </a:endParaRPr>
                    </a:p>
                  </a:txBody>
                  <a:tcPr anchor="ctr">
                    <a:solidFill>
                      <a:schemeClr val="accent4">
                        <a:lumMod val="75000"/>
                      </a:schemeClr>
                    </a:solidFill>
                  </a:tcPr>
                </a:tc>
                <a:tc>
                  <a:txBody>
                    <a:bodyPr/>
                    <a:p>
                      <a:pPr algn="ctr"/>
                      <a:r>
                        <a:rPr lang="en-US" altLang="zh-TW" sz="2800" dirty="0">
                          <a:solidFill>
                            <a:schemeClr val="bg1"/>
                          </a:solidFill>
                          <a:latin typeface="Avenir Next Regular" panose="020B0803020202020204" charset="0"/>
                          <a:ea typeface="Avenir Next Regular" panose="020B0803020202020204" charset="0"/>
                          <a:cs typeface="Avenir Next Regular" panose="020B0803020202020204" charset="0"/>
                        </a:rPr>
                        <a:t>5/29</a:t>
                      </a:r>
                      <a:r>
                        <a:rPr lang="zh-TW" altLang="en-US" sz="2800" dirty="0">
                          <a:solidFill>
                            <a:schemeClr val="bg1"/>
                          </a:solidFill>
                          <a:latin typeface="Avenir Next Regular" panose="020B0803020202020204" charset="0"/>
                          <a:ea typeface="Avenir Next Regular" panose="020B0803020202020204" charset="0"/>
                          <a:cs typeface="Avenir Next Regular" panose="020B0803020202020204" charset="0"/>
                        </a:rPr>
                        <a:t>（周</a:t>
                      </a:r>
                      <a:r>
                        <a:rPr lang="zh-CN" altLang="zh-TW" sz="2800" dirty="0">
                          <a:solidFill>
                            <a:schemeClr val="bg1"/>
                          </a:solidFill>
                          <a:latin typeface="Avenir Next Regular" panose="020B0803020202020204" charset="0"/>
                          <a:ea typeface="Avenir Next Regular" panose="020B0803020202020204" charset="0"/>
                          <a:cs typeface="Avenir Next Regular" panose="020B0803020202020204" charset="0"/>
                        </a:rPr>
                        <a:t>五</a:t>
                      </a:r>
                      <a:r>
                        <a:rPr lang="en-US" altLang="zh-CN" sz="2800" dirty="0">
                          <a:solidFill>
                            <a:schemeClr val="bg1"/>
                          </a:solidFill>
                          <a:latin typeface="Avenir Next Regular" panose="020B0803020202020204" charset="0"/>
                          <a:ea typeface="Avenir Next Regular" panose="020B0803020202020204" charset="0"/>
                          <a:cs typeface="Avenir Next Regular" panose="020B0803020202020204" charset="0"/>
                        </a:rPr>
                        <a:t> Fri.</a:t>
                      </a:r>
                      <a:r>
                        <a:rPr lang="zh-TW" altLang="en-US" sz="2800" dirty="0">
                          <a:solidFill>
                            <a:schemeClr val="bg1"/>
                          </a:solidFill>
                          <a:latin typeface="Avenir Next Regular" panose="020B0803020202020204" charset="0"/>
                          <a:ea typeface="Avenir Next Regular" panose="020B0803020202020204" charset="0"/>
                          <a:cs typeface="Avenir Next Regular" panose="020B0803020202020204" charset="0"/>
                        </a:rPr>
                        <a:t>）</a:t>
                      </a:r>
                      <a:endParaRPr lang="zh-TW" altLang="en-US" sz="2800" dirty="0">
                        <a:solidFill>
                          <a:schemeClr val="bg1"/>
                        </a:solidFill>
                        <a:latin typeface="Avenir Next Regular" panose="020B0803020202020204" charset="0"/>
                        <a:ea typeface="Avenir Next Regular" panose="020B0803020202020204" charset="0"/>
                        <a:cs typeface="Avenir Next Regular" panose="020B0803020202020204" charset="0"/>
                      </a:endParaRPr>
                    </a:p>
                  </a:txBody>
                  <a:tcPr anchor="ctr">
                    <a:solidFill>
                      <a:schemeClr val="accent4">
                        <a:lumMod val="75000"/>
                      </a:schemeClr>
                    </a:solidFill>
                  </a:tcPr>
                </a:tc>
                <a:tc>
                  <a:txBody>
                    <a:bodyPr/>
                    <a:p>
                      <a:pPr algn="ctr"/>
                      <a:r>
                        <a:rPr lang="zh-CN" altLang="en-GB" sz="2400" dirty="0">
                          <a:solidFill>
                            <a:schemeClr val="bg1"/>
                          </a:solidFill>
                          <a:latin typeface="Avenir Next Regular" panose="020B0803020202020204" charset="0"/>
                          <a:ea typeface="Avenir Next Regular" panose="020B0803020202020204" charset="0"/>
                          <a:cs typeface="Avenir Next Regular" panose="020B0803020202020204" charset="0"/>
                        </a:rPr>
                        <a:t>企业参访</a:t>
                      </a:r>
                      <a:r>
                        <a:rPr lang="en-US" altLang="zh-CN" sz="2400" dirty="0">
                          <a:solidFill>
                            <a:schemeClr val="bg1"/>
                          </a:solidFill>
                          <a:latin typeface="Avenir Next Regular" panose="020B0803020202020204" charset="0"/>
                          <a:ea typeface="Avenir Next Regular" panose="020B0803020202020204" charset="0"/>
                          <a:cs typeface="Avenir Next Regular" panose="020B0803020202020204" charset="0"/>
                        </a:rPr>
                        <a:t> </a:t>
                      </a:r>
                      <a:endParaRPr lang="en-US" altLang="zh-CN" sz="2400" dirty="0">
                        <a:solidFill>
                          <a:schemeClr val="bg1"/>
                        </a:solidFill>
                        <a:latin typeface="Avenir Next Regular" panose="020B0803020202020204" charset="0"/>
                        <a:ea typeface="Avenir Next Regular" panose="020B0803020202020204" charset="0"/>
                        <a:cs typeface="Avenir Next Regular" panose="020B0803020202020204" charset="0"/>
                      </a:endParaRPr>
                    </a:p>
                    <a:p>
                      <a:pPr algn="ctr"/>
                      <a:r>
                        <a:rPr lang="en-US" altLang="zh-CN" sz="2400">
                          <a:solidFill>
                            <a:schemeClr val="bg1"/>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Corporate Visit</a:t>
                      </a:r>
                      <a:endParaRPr lang="en-US" altLang="zh-CN" sz="2400" b="0" dirty="0">
                        <a:solidFill>
                          <a:schemeClr val="bg1"/>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txBody>
                  <a:tcPr anchor="ctr">
                    <a:solidFill>
                      <a:schemeClr val="accent4">
                        <a:lumMod val="75000"/>
                      </a:schemeClr>
                    </a:solidFill>
                  </a:tcPr>
                </a:tc>
                <a:tc>
                  <a:txBody>
                    <a:bodyPr/>
                    <a:p>
                      <a:pPr algn="ctr"/>
                      <a:r>
                        <a:rPr lang="en-US" altLang="zh-TW" sz="2800" dirty="0">
                          <a:solidFill>
                            <a:schemeClr val="bg1"/>
                          </a:solidFill>
                          <a:latin typeface="Avenir Next Regular" panose="020B0803020202020204" charset="0"/>
                          <a:ea typeface="Avenir Next Regular" panose="020B0803020202020204" charset="0"/>
                          <a:cs typeface="Avenir Next Regular" panose="020B0803020202020204" charset="0"/>
                        </a:rPr>
                        <a:t>08:15</a:t>
                      </a:r>
                      <a:endParaRPr lang="en-US" altLang="zh-TW" sz="2800" dirty="0">
                        <a:solidFill>
                          <a:schemeClr val="bg1"/>
                        </a:solidFill>
                        <a:latin typeface="Avenir Next Regular" panose="020B0803020202020204" charset="0"/>
                        <a:ea typeface="Avenir Next Regular" panose="020B0803020202020204" charset="0"/>
                        <a:cs typeface="Avenir Next Regular" panose="020B0803020202020204" charset="0"/>
                      </a:endParaRPr>
                    </a:p>
                  </a:txBody>
                  <a:tcPr anchor="ctr">
                    <a:solidFill>
                      <a:schemeClr val="accent4">
                        <a:lumMod val="75000"/>
                      </a:schemeClr>
                    </a:solidFill>
                  </a:tcPr>
                </a:tc>
                <a:tc>
                  <a:txBody>
                    <a:bodyPr/>
                    <a:p>
                      <a:pPr algn="ctr"/>
                      <a:r>
                        <a:rPr lang="en-US" altLang="zh-TW" sz="2800" dirty="0">
                          <a:solidFill>
                            <a:schemeClr val="bg1"/>
                          </a:solidFill>
                          <a:latin typeface="Avenir Next Regular" panose="020B0803020202020204" charset="0"/>
                          <a:ea typeface="Avenir Next Regular" panose="020B0803020202020204" charset="0"/>
                          <a:cs typeface="Avenir Next Regular" panose="020B0803020202020204" charset="0"/>
                        </a:rPr>
                        <a:t>08:30</a:t>
                      </a:r>
                      <a:endParaRPr lang="en-US" altLang="zh-TW" sz="2800" dirty="0">
                        <a:solidFill>
                          <a:schemeClr val="bg1"/>
                        </a:solidFill>
                        <a:latin typeface="Avenir Next Regular" panose="020B0803020202020204" charset="0"/>
                        <a:ea typeface="Avenir Next Regular" panose="020B0803020202020204" charset="0"/>
                        <a:cs typeface="Avenir Next Regular" panose="020B0803020202020204" charset="0"/>
                      </a:endParaRPr>
                    </a:p>
                  </a:txBody>
                  <a:tcPr anchor="ctr">
                    <a:solidFill>
                      <a:schemeClr val="accent4">
                        <a:lumMod val="75000"/>
                      </a:schemeClr>
                    </a:solidFill>
                  </a:tcPr>
                </a:tc>
              </a:tr>
              <a:tr h="825500">
                <a:tc>
                  <a:txBody>
                    <a:bodyPr/>
                    <a:p>
                      <a:pPr algn="ctr"/>
                      <a:r>
                        <a:rPr lang="en-US" altLang="zh-TW" sz="2800" dirty="0">
                          <a:solidFill>
                            <a:schemeClr val="bg1"/>
                          </a:solidFill>
                          <a:latin typeface="Avenir Next Regular" panose="020B0803020202020204" charset="0"/>
                          <a:ea typeface="Avenir Next Regular" panose="020B0803020202020204" charset="0"/>
                          <a:cs typeface="Avenir Next Regular" panose="020B0803020202020204" charset="0"/>
                        </a:rPr>
                        <a:t>5</a:t>
                      </a:r>
                      <a:endParaRPr lang="en-US" altLang="zh-TW" sz="2800" dirty="0">
                        <a:solidFill>
                          <a:schemeClr val="bg1"/>
                        </a:solidFill>
                        <a:latin typeface="Avenir Next Regular" panose="020B0803020202020204" charset="0"/>
                        <a:ea typeface="Avenir Next Regular" panose="020B0803020202020204" charset="0"/>
                        <a:cs typeface="Avenir Next Regular" panose="020B0803020202020204" charset="0"/>
                      </a:endParaRPr>
                    </a:p>
                  </a:txBody>
                  <a:tcPr anchor="ctr">
                    <a:solidFill>
                      <a:schemeClr val="accent4">
                        <a:lumMod val="75000"/>
                      </a:schemeClr>
                    </a:solidFill>
                  </a:tcPr>
                </a:tc>
                <a:tc>
                  <a:txBody>
                    <a:bodyPr/>
                    <a:p>
                      <a:pPr marL="0" marR="0" lvl="0" indent="0" algn="ctr" defTabSz="825500" rtl="0" eaLnBrk="1" fontAlgn="auto" latinLnBrk="0" hangingPunct="1">
                        <a:lnSpc>
                          <a:spcPct val="100000"/>
                        </a:lnSpc>
                        <a:spcBef>
                          <a:spcPts val="0"/>
                        </a:spcBef>
                        <a:spcAft>
                          <a:spcPts val="0"/>
                        </a:spcAft>
                        <a:buClrTx/>
                        <a:buSzTx/>
                        <a:buFontTx/>
                        <a:buNone/>
                        <a:defRPr/>
                      </a:pPr>
                      <a:r>
                        <a:rPr lang="en-US" altLang="zh-TW" sz="2800" dirty="0">
                          <a:solidFill>
                            <a:schemeClr val="bg1"/>
                          </a:solidFill>
                          <a:latin typeface="Avenir Next Regular" panose="020B0803020202020204" charset="0"/>
                          <a:ea typeface="Avenir Next Regular" panose="020B0803020202020204" charset="0"/>
                          <a:cs typeface="Avenir Next Regular" panose="020B0803020202020204" charset="0"/>
                        </a:rPr>
                        <a:t>5/30</a:t>
                      </a:r>
                      <a:r>
                        <a:rPr lang="zh-TW" altLang="en-US" sz="2800" dirty="0">
                          <a:solidFill>
                            <a:schemeClr val="bg1"/>
                          </a:solidFill>
                          <a:latin typeface="Avenir Next Regular" panose="020B0803020202020204" charset="0"/>
                          <a:ea typeface="Avenir Next Regular" panose="020B0803020202020204" charset="0"/>
                          <a:cs typeface="Avenir Next Regular" panose="020B0803020202020204" charset="0"/>
                        </a:rPr>
                        <a:t>（周六</a:t>
                      </a:r>
                      <a:r>
                        <a:rPr lang="en-US" altLang="zh-TW" sz="2800" dirty="0">
                          <a:solidFill>
                            <a:schemeClr val="bg1"/>
                          </a:solidFill>
                          <a:latin typeface="Avenir Next Regular" panose="020B0803020202020204" charset="0"/>
                          <a:ea typeface="Avenir Next Regular" panose="020B0803020202020204" charset="0"/>
                          <a:cs typeface="Avenir Next Regular" panose="020B0803020202020204" charset="0"/>
                        </a:rPr>
                        <a:t> </a:t>
                      </a:r>
                      <a:r>
                        <a:rPr lang="en-US" altLang="zh-CN" sz="2800" dirty="0">
                          <a:solidFill>
                            <a:schemeClr val="bg1"/>
                          </a:solidFill>
                          <a:latin typeface="Avenir Next Regular" panose="020B0803020202020204" charset="0"/>
                          <a:ea typeface="Avenir Next Regular" panose="020B0803020202020204" charset="0"/>
                          <a:cs typeface="Avenir Next Regular" panose="020B0803020202020204" charset="0"/>
                        </a:rPr>
                        <a:t>Sat.</a:t>
                      </a:r>
                      <a:r>
                        <a:rPr lang="zh-TW" altLang="en-US" sz="2800" dirty="0">
                          <a:solidFill>
                            <a:schemeClr val="bg1"/>
                          </a:solidFill>
                          <a:latin typeface="Avenir Next Regular" panose="020B0803020202020204" charset="0"/>
                          <a:ea typeface="Avenir Next Regular" panose="020B0803020202020204" charset="0"/>
                          <a:cs typeface="Avenir Next Regular" panose="020B0803020202020204" charset="0"/>
                        </a:rPr>
                        <a:t>）</a:t>
                      </a:r>
                      <a:endParaRPr lang="zh-TW" altLang="en-US" sz="2800" dirty="0">
                        <a:solidFill>
                          <a:schemeClr val="bg1"/>
                        </a:solidFill>
                        <a:latin typeface="Avenir Next Regular" panose="020B0803020202020204" charset="0"/>
                        <a:ea typeface="Avenir Next Regular" panose="020B0803020202020204" charset="0"/>
                        <a:cs typeface="Avenir Next Regular" panose="020B0803020202020204" charset="0"/>
                      </a:endParaRPr>
                    </a:p>
                  </a:txBody>
                  <a:tcPr anchor="ctr">
                    <a:solidFill>
                      <a:schemeClr val="accent4">
                        <a:lumMod val="75000"/>
                      </a:schemeClr>
                    </a:solidFill>
                  </a:tcPr>
                </a:tc>
                <a:tc>
                  <a:txBody>
                    <a:bodyPr/>
                    <a:p>
                      <a:pPr algn="ctr"/>
                      <a:r>
                        <a:rPr lang="zh-CN" altLang="zh-TW" sz="2400" dirty="0">
                          <a:solidFill>
                            <a:schemeClr val="bg1"/>
                          </a:solidFill>
                          <a:latin typeface="Avenir Next Regular" panose="020B0803020202020204" charset="0"/>
                          <a:ea typeface="Avenir Next Regular" panose="020B0803020202020204" charset="0"/>
                          <a:cs typeface="Avenir Next Regular" panose="020B0803020202020204" charset="0"/>
                        </a:rPr>
                        <a:t>教育活动</a:t>
                      </a:r>
                      <a:r>
                        <a:rPr lang="en-US" altLang="zh-CN" sz="2400" dirty="0">
                          <a:solidFill>
                            <a:schemeClr val="bg1"/>
                          </a:solidFill>
                          <a:latin typeface="Avenir Next Regular" panose="020B0803020202020204" charset="0"/>
                          <a:ea typeface="Avenir Next Regular" panose="020B0803020202020204" charset="0"/>
                          <a:cs typeface="Avenir Next Regular" panose="020B0803020202020204" charset="0"/>
                        </a:rPr>
                        <a:t> </a:t>
                      </a:r>
                      <a:endParaRPr lang="en-US" altLang="zh-CN" sz="2400" dirty="0">
                        <a:solidFill>
                          <a:schemeClr val="bg1"/>
                        </a:solidFill>
                        <a:latin typeface="Avenir Next Regular" panose="020B0803020202020204" charset="0"/>
                        <a:ea typeface="Avenir Next Regular" panose="020B0803020202020204" charset="0"/>
                        <a:cs typeface="Avenir Next Regular" panose="020B0803020202020204" charset="0"/>
                      </a:endParaRPr>
                    </a:p>
                    <a:p>
                      <a:pPr algn="ctr"/>
                      <a:r>
                        <a:rPr lang="en-US" altLang="zh-CN" sz="2400" dirty="0">
                          <a:solidFill>
                            <a:schemeClr val="bg1"/>
                          </a:solidFill>
                          <a:latin typeface="Avenir Next Regular" panose="020B0803020202020204" charset="0"/>
                          <a:ea typeface="Avenir Next Regular" panose="020B0803020202020204" charset="0"/>
                          <a:cs typeface="Avenir Next Regular" panose="020B0803020202020204" charset="0"/>
                        </a:rPr>
                        <a:t>Educational Event</a:t>
                      </a:r>
                      <a:endParaRPr lang="en-US" altLang="zh-CN" sz="2400" dirty="0">
                        <a:solidFill>
                          <a:schemeClr val="bg1"/>
                        </a:solidFill>
                        <a:latin typeface="Avenir Next Regular" panose="020B0803020202020204" charset="0"/>
                        <a:ea typeface="Avenir Next Regular" panose="020B0803020202020204" charset="0"/>
                        <a:cs typeface="Avenir Next Regular" panose="020B0803020202020204" charset="0"/>
                      </a:endParaRPr>
                    </a:p>
                  </a:txBody>
                  <a:tcPr anchor="ctr">
                    <a:solidFill>
                      <a:schemeClr val="accent4">
                        <a:lumMod val="75000"/>
                      </a:schemeClr>
                    </a:solidFill>
                  </a:tcPr>
                </a:tc>
                <a:tc>
                  <a:txBody>
                    <a:bodyPr/>
                    <a:p>
                      <a:pPr marL="0" marR="0" lvl="0" indent="0" algn="ctr" defTabSz="825500" rtl="0" eaLnBrk="1" fontAlgn="auto" latinLnBrk="0" hangingPunct="1">
                        <a:lnSpc>
                          <a:spcPct val="100000"/>
                        </a:lnSpc>
                        <a:spcBef>
                          <a:spcPts val="0"/>
                        </a:spcBef>
                        <a:spcAft>
                          <a:spcPts val="0"/>
                        </a:spcAft>
                        <a:buClrTx/>
                        <a:buSzTx/>
                        <a:buFontTx/>
                        <a:buNone/>
                        <a:defRPr/>
                      </a:pPr>
                      <a:r>
                        <a:rPr lang="en-US" altLang="zh-TW" sz="2800" dirty="0">
                          <a:solidFill>
                            <a:schemeClr val="bg1"/>
                          </a:solidFill>
                          <a:latin typeface="Avenir Next Regular" panose="020B0803020202020204" charset="0"/>
                          <a:ea typeface="Avenir Next Regular" panose="020B0803020202020204" charset="0"/>
                          <a:cs typeface="Avenir Next Regular" panose="020B0803020202020204" charset="0"/>
                        </a:rPr>
                        <a:t>07:45</a:t>
                      </a:r>
                      <a:endParaRPr lang="en-US" altLang="zh-TW" sz="2800" dirty="0">
                        <a:solidFill>
                          <a:schemeClr val="bg1"/>
                        </a:solidFill>
                        <a:latin typeface="Avenir Next Regular" panose="020B0803020202020204" charset="0"/>
                        <a:ea typeface="Avenir Next Regular" panose="020B0803020202020204" charset="0"/>
                        <a:cs typeface="Avenir Next Regular" panose="020B0803020202020204" charset="0"/>
                      </a:endParaRPr>
                    </a:p>
                  </a:txBody>
                  <a:tcPr anchor="ctr">
                    <a:solidFill>
                      <a:schemeClr val="accent4">
                        <a:lumMod val="75000"/>
                      </a:schemeClr>
                    </a:solidFill>
                  </a:tcPr>
                </a:tc>
                <a:tc>
                  <a:txBody>
                    <a:bodyPr/>
                    <a:p>
                      <a:pPr algn="ctr"/>
                      <a:r>
                        <a:rPr lang="en-US" altLang="zh-TW" sz="2800" dirty="0">
                          <a:solidFill>
                            <a:schemeClr val="bg1"/>
                          </a:solidFill>
                          <a:latin typeface="Avenir Next Regular" panose="020B0803020202020204" charset="0"/>
                          <a:ea typeface="Avenir Next Regular" panose="020B0803020202020204" charset="0"/>
                          <a:cs typeface="Avenir Next Regular" panose="020B0803020202020204" charset="0"/>
                        </a:rPr>
                        <a:t>08:00</a:t>
                      </a:r>
                      <a:endParaRPr lang="en-US" altLang="zh-TW" sz="2800" dirty="0">
                        <a:solidFill>
                          <a:schemeClr val="bg1"/>
                        </a:solidFill>
                        <a:latin typeface="Avenir Next Regular" panose="020B0803020202020204" charset="0"/>
                        <a:ea typeface="Avenir Next Regular" panose="020B0803020202020204" charset="0"/>
                        <a:cs typeface="Avenir Next Regular" panose="020B0803020202020204" charset="0"/>
                      </a:endParaRPr>
                    </a:p>
                  </a:txBody>
                  <a:tcPr anchor="ctr">
                    <a:solidFill>
                      <a:schemeClr val="accent4">
                        <a:lumMod val="75000"/>
                      </a:schemeClr>
                    </a:solidFill>
                  </a:tcPr>
                </a:tc>
              </a:tr>
              <a:tr h="825500">
                <a:tc>
                  <a:txBody>
                    <a:bodyPr/>
                    <a:p>
                      <a:pPr algn="ctr"/>
                      <a:r>
                        <a:rPr lang="en-US" altLang="zh-TW" sz="2800" dirty="0">
                          <a:solidFill>
                            <a:schemeClr val="bg1"/>
                          </a:solidFill>
                          <a:latin typeface="Avenir Next Regular" panose="020B0803020202020204" charset="0"/>
                          <a:ea typeface="Avenir Next Regular" panose="020B0803020202020204" charset="0"/>
                          <a:cs typeface="Avenir Next Regular" panose="020B0803020202020204" charset="0"/>
                        </a:rPr>
                        <a:t>6</a:t>
                      </a:r>
                      <a:endParaRPr lang="en-US" altLang="zh-TW" sz="2800" dirty="0">
                        <a:solidFill>
                          <a:schemeClr val="bg1"/>
                        </a:solidFill>
                        <a:latin typeface="Avenir Next Regular" panose="020B0803020202020204" charset="0"/>
                        <a:ea typeface="Avenir Next Regular" panose="020B0803020202020204" charset="0"/>
                        <a:cs typeface="Avenir Next Regular" panose="020B0803020202020204" charset="0"/>
                      </a:endParaRPr>
                    </a:p>
                  </a:txBody>
                  <a:tcPr anchor="ctr">
                    <a:solidFill>
                      <a:schemeClr val="accent4">
                        <a:lumMod val="75000"/>
                      </a:schemeClr>
                    </a:solidFill>
                  </a:tcPr>
                </a:tc>
                <a:tc>
                  <a:txBody>
                    <a:bodyPr/>
                    <a:p>
                      <a:pPr marL="0" marR="0" lvl="0" indent="0" algn="ctr" defTabSz="825500" rtl="0" eaLnBrk="1" fontAlgn="auto" latinLnBrk="0" hangingPunct="1">
                        <a:lnSpc>
                          <a:spcPct val="100000"/>
                        </a:lnSpc>
                        <a:spcBef>
                          <a:spcPts val="0"/>
                        </a:spcBef>
                        <a:spcAft>
                          <a:spcPts val="0"/>
                        </a:spcAft>
                        <a:buClrTx/>
                        <a:buSzTx/>
                        <a:buFontTx/>
                        <a:buNone/>
                        <a:defRPr/>
                      </a:pPr>
                      <a:r>
                        <a:rPr lang="en-US" altLang="zh-TW" sz="2800" dirty="0">
                          <a:solidFill>
                            <a:schemeClr val="bg1"/>
                          </a:solidFill>
                          <a:latin typeface="Avenir Next Regular" panose="020B0803020202020204" charset="0"/>
                          <a:ea typeface="Avenir Next Regular" panose="020B0803020202020204" charset="0"/>
                          <a:cs typeface="Avenir Next Regular" panose="020B0803020202020204" charset="0"/>
                        </a:rPr>
                        <a:t>5/30</a:t>
                      </a:r>
                      <a:r>
                        <a:rPr lang="zh-TW" altLang="en-US" sz="2800" dirty="0">
                          <a:solidFill>
                            <a:schemeClr val="bg1"/>
                          </a:solidFill>
                          <a:latin typeface="Avenir Next Regular" panose="020B0803020202020204" charset="0"/>
                          <a:ea typeface="Avenir Next Regular" panose="020B0803020202020204" charset="0"/>
                          <a:cs typeface="Avenir Next Regular" panose="020B0803020202020204" charset="0"/>
                        </a:rPr>
                        <a:t>（周六</a:t>
                      </a:r>
                      <a:r>
                        <a:rPr lang="en-US" altLang="zh-TW" sz="2800" dirty="0">
                          <a:solidFill>
                            <a:schemeClr val="bg1"/>
                          </a:solidFill>
                          <a:latin typeface="Avenir Next Regular" panose="020B0803020202020204" charset="0"/>
                          <a:ea typeface="Avenir Next Regular" panose="020B0803020202020204" charset="0"/>
                          <a:cs typeface="Avenir Next Regular" panose="020B0803020202020204" charset="0"/>
                        </a:rPr>
                        <a:t> </a:t>
                      </a:r>
                      <a:r>
                        <a:rPr lang="en-US" altLang="zh-CN" sz="2800" dirty="0">
                          <a:solidFill>
                            <a:schemeClr val="bg1"/>
                          </a:solidFill>
                          <a:latin typeface="Avenir Next Regular" panose="020B0803020202020204" charset="0"/>
                          <a:ea typeface="Avenir Next Regular" panose="020B0803020202020204" charset="0"/>
                          <a:cs typeface="Avenir Next Regular" panose="020B0803020202020204" charset="0"/>
                        </a:rPr>
                        <a:t>Sat.</a:t>
                      </a:r>
                      <a:r>
                        <a:rPr lang="zh-TW" altLang="en-US" sz="2800" dirty="0">
                          <a:solidFill>
                            <a:schemeClr val="bg1"/>
                          </a:solidFill>
                          <a:latin typeface="Avenir Next Regular" panose="020B0803020202020204" charset="0"/>
                          <a:ea typeface="Avenir Next Regular" panose="020B0803020202020204" charset="0"/>
                          <a:cs typeface="Avenir Next Regular" panose="020B0803020202020204" charset="0"/>
                        </a:rPr>
                        <a:t>）</a:t>
                      </a:r>
                      <a:endParaRPr lang="zh-TW" altLang="en-US" sz="2800" dirty="0">
                        <a:solidFill>
                          <a:schemeClr val="bg1"/>
                        </a:solidFill>
                        <a:latin typeface="Avenir Next Regular" panose="020B0803020202020204" charset="0"/>
                        <a:ea typeface="Avenir Next Regular" panose="020B0803020202020204" charset="0"/>
                        <a:cs typeface="Avenir Next Regular" panose="020B0803020202020204" charset="0"/>
                      </a:endParaRPr>
                    </a:p>
                  </a:txBody>
                  <a:tcPr anchor="ctr">
                    <a:solidFill>
                      <a:schemeClr val="accent4">
                        <a:lumMod val="75000"/>
                      </a:schemeClr>
                    </a:solidFill>
                  </a:tcPr>
                </a:tc>
                <a:tc>
                  <a:txBody>
                    <a:bodyPr/>
                    <a:p>
                      <a:pPr algn="ctr"/>
                      <a:r>
                        <a:rPr lang="en-US" altLang="zh-TW" sz="2400" dirty="0">
                          <a:solidFill>
                            <a:schemeClr val="bg1"/>
                          </a:solidFill>
                          <a:latin typeface="Avenir Next Regular" panose="020B0803020202020204" charset="0"/>
                          <a:ea typeface="Avenir Next Regular" panose="020B0803020202020204" charset="0"/>
                          <a:cs typeface="Avenir Next Regular" panose="020B0803020202020204" charset="0"/>
                        </a:rPr>
                        <a:t>教育活动</a:t>
                      </a:r>
                      <a:endParaRPr lang="en-US" altLang="zh-TW" sz="2400" dirty="0">
                        <a:solidFill>
                          <a:schemeClr val="bg1"/>
                        </a:solidFill>
                        <a:latin typeface="Avenir Next Regular" panose="020B0803020202020204" charset="0"/>
                        <a:ea typeface="Avenir Next Regular" panose="020B0803020202020204" charset="0"/>
                        <a:cs typeface="Avenir Next Regular" panose="020B0803020202020204" charset="0"/>
                      </a:endParaRPr>
                    </a:p>
                    <a:p>
                      <a:pPr algn="ctr"/>
                      <a:r>
                        <a:rPr lang="en-US" altLang="zh-CN" sz="2400" dirty="0">
                          <a:solidFill>
                            <a:schemeClr val="bg1"/>
                          </a:solidFill>
                          <a:latin typeface="Avenir Next Regular" panose="020B0803020202020204" charset="0"/>
                          <a:ea typeface="Avenir Next Regular" panose="020B0803020202020204" charset="0"/>
                          <a:cs typeface="Avenir Next Regular" panose="020B0803020202020204" charset="0"/>
                        </a:rPr>
                        <a:t>Educational Event</a:t>
                      </a:r>
                      <a:endParaRPr lang="en-US" altLang="zh-CN" sz="2400" dirty="0">
                        <a:solidFill>
                          <a:schemeClr val="bg1"/>
                        </a:solidFill>
                        <a:latin typeface="Avenir Next Regular" panose="020B0803020202020204" charset="0"/>
                        <a:ea typeface="Avenir Next Regular" panose="020B0803020202020204" charset="0"/>
                        <a:cs typeface="Avenir Next Regular" panose="020B0803020202020204" charset="0"/>
                      </a:endParaRPr>
                    </a:p>
                  </a:txBody>
                  <a:tcPr anchor="ctr">
                    <a:solidFill>
                      <a:schemeClr val="accent4">
                        <a:lumMod val="75000"/>
                      </a:schemeClr>
                    </a:solidFill>
                  </a:tcPr>
                </a:tc>
                <a:tc>
                  <a:txBody>
                    <a:bodyPr/>
                    <a:p>
                      <a:pPr algn="ctr"/>
                      <a:r>
                        <a:rPr lang="en-US" altLang="zh-TW" sz="2800" dirty="0">
                          <a:solidFill>
                            <a:schemeClr val="bg1"/>
                          </a:solidFill>
                          <a:latin typeface="Avenir Next Regular" panose="020B0803020202020204" charset="0"/>
                          <a:ea typeface="Avenir Next Regular" panose="020B0803020202020204" charset="0"/>
                          <a:cs typeface="Avenir Next Regular" panose="020B0803020202020204" charset="0"/>
                        </a:rPr>
                        <a:t>12:45</a:t>
                      </a:r>
                      <a:endParaRPr lang="en-US" altLang="zh-TW" sz="2800" dirty="0">
                        <a:solidFill>
                          <a:schemeClr val="bg1"/>
                        </a:solidFill>
                        <a:latin typeface="Avenir Next Regular" panose="020B0803020202020204" charset="0"/>
                        <a:ea typeface="Avenir Next Regular" panose="020B0803020202020204" charset="0"/>
                        <a:cs typeface="Avenir Next Regular" panose="020B0803020202020204" charset="0"/>
                      </a:endParaRPr>
                    </a:p>
                  </a:txBody>
                  <a:tcPr anchor="ctr">
                    <a:solidFill>
                      <a:schemeClr val="accent4">
                        <a:lumMod val="75000"/>
                      </a:schemeClr>
                    </a:solidFill>
                  </a:tcPr>
                </a:tc>
                <a:tc>
                  <a:txBody>
                    <a:bodyPr/>
                    <a:p>
                      <a:pPr algn="ctr"/>
                      <a:r>
                        <a:rPr lang="en-US" altLang="zh-TW" sz="2800" dirty="0">
                          <a:solidFill>
                            <a:schemeClr val="bg1"/>
                          </a:solidFill>
                          <a:latin typeface="Avenir Next Regular" panose="020B0803020202020204" charset="0"/>
                          <a:ea typeface="Avenir Next Regular" panose="020B0803020202020204" charset="0"/>
                          <a:cs typeface="Avenir Next Regular" panose="020B0803020202020204" charset="0"/>
                        </a:rPr>
                        <a:t>13:00</a:t>
                      </a:r>
                      <a:endParaRPr lang="en-US" altLang="zh-TW" sz="2800" dirty="0">
                        <a:solidFill>
                          <a:schemeClr val="bg1"/>
                        </a:solidFill>
                        <a:latin typeface="Avenir Next Regular" panose="020B0803020202020204" charset="0"/>
                        <a:ea typeface="Avenir Next Regular" panose="020B0803020202020204" charset="0"/>
                        <a:cs typeface="Avenir Next Regular" panose="020B0803020202020204" charset="0"/>
                      </a:endParaRPr>
                    </a:p>
                  </a:txBody>
                  <a:tcPr anchor="ctr">
                    <a:solidFill>
                      <a:schemeClr val="accent4">
                        <a:lumMod val="75000"/>
                      </a:schemeClr>
                    </a:solidFill>
                  </a:tcPr>
                </a:tc>
              </a:tr>
              <a:tr h="825500">
                <a:tc>
                  <a:txBody>
                    <a:bodyPr/>
                    <a:p>
                      <a:pPr algn="ctr"/>
                      <a:r>
                        <a:rPr lang="en-US" altLang="zh-TW" sz="2800" dirty="0">
                          <a:solidFill>
                            <a:schemeClr val="bg1"/>
                          </a:solidFill>
                          <a:latin typeface="Avenir Next Regular" panose="020B0803020202020204" charset="0"/>
                          <a:ea typeface="Avenir Next Regular" panose="020B0803020202020204" charset="0"/>
                          <a:cs typeface="Avenir Next Regular" panose="020B0803020202020204" charset="0"/>
                        </a:rPr>
                        <a:t>7</a:t>
                      </a:r>
                      <a:endParaRPr lang="en-US" altLang="zh-TW" sz="2800" dirty="0">
                        <a:solidFill>
                          <a:schemeClr val="bg1"/>
                        </a:solidFill>
                        <a:latin typeface="Avenir Next Regular" panose="020B0803020202020204" charset="0"/>
                        <a:ea typeface="Avenir Next Regular" panose="020B0803020202020204" charset="0"/>
                        <a:cs typeface="Avenir Next Regular" panose="020B0803020202020204" charset="0"/>
                      </a:endParaRPr>
                    </a:p>
                  </a:txBody>
                  <a:tcPr anchor="ctr">
                    <a:solidFill>
                      <a:schemeClr val="accent4">
                        <a:lumMod val="75000"/>
                      </a:schemeClr>
                    </a:solidFill>
                  </a:tcPr>
                </a:tc>
                <a:tc>
                  <a:txBody>
                    <a:bodyPr/>
                    <a:p>
                      <a:pPr marL="0" marR="0" lvl="0" indent="0" algn="ctr" defTabSz="825500" rtl="0" eaLnBrk="1" fontAlgn="auto" latinLnBrk="0" hangingPunct="1">
                        <a:lnSpc>
                          <a:spcPct val="100000"/>
                        </a:lnSpc>
                        <a:spcBef>
                          <a:spcPts val="0"/>
                        </a:spcBef>
                        <a:spcAft>
                          <a:spcPts val="0"/>
                        </a:spcAft>
                        <a:buClrTx/>
                        <a:buSzTx/>
                        <a:buFontTx/>
                        <a:buNone/>
                        <a:defRPr/>
                      </a:pPr>
                      <a:r>
                        <a:rPr lang="en-US" altLang="zh-TW" sz="2800" dirty="0">
                          <a:solidFill>
                            <a:schemeClr val="bg1"/>
                          </a:solidFill>
                          <a:latin typeface="Avenir Next Regular" panose="020B0803020202020204" charset="0"/>
                          <a:ea typeface="Avenir Next Regular" panose="020B0803020202020204" charset="0"/>
                          <a:cs typeface="Avenir Next Regular" panose="020B0803020202020204" charset="0"/>
                        </a:rPr>
                        <a:t>5/30</a:t>
                      </a:r>
                      <a:r>
                        <a:rPr lang="zh-TW" altLang="en-US" sz="2800" dirty="0">
                          <a:solidFill>
                            <a:schemeClr val="bg1"/>
                          </a:solidFill>
                          <a:latin typeface="Avenir Next Regular" panose="020B0803020202020204" charset="0"/>
                          <a:ea typeface="Avenir Next Regular" panose="020B0803020202020204" charset="0"/>
                          <a:cs typeface="Avenir Next Regular" panose="020B0803020202020204" charset="0"/>
                        </a:rPr>
                        <a:t>（周六</a:t>
                      </a:r>
                      <a:r>
                        <a:rPr lang="en-US" altLang="zh-TW" sz="2800" dirty="0">
                          <a:solidFill>
                            <a:schemeClr val="bg1"/>
                          </a:solidFill>
                          <a:latin typeface="Avenir Next Regular" panose="020B0803020202020204" charset="0"/>
                          <a:ea typeface="Avenir Next Regular" panose="020B0803020202020204" charset="0"/>
                          <a:cs typeface="Avenir Next Regular" panose="020B0803020202020204" charset="0"/>
                        </a:rPr>
                        <a:t> </a:t>
                      </a:r>
                      <a:r>
                        <a:rPr lang="en-US" altLang="zh-CN" sz="2800" dirty="0">
                          <a:solidFill>
                            <a:schemeClr val="bg1"/>
                          </a:solidFill>
                          <a:latin typeface="Avenir Next Regular" panose="020B0803020202020204" charset="0"/>
                          <a:ea typeface="Avenir Next Regular" panose="020B0803020202020204" charset="0"/>
                          <a:cs typeface="Avenir Next Regular" panose="020B0803020202020204" charset="0"/>
                        </a:rPr>
                        <a:t>Sat.</a:t>
                      </a:r>
                      <a:r>
                        <a:rPr lang="zh-TW" altLang="en-US" sz="2800" dirty="0">
                          <a:solidFill>
                            <a:schemeClr val="bg1"/>
                          </a:solidFill>
                          <a:latin typeface="Avenir Next Regular" panose="020B0803020202020204" charset="0"/>
                          <a:ea typeface="Avenir Next Regular" panose="020B0803020202020204" charset="0"/>
                          <a:cs typeface="Avenir Next Regular" panose="020B0803020202020204" charset="0"/>
                        </a:rPr>
                        <a:t>）</a:t>
                      </a:r>
                      <a:endParaRPr lang="zh-TW" altLang="en-US" sz="2800" dirty="0">
                        <a:solidFill>
                          <a:schemeClr val="bg1"/>
                        </a:solidFill>
                        <a:latin typeface="Avenir Next Regular" panose="020B0803020202020204" charset="0"/>
                        <a:ea typeface="Avenir Next Regular" panose="020B0803020202020204" charset="0"/>
                        <a:cs typeface="Avenir Next Regular" panose="020B0803020202020204" charset="0"/>
                      </a:endParaRPr>
                    </a:p>
                  </a:txBody>
                  <a:tcPr anchor="ctr">
                    <a:solidFill>
                      <a:schemeClr val="accent4">
                        <a:lumMod val="75000"/>
                      </a:schemeClr>
                    </a:solidFill>
                  </a:tcPr>
                </a:tc>
                <a:tc>
                  <a:txBody>
                    <a:bodyPr/>
                    <a:p>
                      <a:pPr algn="ctr"/>
                      <a:r>
                        <a:rPr lang="zh-CN" altLang="zh-TW" sz="2400" dirty="0">
                          <a:solidFill>
                            <a:schemeClr val="bg1"/>
                          </a:solidFill>
                          <a:latin typeface="Avenir Next Regular" panose="020B0803020202020204" charset="0"/>
                          <a:ea typeface="Avenir Next Regular" panose="020B0803020202020204" charset="0"/>
                          <a:cs typeface="Avenir Next Regular" panose="020B0803020202020204" charset="0"/>
                        </a:rPr>
                        <a:t>闭幕</a:t>
                      </a:r>
                      <a:r>
                        <a:rPr lang="zh-TW" altLang="en-US" sz="2400" dirty="0">
                          <a:solidFill>
                            <a:schemeClr val="bg1"/>
                          </a:solidFill>
                          <a:latin typeface="Avenir Next Regular" panose="020B0803020202020204" charset="0"/>
                          <a:ea typeface="Avenir Next Regular" panose="020B0803020202020204" charset="0"/>
                          <a:cs typeface="Avenir Next Regular" panose="020B0803020202020204" charset="0"/>
                        </a:rPr>
                        <a:t>晚宴</a:t>
                      </a:r>
                      <a:r>
                        <a:rPr lang="en-US" altLang="zh-TW" sz="2400" dirty="0">
                          <a:solidFill>
                            <a:schemeClr val="bg1"/>
                          </a:solidFill>
                          <a:latin typeface="Avenir Next Regular" panose="020B0803020202020204" charset="0"/>
                          <a:ea typeface="Avenir Next Regular" panose="020B0803020202020204" charset="0"/>
                          <a:cs typeface="Avenir Next Regular" panose="020B0803020202020204" charset="0"/>
                        </a:rPr>
                        <a:t> </a:t>
                      </a:r>
                      <a:endParaRPr lang="en-US" altLang="zh-TW" sz="2400" dirty="0">
                        <a:solidFill>
                          <a:schemeClr val="bg1"/>
                        </a:solidFill>
                        <a:latin typeface="Avenir Next Regular" panose="020B0803020202020204" charset="0"/>
                        <a:ea typeface="Avenir Next Regular" panose="020B0803020202020204" charset="0"/>
                        <a:cs typeface="Avenir Next Regular" panose="020B0803020202020204" charset="0"/>
                      </a:endParaRPr>
                    </a:p>
                    <a:p>
                      <a:pPr algn="ctr"/>
                      <a:r>
                        <a:rPr lang="en-US" altLang="zh-CN" sz="2400" dirty="0">
                          <a:solidFill>
                            <a:schemeClr val="bg1"/>
                          </a:solidFill>
                          <a:latin typeface="Avenir Next Regular" panose="020B0803020202020204" charset="0"/>
                          <a:ea typeface="Avenir Next Regular" panose="020B0803020202020204" charset="0"/>
                          <a:cs typeface="Avenir Next Regular" panose="020B0803020202020204" charset="0"/>
                        </a:rPr>
                        <a:t>Closing Dinner</a:t>
                      </a:r>
                      <a:endParaRPr lang="en-US" altLang="zh-CN" sz="2400" dirty="0">
                        <a:solidFill>
                          <a:schemeClr val="bg1"/>
                        </a:solidFill>
                        <a:latin typeface="Avenir Next Regular" panose="020B0803020202020204" charset="0"/>
                        <a:ea typeface="Avenir Next Regular" panose="020B0803020202020204" charset="0"/>
                        <a:cs typeface="Avenir Next Regular" panose="020B0803020202020204" charset="0"/>
                      </a:endParaRPr>
                    </a:p>
                  </a:txBody>
                  <a:tcPr anchor="ctr">
                    <a:solidFill>
                      <a:schemeClr val="accent4">
                        <a:lumMod val="75000"/>
                      </a:schemeClr>
                    </a:solidFill>
                  </a:tcPr>
                </a:tc>
                <a:tc>
                  <a:txBody>
                    <a:bodyPr/>
                    <a:p>
                      <a:pPr algn="ctr"/>
                      <a:r>
                        <a:rPr lang="en-US" altLang="zh-TW" sz="2800" dirty="0">
                          <a:solidFill>
                            <a:schemeClr val="bg1"/>
                          </a:solidFill>
                          <a:latin typeface="Avenir Next Regular" panose="020B0803020202020204" charset="0"/>
                          <a:ea typeface="Avenir Next Regular" panose="020B0803020202020204" charset="0"/>
                          <a:cs typeface="Avenir Next Regular" panose="020B0803020202020204" charset="0"/>
                        </a:rPr>
                        <a:t>17:45</a:t>
                      </a:r>
                      <a:endParaRPr lang="en-US" altLang="zh-TW" sz="2800" dirty="0">
                        <a:solidFill>
                          <a:schemeClr val="bg1"/>
                        </a:solidFill>
                        <a:latin typeface="Avenir Next Regular" panose="020B0803020202020204" charset="0"/>
                        <a:ea typeface="Avenir Next Regular" panose="020B0803020202020204" charset="0"/>
                        <a:cs typeface="Avenir Next Regular" panose="020B0803020202020204" charset="0"/>
                      </a:endParaRPr>
                    </a:p>
                  </a:txBody>
                  <a:tcPr anchor="ctr">
                    <a:solidFill>
                      <a:schemeClr val="accent4">
                        <a:lumMod val="75000"/>
                      </a:schemeClr>
                    </a:solidFill>
                  </a:tcPr>
                </a:tc>
                <a:tc>
                  <a:txBody>
                    <a:bodyPr/>
                    <a:p>
                      <a:pPr algn="ctr"/>
                      <a:r>
                        <a:rPr lang="en-US" altLang="zh-TW" sz="2800" dirty="0">
                          <a:solidFill>
                            <a:schemeClr val="bg1"/>
                          </a:solidFill>
                          <a:latin typeface="Avenir Next Regular" panose="020B0803020202020204" charset="0"/>
                          <a:ea typeface="Avenir Next Regular" panose="020B0803020202020204" charset="0"/>
                          <a:cs typeface="Avenir Next Regular" panose="020B0803020202020204" charset="0"/>
                        </a:rPr>
                        <a:t>18:00</a:t>
                      </a:r>
                      <a:endParaRPr lang="en-US" altLang="zh-TW" sz="2800" dirty="0">
                        <a:solidFill>
                          <a:schemeClr val="bg1"/>
                        </a:solidFill>
                        <a:latin typeface="Avenir Next Regular" panose="020B0803020202020204" charset="0"/>
                        <a:ea typeface="Avenir Next Regular" panose="020B0803020202020204" charset="0"/>
                        <a:cs typeface="Avenir Next Regular" panose="020B0803020202020204" charset="0"/>
                      </a:endParaRPr>
                    </a:p>
                  </a:txBody>
                  <a:tcPr anchor="ctr">
                    <a:solidFill>
                      <a:schemeClr val="accent4">
                        <a:lumMod val="75000"/>
                      </a:schemeClr>
                    </a:solidFill>
                  </a:tcPr>
                </a:tc>
              </a:tr>
            </a:tbl>
          </a:graphicData>
        </a:graphic>
      </p:graphicFrame>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0">
            <a:off x="0" y="0"/>
            <a:ext cx="8302249" cy="10287000"/>
            <a:chOff x="0" y="0"/>
            <a:chExt cx="2808415" cy="3479800"/>
          </a:xfrm>
        </p:grpSpPr>
        <p:sp>
          <p:nvSpPr>
            <p:cNvPr id="3" name="Freeform 3"/>
            <p:cNvSpPr/>
            <p:nvPr/>
          </p:nvSpPr>
          <p:spPr>
            <a:xfrm>
              <a:off x="0" y="0"/>
              <a:ext cx="2808415" cy="3479800"/>
            </a:xfrm>
            <a:custGeom>
              <a:avLst/>
              <a:gdLst/>
              <a:ahLst/>
              <a:cxnLst/>
              <a:rect l="l" t="t" r="r" b="b"/>
              <a:pathLst>
                <a:path w="2808415" h="3479800">
                  <a:moveTo>
                    <a:pt x="0" y="0"/>
                  </a:moveTo>
                  <a:lnTo>
                    <a:pt x="2808415" y="0"/>
                  </a:lnTo>
                  <a:lnTo>
                    <a:pt x="2808415" y="3479800"/>
                  </a:lnTo>
                  <a:lnTo>
                    <a:pt x="0" y="3479800"/>
                  </a:lnTo>
                  <a:close/>
                </a:path>
              </a:pathLst>
            </a:custGeom>
            <a:solidFill>
              <a:srgbClr val="000000"/>
            </a:solidFill>
          </p:spPr>
        </p:sp>
      </p:grpSp>
      <p:grpSp>
        <p:nvGrpSpPr>
          <p:cNvPr id="4" name="Group 4"/>
          <p:cNvGrpSpPr/>
          <p:nvPr/>
        </p:nvGrpSpPr>
        <p:grpSpPr>
          <a:xfrm rot="0">
            <a:off x="0" y="0"/>
            <a:ext cx="8302249" cy="10287000"/>
            <a:chOff x="0" y="0"/>
            <a:chExt cx="11069666" cy="13716000"/>
          </a:xfrm>
        </p:grpSpPr>
        <p:pic>
          <p:nvPicPr>
            <p:cNvPr id="5" name="Picture 5"/>
            <p:cNvPicPr>
              <a:picLocks noChangeAspect="1"/>
            </p:cNvPicPr>
            <p:nvPr/>
          </p:nvPicPr>
          <p:blipFill>
            <a:blip r:embed="rId1">
              <a:alphaModFix amt="50000"/>
            </a:blip>
            <a:srcRect l="23064" r="23064"/>
            <a:stretch>
              <a:fillRect/>
            </a:stretch>
          </p:blipFill>
          <p:spPr>
            <a:xfrm>
              <a:off x="0" y="0"/>
              <a:ext cx="11069666" cy="13716000"/>
            </a:xfrm>
            <a:prstGeom prst="rect">
              <a:avLst/>
            </a:prstGeom>
          </p:spPr>
        </p:pic>
      </p:grpSp>
      <p:sp>
        <p:nvSpPr>
          <p:cNvPr id="6" name="Freeform 6"/>
          <p:cNvSpPr/>
          <p:nvPr/>
        </p:nvSpPr>
        <p:spPr>
          <a:xfrm>
            <a:off x="3558318" y="7858350"/>
            <a:ext cx="1195208" cy="664429"/>
          </a:xfrm>
          <a:custGeom>
            <a:avLst/>
            <a:gdLst/>
            <a:ahLst/>
            <a:cxnLst/>
            <a:rect l="l" t="t" r="r" b="b"/>
            <a:pathLst>
              <a:path w="1195208" h="664429">
                <a:moveTo>
                  <a:pt x="0" y="0"/>
                </a:moveTo>
                <a:lnTo>
                  <a:pt x="1195208" y="0"/>
                </a:lnTo>
                <a:lnTo>
                  <a:pt x="1195208" y="664429"/>
                </a:lnTo>
                <a:lnTo>
                  <a:pt x="0" y="664429"/>
                </a:lnTo>
                <a:lnTo>
                  <a:pt x="0" y="0"/>
                </a:lnTo>
                <a:close/>
              </a:path>
            </a:pathLst>
          </a:custGeom>
          <a:blipFill>
            <a:blip r:embed="rId2"/>
            <a:stretch>
              <a:fillRect/>
            </a:stretch>
          </a:blipFill>
        </p:spPr>
      </p:sp>
      <p:sp>
        <p:nvSpPr>
          <p:cNvPr id="7" name="TextBox 7"/>
          <p:cNvSpPr txBox="1"/>
          <p:nvPr/>
        </p:nvSpPr>
        <p:spPr>
          <a:xfrm>
            <a:off x="729155" y="3504928"/>
            <a:ext cx="6853533" cy="1107440"/>
          </a:xfrm>
          <a:prstGeom prst="rect">
            <a:avLst/>
          </a:prstGeom>
        </p:spPr>
        <p:txBody>
          <a:bodyPr lIns="0" tIns="0" rIns="0" bIns="0" rtlCol="0" anchor="t">
            <a:spAutoFit/>
          </a:bodyPr>
          <a:lstStyle/>
          <a:p>
            <a:pPr algn="ctr">
              <a:lnSpc>
                <a:spcPts val="8640"/>
              </a:lnSpc>
            </a:pPr>
            <a:r>
              <a:rPr lang="en-US" sz="72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高峰会</a:t>
            </a:r>
            <a:r>
              <a:rPr lang="zh-CN" altLang="en-US" sz="72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地点</a:t>
            </a:r>
            <a:endParaRPr lang="en-US" sz="72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endParaRPr>
          </a:p>
        </p:txBody>
      </p:sp>
      <p:sp>
        <p:nvSpPr>
          <p:cNvPr id="11" name="TextBox 11"/>
          <p:cNvSpPr txBox="1"/>
          <p:nvPr/>
        </p:nvSpPr>
        <p:spPr>
          <a:xfrm>
            <a:off x="9144000" y="2601958"/>
            <a:ext cx="8769609" cy="3947160"/>
          </a:xfrm>
          <a:prstGeom prst="rect">
            <a:avLst/>
          </a:prstGeom>
        </p:spPr>
        <p:txBody>
          <a:bodyPr lIns="0" tIns="0" rIns="0" bIns="0" rtlCol="0" anchor="t">
            <a:spAutoFit/>
          </a:bodyPr>
          <a:lstStyle/>
          <a:p>
            <a:pPr algn="l">
              <a:lnSpc>
                <a:spcPts val="5130"/>
              </a:lnSpc>
            </a:pPr>
            <a:r>
              <a:rPr lang="en-US" sz="30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rPr>
              <a:t>名称：</a:t>
            </a:r>
            <a:r>
              <a:rPr lang="en-US" sz="30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香港康得思酒店 Cordis, Hong Kong</a:t>
            </a:r>
            <a:endParaRPr lang="en-US" sz="30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l">
              <a:lnSpc>
                <a:spcPts val="5130"/>
              </a:lnSpc>
            </a:pPr>
            <a:r>
              <a:rPr lang="en-US" sz="30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rPr>
              <a:t>地址：</a:t>
            </a:r>
            <a:r>
              <a:rPr lang="en-US" sz="30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香港九龙旺角上海街 555 号</a:t>
            </a:r>
            <a:endParaRPr lang="en-US" sz="30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l">
              <a:lnSpc>
                <a:spcPts val="5130"/>
              </a:lnSpc>
            </a:pPr>
            <a:r>
              <a:rPr lang="en-US" sz="30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555 Shanghai Street, Mong Kok, Kowloon, Hong Kong</a:t>
            </a:r>
            <a:endParaRPr lang="en-US" sz="30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l">
              <a:lnSpc>
                <a:spcPts val="5130"/>
              </a:lnSpc>
            </a:pPr>
            <a:r>
              <a:rPr lang="en-US" sz="30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rPr>
              <a:t>星级：</a:t>
            </a:r>
            <a:r>
              <a:rPr lang="en-US" sz="30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五星级／高端休闲商务酒店</a:t>
            </a:r>
            <a:endParaRPr lang="en-US" sz="30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l">
              <a:lnSpc>
                <a:spcPts val="5130"/>
              </a:lnSpc>
            </a:pPr>
            <a:r>
              <a:rPr lang="en-US" sz="30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Five-star/high-end leisure and business hotel</a:t>
            </a:r>
            <a:endParaRPr lang="en-US" sz="30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sp>
        <p:nvSpPr>
          <p:cNvPr id="12" name="TextBox 12"/>
          <p:cNvSpPr txBox="1"/>
          <p:nvPr/>
        </p:nvSpPr>
        <p:spPr>
          <a:xfrm>
            <a:off x="729155" y="4748212"/>
            <a:ext cx="6853533" cy="645795"/>
          </a:xfrm>
          <a:prstGeom prst="rect">
            <a:avLst/>
          </a:prstGeom>
        </p:spPr>
        <p:txBody>
          <a:bodyPr lIns="0" tIns="0" rIns="0" bIns="0" rtlCol="0" anchor="t">
            <a:spAutoFit/>
          </a:bodyPr>
          <a:lstStyle/>
          <a:p>
            <a:pPr algn="ctr">
              <a:lnSpc>
                <a:spcPts val="5040"/>
              </a:lnSpc>
            </a:pPr>
            <a:r>
              <a:rPr lang="en-US" sz="4200" b="1">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S</a:t>
            </a:r>
            <a:r>
              <a:rPr lang="en-US" sz="4200" b="1">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ummit Location</a:t>
            </a:r>
            <a:endParaRPr lang="en-US" sz="4200" b="1">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grpSp>
        <p:nvGrpSpPr>
          <p:cNvPr id="15" name="Group 8"/>
          <p:cNvGrpSpPr/>
          <p:nvPr/>
        </p:nvGrpSpPr>
        <p:grpSpPr>
          <a:xfrm rot="0">
            <a:off x="1905000" y="8877300"/>
            <a:ext cx="4401185" cy="1191895"/>
            <a:chOff x="-139700" y="-569276"/>
            <a:chExt cx="5868247" cy="1627732"/>
          </a:xfrm>
        </p:grpSpPr>
        <p:sp>
          <p:nvSpPr>
            <p:cNvPr id="16" name="TextBox 9"/>
            <p:cNvSpPr txBox="1"/>
            <p:nvPr/>
          </p:nvSpPr>
          <p:spPr>
            <a:xfrm>
              <a:off x="-139700" y="486972"/>
              <a:ext cx="5786967" cy="369427"/>
            </a:xfrm>
            <a:prstGeom prst="rect">
              <a:avLst/>
            </a:prstGeom>
          </p:spPr>
          <p:txBody>
            <a:bodyPr lIns="0" tIns="0" rIns="0" bIns="0" rtlCol="0" anchor="t">
              <a:noAutofit/>
            </a:bodyPr>
            <a:lstStyle/>
            <a:p>
              <a:pPr algn="ctr">
                <a:lnSpc>
                  <a:spcPts val="1120"/>
                </a:lnSpc>
              </a:pPr>
              <a:endParaRPr lang="en-US" altLang="zh-CN"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sp>
          <p:nvSpPr>
            <p:cNvPr id="17" name="TextBox 10"/>
            <p:cNvSpPr txBox="1"/>
            <p:nvPr/>
          </p:nvSpPr>
          <p:spPr>
            <a:xfrm>
              <a:off x="165100" y="-569276"/>
              <a:ext cx="5563447" cy="1627732"/>
            </a:xfrm>
            <a:prstGeom prst="rect">
              <a:avLst/>
            </a:prstGeom>
          </p:spPr>
          <p:txBody>
            <a:bodyPr wrap="square" lIns="0" tIns="0" rIns="0" bIns="0" rtlCol="0" anchor="t">
              <a:noAutofit/>
            </a:bodyPr>
            <a:lstStyle/>
            <a:p>
              <a:pPr algn="ctr">
                <a:lnSpc>
                  <a:spcPts val="2300"/>
                </a:lnSpc>
              </a:pPr>
              <a:r>
                <a:rPr lang="en-US" sz="2000" b="1" spc="24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雁博青年创业家协会</a:t>
              </a:r>
              <a:endParaRPr lang="en-US" sz="2000" b="1" spc="24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endParaRPr>
            </a:p>
            <a:p>
              <a:pPr algn="ctr">
                <a:lnSpc>
                  <a:spcPts val="2300"/>
                </a:lnSpc>
              </a:pPr>
              <a:r>
                <a:rPr lang="en-US" altLang="zh-CN" sz="20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Young Entrepreneurs Network</a:t>
              </a:r>
              <a:endParaRPr lang="en-US" altLang="zh-CN" sz="20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r>
                <a:rPr lang="zh-CN" altLang="en-US"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于</a:t>
              </a:r>
              <a:r>
                <a:rPr lang="en-US"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2008年</a:t>
              </a:r>
              <a:r>
                <a:rPr lang="zh-CN" altLang="en-US"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成立</a:t>
              </a:r>
              <a:r>
                <a:rPr lang="en-US" altLang="zh-CN"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 Established in 2008</a:t>
              </a:r>
              <a:endParaRPr lang="en-US" altLang="zh-CN"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r>
                <a:rPr lang="en-US" sz="8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a:t>
              </a:r>
              <a:endParaRPr lang="en-US" sz="8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endParaRPr lang="en-US" sz="800" b="1" spc="24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gr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0">
            <a:off x="0" y="0"/>
            <a:ext cx="8302249" cy="10287000"/>
            <a:chOff x="0" y="0"/>
            <a:chExt cx="2808415" cy="3479800"/>
          </a:xfrm>
        </p:grpSpPr>
        <p:sp>
          <p:nvSpPr>
            <p:cNvPr id="3" name="Freeform 3"/>
            <p:cNvSpPr/>
            <p:nvPr/>
          </p:nvSpPr>
          <p:spPr>
            <a:xfrm>
              <a:off x="0" y="0"/>
              <a:ext cx="2808415" cy="3479800"/>
            </a:xfrm>
            <a:custGeom>
              <a:avLst/>
              <a:gdLst/>
              <a:ahLst/>
              <a:cxnLst/>
              <a:rect l="l" t="t" r="r" b="b"/>
              <a:pathLst>
                <a:path w="2808415" h="3479800">
                  <a:moveTo>
                    <a:pt x="0" y="0"/>
                  </a:moveTo>
                  <a:lnTo>
                    <a:pt x="2808415" y="0"/>
                  </a:lnTo>
                  <a:lnTo>
                    <a:pt x="2808415" y="3479800"/>
                  </a:lnTo>
                  <a:lnTo>
                    <a:pt x="0" y="3479800"/>
                  </a:lnTo>
                  <a:close/>
                </a:path>
              </a:pathLst>
            </a:custGeom>
            <a:solidFill>
              <a:srgbClr val="000000"/>
            </a:solidFill>
          </p:spPr>
        </p:sp>
      </p:grpSp>
      <p:grpSp>
        <p:nvGrpSpPr>
          <p:cNvPr id="4" name="Group 4"/>
          <p:cNvGrpSpPr/>
          <p:nvPr/>
        </p:nvGrpSpPr>
        <p:grpSpPr>
          <a:xfrm rot="0">
            <a:off x="0" y="0"/>
            <a:ext cx="8302249" cy="10287000"/>
            <a:chOff x="0" y="0"/>
            <a:chExt cx="11069666" cy="13716000"/>
          </a:xfrm>
        </p:grpSpPr>
        <p:pic>
          <p:nvPicPr>
            <p:cNvPr id="5" name="Picture 5"/>
            <p:cNvPicPr>
              <a:picLocks noChangeAspect="1"/>
            </p:cNvPicPr>
            <p:nvPr/>
          </p:nvPicPr>
          <p:blipFill>
            <a:blip r:embed="rId1">
              <a:alphaModFix amt="30000"/>
            </a:blip>
            <a:srcRect l="32866" r="13262"/>
            <a:stretch>
              <a:fillRect/>
            </a:stretch>
          </p:blipFill>
          <p:spPr>
            <a:xfrm>
              <a:off x="0" y="0"/>
              <a:ext cx="11069666" cy="13716000"/>
            </a:xfrm>
            <a:prstGeom prst="rect">
              <a:avLst/>
            </a:prstGeom>
          </p:spPr>
        </p:pic>
      </p:grpSp>
      <p:sp>
        <p:nvSpPr>
          <p:cNvPr id="6" name="Freeform 6"/>
          <p:cNvSpPr/>
          <p:nvPr/>
        </p:nvSpPr>
        <p:spPr>
          <a:xfrm>
            <a:off x="3558318" y="7858350"/>
            <a:ext cx="1195208" cy="664429"/>
          </a:xfrm>
          <a:custGeom>
            <a:avLst/>
            <a:gdLst/>
            <a:ahLst/>
            <a:cxnLst/>
            <a:rect l="l" t="t" r="r" b="b"/>
            <a:pathLst>
              <a:path w="1195208" h="664429">
                <a:moveTo>
                  <a:pt x="0" y="0"/>
                </a:moveTo>
                <a:lnTo>
                  <a:pt x="1195208" y="0"/>
                </a:lnTo>
                <a:lnTo>
                  <a:pt x="1195208" y="664429"/>
                </a:lnTo>
                <a:lnTo>
                  <a:pt x="0" y="664429"/>
                </a:lnTo>
                <a:lnTo>
                  <a:pt x="0" y="0"/>
                </a:lnTo>
                <a:close/>
              </a:path>
            </a:pathLst>
          </a:custGeom>
          <a:blipFill>
            <a:blip r:embed="rId2"/>
            <a:stretch>
              <a:fillRect/>
            </a:stretch>
          </a:blipFill>
        </p:spPr>
      </p:sp>
      <p:sp>
        <p:nvSpPr>
          <p:cNvPr id="7" name="TextBox 7"/>
          <p:cNvSpPr txBox="1"/>
          <p:nvPr/>
        </p:nvSpPr>
        <p:spPr>
          <a:xfrm>
            <a:off x="374959" y="3692419"/>
            <a:ext cx="7552332" cy="1538605"/>
          </a:xfrm>
          <a:prstGeom prst="rect">
            <a:avLst/>
          </a:prstGeom>
        </p:spPr>
        <p:txBody>
          <a:bodyPr lIns="0" tIns="0" rIns="0" bIns="0" rtlCol="0" anchor="t">
            <a:spAutoFit/>
          </a:bodyPr>
          <a:lstStyle/>
          <a:p>
            <a:pPr algn="ctr">
              <a:lnSpc>
                <a:spcPts val="6000"/>
              </a:lnSpc>
            </a:pPr>
            <a:r>
              <a:rPr lang="en-US" sz="50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香港康得思酒店</a:t>
            </a:r>
            <a:endParaRPr lang="en-US" sz="50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endParaRPr>
          </a:p>
          <a:p>
            <a:pPr algn="ctr">
              <a:lnSpc>
                <a:spcPts val="6000"/>
              </a:lnSpc>
            </a:pPr>
            <a:r>
              <a:rPr lang="en-US" sz="5000" b="1">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Cordis Hotel</a:t>
            </a:r>
            <a:endParaRPr lang="en-US" sz="5000" b="1">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endParaRPr>
          </a:p>
        </p:txBody>
      </p:sp>
      <p:sp>
        <p:nvSpPr>
          <p:cNvPr id="11" name="TextBox 11"/>
          <p:cNvSpPr txBox="1"/>
          <p:nvPr/>
        </p:nvSpPr>
        <p:spPr>
          <a:xfrm>
            <a:off x="9144000" y="2173415"/>
            <a:ext cx="8769609" cy="6579235"/>
          </a:xfrm>
          <a:prstGeom prst="rect">
            <a:avLst/>
          </a:prstGeom>
        </p:spPr>
        <p:txBody>
          <a:bodyPr lIns="0" tIns="0" rIns="0" bIns="0" rtlCol="0" anchor="t">
            <a:spAutoFit/>
          </a:bodyPr>
          <a:lstStyle/>
          <a:p>
            <a:pPr algn="l">
              <a:lnSpc>
                <a:spcPts val="5130"/>
              </a:lnSpc>
            </a:pPr>
            <a:r>
              <a:rPr lang="en-US" sz="3000" b="1">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rPr>
              <a:t>简介：</a:t>
            </a:r>
            <a:endParaRPr lang="en-US" sz="3000" b="1">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Bold"/>
            </a:endParaRPr>
          </a:p>
          <a:p>
            <a:pPr algn="l">
              <a:lnSpc>
                <a:spcPts val="5130"/>
              </a:lnSpc>
            </a:pPr>
            <a:r>
              <a:rPr lang="en-US" sz="30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酒店位于旺角闹区，步行即可到达商场、地铁站、夜市。</a:t>
            </a:r>
            <a:endParaRPr lang="en-US" sz="30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l">
              <a:lnSpc>
                <a:spcPts val="5130"/>
              </a:lnSpc>
            </a:pPr>
            <a:r>
              <a:rPr lang="en-US" sz="30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直接连接大型购物与商业综合体 Langham Place，交通便利。</a:t>
            </a:r>
            <a:endParaRPr lang="en-US" sz="30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l">
              <a:lnSpc>
                <a:spcPts val="5130"/>
              </a:lnSpc>
            </a:pPr>
            <a:endParaRPr lang="en-US" sz="30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l">
              <a:lnSpc>
                <a:spcPts val="4105"/>
              </a:lnSpc>
            </a:pPr>
            <a:r>
              <a:rPr lang="en-US" altLang="zh-CN" sz="2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Ideally situated in the heart of Mong Kok's vibrant district, our hotel is just steps away from major shopping malls, MTR stations, and lively night markets. For ultimate convenience, the hotel offers direct access to Langham Place, a premier shopping and commercial complex.</a:t>
            </a:r>
            <a:endParaRPr lang="en-US" altLang="zh-CN" sz="2400">
              <a:solidFill>
                <a:srgbClr val="00949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grpSp>
        <p:nvGrpSpPr>
          <p:cNvPr id="15" name="Group 8"/>
          <p:cNvGrpSpPr/>
          <p:nvPr/>
        </p:nvGrpSpPr>
        <p:grpSpPr>
          <a:xfrm rot="0">
            <a:off x="1905000" y="8877300"/>
            <a:ext cx="4401185" cy="1191895"/>
            <a:chOff x="-139700" y="-569276"/>
            <a:chExt cx="5868247" cy="1627732"/>
          </a:xfrm>
        </p:grpSpPr>
        <p:sp>
          <p:nvSpPr>
            <p:cNvPr id="16" name="TextBox 9"/>
            <p:cNvSpPr txBox="1"/>
            <p:nvPr/>
          </p:nvSpPr>
          <p:spPr>
            <a:xfrm>
              <a:off x="-139700" y="486972"/>
              <a:ext cx="5786967" cy="369427"/>
            </a:xfrm>
            <a:prstGeom prst="rect">
              <a:avLst/>
            </a:prstGeom>
          </p:spPr>
          <p:txBody>
            <a:bodyPr lIns="0" tIns="0" rIns="0" bIns="0" rtlCol="0" anchor="t">
              <a:noAutofit/>
            </a:bodyPr>
            <a:lstStyle/>
            <a:p>
              <a:pPr algn="ctr">
                <a:lnSpc>
                  <a:spcPts val="1120"/>
                </a:lnSpc>
              </a:pPr>
              <a:endParaRPr lang="en-US" altLang="zh-CN"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sp>
          <p:nvSpPr>
            <p:cNvPr id="17" name="TextBox 10"/>
            <p:cNvSpPr txBox="1"/>
            <p:nvPr/>
          </p:nvSpPr>
          <p:spPr>
            <a:xfrm>
              <a:off x="165100" y="-569276"/>
              <a:ext cx="5563447" cy="1627732"/>
            </a:xfrm>
            <a:prstGeom prst="rect">
              <a:avLst/>
            </a:prstGeom>
          </p:spPr>
          <p:txBody>
            <a:bodyPr wrap="square" lIns="0" tIns="0" rIns="0" bIns="0" rtlCol="0" anchor="t">
              <a:noAutofit/>
            </a:bodyPr>
            <a:lstStyle/>
            <a:p>
              <a:pPr algn="ctr">
                <a:lnSpc>
                  <a:spcPts val="2300"/>
                </a:lnSpc>
              </a:pPr>
              <a:r>
                <a:rPr lang="en-US" sz="2000" b="1" spc="24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雁博青年创业家协会</a:t>
              </a:r>
              <a:endParaRPr lang="en-US" sz="2000" b="1" spc="24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endParaRPr>
            </a:p>
            <a:p>
              <a:pPr algn="ctr">
                <a:lnSpc>
                  <a:spcPts val="2300"/>
                </a:lnSpc>
              </a:pPr>
              <a:r>
                <a:rPr lang="en-US" altLang="zh-CN" sz="20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Young Entrepreneurs Network</a:t>
              </a:r>
              <a:endParaRPr lang="en-US" altLang="zh-CN" sz="20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r>
                <a:rPr lang="zh-CN" altLang="en-US"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于</a:t>
              </a:r>
              <a:r>
                <a:rPr lang="en-US"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2008年</a:t>
              </a:r>
              <a:r>
                <a:rPr lang="zh-CN" altLang="en-US"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成立</a:t>
              </a:r>
              <a:r>
                <a:rPr lang="en-US" altLang="zh-CN"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 Established in 2008</a:t>
              </a:r>
              <a:endParaRPr lang="en-US" altLang="zh-CN"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r>
                <a:rPr lang="en-US" sz="8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a:t>
              </a:r>
              <a:endParaRPr lang="en-US" sz="8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endParaRPr lang="en-US" sz="800" b="1" spc="24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gr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0">
            <a:off x="0" y="0"/>
            <a:ext cx="8302249" cy="10287000"/>
            <a:chOff x="0" y="0"/>
            <a:chExt cx="2808415" cy="3479800"/>
          </a:xfrm>
        </p:grpSpPr>
        <p:sp>
          <p:nvSpPr>
            <p:cNvPr id="3" name="Freeform 3"/>
            <p:cNvSpPr/>
            <p:nvPr/>
          </p:nvSpPr>
          <p:spPr>
            <a:xfrm>
              <a:off x="0" y="0"/>
              <a:ext cx="2808415" cy="3479800"/>
            </a:xfrm>
            <a:custGeom>
              <a:avLst/>
              <a:gdLst/>
              <a:ahLst/>
              <a:cxnLst/>
              <a:rect l="l" t="t" r="r" b="b"/>
              <a:pathLst>
                <a:path w="2808415" h="3479800">
                  <a:moveTo>
                    <a:pt x="0" y="0"/>
                  </a:moveTo>
                  <a:lnTo>
                    <a:pt x="2808415" y="0"/>
                  </a:lnTo>
                  <a:lnTo>
                    <a:pt x="2808415" y="3479800"/>
                  </a:lnTo>
                  <a:lnTo>
                    <a:pt x="0" y="3479800"/>
                  </a:lnTo>
                  <a:close/>
                </a:path>
              </a:pathLst>
            </a:custGeom>
            <a:solidFill>
              <a:srgbClr val="000000"/>
            </a:solidFill>
          </p:spPr>
        </p:sp>
      </p:grpSp>
      <p:grpSp>
        <p:nvGrpSpPr>
          <p:cNvPr id="4" name="Group 4"/>
          <p:cNvGrpSpPr/>
          <p:nvPr/>
        </p:nvGrpSpPr>
        <p:grpSpPr>
          <a:xfrm rot="0">
            <a:off x="0" y="0"/>
            <a:ext cx="8302249" cy="10287000"/>
            <a:chOff x="0" y="0"/>
            <a:chExt cx="11069666" cy="13716000"/>
          </a:xfrm>
        </p:grpSpPr>
        <p:pic>
          <p:nvPicPr>
            <p:cNvPr id="5" name="Picture 5"/>
            <p:cNvPicPr>
              <a:picLocks noChangeAspect="1"/>
            </p:cNvPicPr>
            <p:nvPr/>
          </p:nvPicPr>
          <p:blipFill>
            <a:blip r:embed="rId1">
              <a:alphaModFix amt="30000"/>
            </a:blip>
            <a:srcRect l="32866" r="13262"/>
            <a:stretch>
              <a:fillRect/>
            </a:stretch>
          </p:blipFill>
          <p:spPr>
            <a:xfrm>
              <a:off x="0" y="0"/>
              <a:ext cx="11069666" cy="13716000"/>
            </a:xfrm>
            <a:prstGeom prst="rect">
              <a:avLst/>
            </a:prstGeom>
          </p:spPr>
        </p:pic>
      </p:grpSp>
      <p:sp>
        <p:nvSpPr>
          <p:cNvPr id="6" name="Freeform 6"/>
          <p:cNvSpPr/>
          <p:nvPr/>
        </p:nvSpPr>
        <p:spPr>
          <a:xfrm>
            <a:off x="3558318" y="7858350"/>
            <a:ext cx="1195208" cy="664429"/>
          </a:xfrm>
          <a:custGeom>
            <a:avLst/>
            <a:gdLst/>
            <a:ahLst/>
            <a:cxnLst/>
            <a:rect l="l" t="t" r="r" b="b"/>
            <a:pathLst>
              <a:path w="1195208" h="664429">
                <a:moveTo>
                  <a:pt x="0" y="0"/>
                </a:moveTo>
                <a:lnTo>
                  <a:pt x="1195208" y="0"/>
                </a:lnTo>
                <a:lnTo>
                  <a:pt x="1195208" y="664429"/>
                </a:lnTo>
                <a:lnTo>
                  <a:pt x="0" y="664429"/>
                </a:lnTo>
                <a:lnTo>
                  <a:pt x="0" y="0"/>
                </a:lnTo>
                <a:close/>
              </a:path>
            </a:pathLst>
          </a:custGeom>
          <a:blipFill>
            <a:blip r:embed="rId2"/>
            <a:stretch>
              <a:fillRect/>
            </a:stretch>
          </a:blipFill>
        </p:spPr>
      </p:sp>
      <p:graphicFrame>
        <p:nvGraphicFramePr>
          <p:cNvPr id="7" name="Table 7"/>
          <p:cNvGraphicFramePr>
            <a:graphicFrameLocks noGrp="1"/>
          </p:cNvGraphicFramePr>
          <p:nvPr/>
        </p:nvGraphicFramePr>
        <p:xfrm>
          <a:off x="8692211" y="2215880"/>
          <a:ext cx="9266762" cy="5412323"/>
        </p:xfrm>
        <a:graphic>
          <a:graphicData uri="http://schemas.openxmlformats.org/drawingml/2006/table">
            <a:tbl>
              <a:tblPr/>
              <a:tblGrid>
                <a:gridCol w="4946015"/>
                <a:gridCol w="4320747"/>
              </a:tblGrid>
              <a:tr h="1411605">
                <a:tc>
                  <a:txBody>
                    <a:bodyPr rtlCol="0"/>
                    <a:lstStyle/>
                    <a:p>
                      <a:pPr algn="ctr">
                        <a:lnSpc>
                          <a:spcPts val="2800"/>
                        </a:lnSpc>
                        <a:defRPr/>
                      </a:pPr>
                      <a:r>
                        <a:rPr lang="en-US" sz="3200" b="0">
                          <a:solidFill>
                            <a:srgbClr val="000000"/>
                          </a:solidFill>
                          <a:latin typeface="Avenir Next Regular" panose="020B0803020202020204" charset="0"/>
                          <a:ea typeface="Avenir Next Regular" panose="020B0803020202020204" charset="0"/>
                          <a:cs typeface="Avenir Next Regular" panose="020B0803020202020204" charset="0"/>
                          <a:sym typeface="Noto Sans T Chinese Bold"/>
                        </a:rPr>
                        <a:t>#</a:t>
                      </a:r>
                      <a:endParaRPr lang="en-US" sz="3200" b="0">
                        <a:solidFill>
                          <a:srgbClr val="000000"/>
                        </a:solidFill>
                        <a:latin typeface="Avenir Next Regular" panose="020B0803020202020204" charset="0"/>
                        <a:ea typeface="Avenir Next Regular" panose="020B0803020202020204" charset="0"/>
                        <a:cs typeface="Avenir Next Regular" panose="020B0803020202020204" charset="0"/>
                        <a:sym typeface="Noto Sans T Chinese Bold"/>
                      </a:endParaRPr>
                    </a:p>
                  </a:txBody>
                  <a:tcPr marL="190500" marR="190500" marT="190500" marB="190500" anchor="ctr" anchorCtr="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rtlCol="0"/>
                    <a:lstStyle/>
                    <a:p>
                      <a:pPr algn="ctr">
                        <a:lnSpc>
                          <a:spcPct val="100000"/>
                        </a:lnSpc>
                        <a:defRPr/>
                      </a:pPr>
                      <a:r>
                        <a:rPr lang="en-US" sz="3200" b="0">
                          <a:solidFill>
                            <a:srgbClr val="000000"/>
                          </a:solidFill>
                          <a:latin typeface="Avenir Next Regular" panose="020B0803020202020204" charset="0"/>
                          <a:ea typeface="Avenir Next Regular" panose="020B0803020202020204" charset="0"/>
                          <a:cs typeface="Avenir Next Regular" panose="020B0803020202020204" charset="0"/>
                          <a:sym typeface="Noto Sans T Chinese Bold"/>
                        </a:rPr>
                        <a:t>5/28-5/31 </a:t>
                      </a:r>
                      <a:r>
                        <a:rPr lang="zh-CN" altLang="en-US" sz="3200" b="0">
                          <a:solidFill>
                            <a:srgbClr val="000000"/>
                          </a:solidFill>
                          <a:latin typeface="Avenir Next Regular" panose="020B0803020202020204" charset="0"/>
                          <a:ea typeface="Avenir Next Regular" panose="020B0803020202020204" charset="0"/>
                          <a:cs typeface="Avenir Next Regular" panose="020B0803020202020204" charset="0"/>
                          <a:sym typeface="Noto Sans T Chinese Bold"/>
                        </a:rPr>
                        <a:t>三晚</a:t>
                      </a:r>
                      <a:endParaRPr lang="zh-CN" altLang="en-US" sz="3200" b="0">
                        <a:solidFill>
                          <a:srgbClr val="000000"/>
                        </a:solidFill>
                        <a:latin typeface="Avenir Next Regular" panose="020B0803020202020204" charset="0"/>
                        <a:ea typeface="Avenir Next Regular" panose="020B0803020202020204" charset="0"/>
                        <a:cs typeface="Avenir Next Regular" panose="020B0803020202020204" charset="0"/>
                        <a:sym typeface="Noto Sans T Chinese Bold"/>
                      </a:endParaRPr>
                    </a:p>
                    <a:p>
                      <a:pPr algn="ctr">
                        <a:lnSpc>
                          <a:spcPct val="100000"/>
                        </a:lnSpc>
                        <a:defRPr/>
                      </a:pPr>
                      <a:r>
                        <a:rPr lang="en-US" altLang="zh-CN" sz="3200" b="0">
                          <a:solidFill>
                            <a:srgbClr val="000000"/>
                          </a:solidFill>
                          <a:latin typeface="Avenir Next Regular" panose="020B0803020202020204" charset="0"/>
                          <a:ea typeface="Avenir Next Regular" panose="020B0803020202020204" charset="0"/>
                          <a:cs typeface="Avenir Next Regular" panose="020B0803020202020204" charset="0"/>
                          <a:sym typeface="Noto Sans T Chinese Bold"/>
                        </a:rPr>
                        <a:t>（3 Nights）</a:t>
                      </a:r>
                      <a:endParaRPr lang="zh-CN" altLang="en-US" sz="3200" b="0">
                        <a:solidFill>
                          <a:srgbClr val="000000"/>
                        </a:solidFill>
                        <a:latin typeface="Avenir Next Regular" panose="020B0803020202020204" charset="0"/>
                        <a:ea typeface="Avenir Next Regular" panose="020B0803020202020204" charset="0"/>
                        <a:cs typeface="Avenir Next Regular" panose="020B0803020202020204" charset="0"/>
                        <a:sym typeface="Noto Sans T Chinese Bold"/>
                      </a:endParaRPr>
                    </a:p>
                    <a:p>
                      <a:pPr algn="ctr">
                        <a:lnSpc>
                          <a:spcPct val="100000"/>
                        </a:lnSpc>
                        <a:defRPr/>
                      </a:pPr>
                      <a:r>
                        <a:rPr lang="en-US" sz="3200" b="0">
                          <a:solidFill>
                            <a:srgbClr val="000000"/>
                          </a:solidFill>
                          <a:latin typeface="Avenir Next Regular" panose="020B0803020202020204" charset="0"/>
                          <a:ea typeface="Avenir Next Regular" panose="020B0803020202020204" charset="0"/>
                          <a:cs typeface="Avenir Next Regular" panose="020B0803020202020204" charset="0"/>
                          <a:sym typeface="Noto Sans T Chinese Bold"/>
                        </a:rPr>
                        <a:t> (HK$) </a:t>
                      </a:r>
                      <a:endParaRPr lang="zh-CN" altLang="en-US" sz="3200" b="0">
                        <a:solidFill>
                          <a:srgbClr val="000000"/>
                        </a:solidFill>
                        <a:latin typeface="Avenir Next Regular" panose="020B0803020202020204" charset="0"/>
                        <a:ea typeface="Avenir Next Regular" panose="020B0803020202020204" charset="0"/>
                        <a:cs typeface="Avenir Next Regular" panose="020B0803020202020204" charset="0"/>
                        <a:sym typeface="Noto Sans T Chinese Bold"/>
                      </a:endParaRPr>
                    </a:p>
                  </a:txBody>
                  <a:tcPr marL="190500" marR="190500" marT="190500" marB="190500" anchor="ctr" anchorCtr="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2000359">
                <a:tc>
                  <a:txBody>
                    <a:bodyPr rtlCol="0"/>
                    <a:lstStyle/>
                    <a:p>
                      <a:pPr algn="ctr">
                        <a:lnSpc>
                          <a:spcPct val="100000"/>
                        </a:lnSpc>
                        <a:defRPr/>
                      </a:pPr>
                      <a:r>
                        <a:rPr lang="en-US" sz="3200" b="0">
                          <a:solidFill>
                            <a:srgbClr val="00000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豪华单人房</a:t>
                      </a:r>
                      <a:r>
                        <a:rPr lang="zh-CN" altLang="en-US" sz="2800" b="0">
                          <a:latin typeface="Avenir Next Regular" panose="020B0803020202020204" charset="0"/>
                          <a:ea typeface="Avenir Next Regular" panose="020B0803020202020204" charset="0"/>
                          <a:cs typeface="Avenir Next Regular" panose="020B0803020202020204" charset="0"/>
                        </a:rPr>
                        <a:t>（</a:t>
                      </a:r>
                      <a:r>
                        <a:rPr lang="en-US" altLang="zh-CN" sz="2800" b="0">
                          <a:latin typeface="Avenir Next Regular" panose="020B0803020202020204" charset="0"/>
                          <a:ea typeface="Avenir Next Regular" panose="020B0803020202020204" charset="0"/>
                          <a:cs typeface="Avenir Next Regular" panose="020B0803020202020204" charset="0"/>
                        </a:rPr>
                        <a:t>1</a:t>
                      </a:r>
                      <a:r>
                        <a:rPr lang="zh-CN" altLang="en-US" sz="2800" b="0">
                          <a:latin typeface="Avenir Next Regular" panose="020B0803020202020204" charset="0"/>
                          <a:ea typeface="Avenir Next Regular" panose="020B0803020202020204" charset="0"/>
                          <a:cs typeface="Avenir Next Regular" panose="020B0803020202020204" charset="0"/>
                        </a:rPr>
                        <a:t>人入住）</a:t>
                      </a:r>
                      <a:endParaRPr lang="zh-CN" altLang="en-US" sz="1600" b="0">
                        <a:latin typeface="Avenir Next Regular" panose="020B0803020202020204" charset="0"/>
                        <a:ea typeface="Avenir Next Regular" panose="020B0803020202020204" charset="0"/>
                        <a:cs typeface="Avenir Next Regular" panose="020B0803020202020204" charset="0"/>
                      </a:endParaRPr>
                    </a:p>
                    <a:p>
                      <a:pPr algn="ctr">
                        <a:lnSpc>
                          <a:spcPct val="100000"/>
                        </a:lnSpc>
                        <a:defRPr/>
                      </a:pPr>
                      <a:r>
                        <a:rPr lang="en-US" sz="3200" b="0">
                          <a:solidFill>
                            <a:srgbClr val="00000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Superior room-Single</a:t>
                      </a:r>
                      <a:endParaRPr lang="en-US" sz="3200" b="0">
                        <a:solidFill>
                          <a:srgbClr val="00000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txBody>
                  <a:tcPr marL="190500" marR="190500" marT="190500" marB="190500" anchor="ctr" anchorCtr="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rtlCol="0"/>
                    <a:lstStyle/>
                    <a:p>
                      <a:pPr algn="ctr">
                        <a:lnSpc>
                          <a:spcPts val="2800"/>
                        </a:lnSpc>
                        <a:defRPr/>
                      </a:pPr>
                      <a:r>
                        <a:rPr lang="en-US" sz="3200" b="0">
                          <a:solidFill>
                            <a:srgbClr val="00000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4,486</a:t>
                      </a:r>
                      <a:endParaRPr lang="en-US" sz="3200" b="0">
                        <a:solidFill>
                          <a:srgbClr val="00000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txBody>
                  <a:tcPr marL="190500" marR="190500" marT="190500" marB="190500" anchor="ctr" anchorCtr="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2000359">
                <a:tc>
                  <a:txBody>
                    <a:bodyPr rtlCol="0"/>
                    <a:lstStyle/>
                    <a:p>
                      <a:pPr algn="ctr">
                        <a:lnSpc>
                          <a:spcPct val="100000"/>
                        </a:lnSpc>
                        <a:defRPr/>
                      </a:pPr>
                      <a:r>
                        <a:rPr lang="en-US" sz="3200" b="0">
                          <a:solidFill>
                            <a:srgbClr val="00000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豪华双人房</a:t>
                      </a:r>
                      <a:r>
                        <a:rPr lang="zh-CN" altLang="en-US" sz="2800" b="0">
                          <a:latin typeface="Avenir Next Regular" panose="020B0803020202020204" charset="0"/>
                          <a:ea typeface="Avenir Next Regular" panose="020B0803020202020204" charset="0"/>
                          <a:cs typeface="Avenir Next Regular" panose="020B0803020202020204" charset="0"/>
                          <a:sym typeface="+mn-ea"/>
                        </a:rPr>
                        <a:t>（</a:t>
                      </a:r>
                      <a:r>
                        <a:rPr lang="en-US" altLang="zh-CN" sz="2800" b="0">
                          <a:latin typeface="Avenir Next Regular" panose="020B0803020202020204" charset="0"/>
                          <a:ea typeface="Avenir Next Regular" panose="020B0803020202020204" charset="0"/>
                          <a:cs typeface="Avenir Next Regular" panose="020B0803020202020204" charset="0"/>
                          <a:sym typeface="+mn-ea"/>
                        </a:rPr>
                        <a:t>2</a:t>
                      </a:r>
                      <a:r>
                        <a:rPr lang="zh-CN" altLang="en-US" sz="2800" b="0">
                          <a:latin typeface="Avenir Next Regular" panose="020B0803020202020204" charset="0"/>
                          <a:ea typeface="Avenir Next Regular" panose="020B0803020202020204" charset="0"/>
                          <a:cs typeface="Avenir Next Regular" panose="020B0803020202020204" charset="0"/>
                          <a:sym typeface="+mn-ea"/>
                        </a:rPr>
                        <a:t>人入住）</a:t>
                      </a:r>
                      <a:endParaRPr lang="en-US" sz="1600" b="0">
                        <a:latin typeface="Avenir Next Regular" panose="020B0803020202020204" charset="0"/>
                        <a:ea typeface="Avenir Next Regular" panose="020B0803020202020204" charset="0"/>
                        <a:cs typeface="Avenir Next Regular" panose="020B0803020202020204" charset="0"/>
                      </a:endParaRPr>
                    </a:p>
                    <a:p>
                      <a:pPr algn="ctr">
                        <a:lnSpc>
                          <a:spcPct val="100000"/>
                        </a:lnSpc>
                      </a:pPr>
                      <a:r>
                        <a:rPr lang="en-US" sz="3200" b="0">
                          <a:solidFill>
                            <a:srgbClr val="00000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Superior room- Double</a:t>
                      </a:r>
                      <a:endParaRPr lang="en-US" sz="3200" b="0">
                        <a:solidFill>
                          <a:srgbClr val="00000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txBody>
                  <a:tcPr marL="190500" marR="190500" marT="190500" marB="190500" anchor="ctr" anchorCtr="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rtlCol="0"/>
                    <a:lstStyle/>
                    <a:p>
                      <a:pPr algn="ctr">
                        <a:lnSpc>
                          <a:spcPts val="2800"/>
                        </a:lnSpc>
                        <a:defRPr/>
                      </a:pPr>
                      <a:r>
                        <a:rPr lang="en-US" sz="3200" b="0">
                          <a:solidFill>
                            <a:srgbClr val="00000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5,011(2,505/人)</a:t>
                      </a:r>
                      <a:endParaRPr lang="en-US" sz="3200" b="0">
                        <a:solidFill>
                          <a:srgbClr val="00000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txBody>
                  <a:tcPr marL="190500" marR="190500" marT="190500" marB="190500" anchor="ctr" anchorCtr="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bl>
          </a:graphicData>
        </a:graphic>
      </p:graphicFrame>
      <p:sp>
        <p:nvSpPr>
          <p:cNvPr id="8" name="TextBox 8"/>
          <p:cNvSpPr txBox="1"/>
          <p:nvPr/>
        </p:nvSpPr>
        <p:spPr>
          <a:xfrm>
            <a:off x="374959" y="3692419"/>
            <a:ext cx="7552332" cy="1538605"/>
          </a:xfrm>
          <a:prstGeom prst="rect">
            <a:avLst/>
          </a:prstGeom>
        </p:spPr>
        <p:txBody>
          <a:bodyPr lIns="0" tIns="0" rIns="0" bIns="0" rtlCol="0" anchor="t">
            <a:spAutoFit/>
          </a:bodyPr>
          <a:lstStyle/>
          <a:p>
            <a:pPr algn="ctr">
              <a:lnSpc>
                <a:spcPts val="6000"/>
              </a:lnSpc>
            </a:pPr>
            <a:r>
              <a:rPr lang="en-US" sz="50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香港康得思酒店</a:t>
            </a:r>
            <a:endParaRPr lang="en-US" sz="50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endParaRPr>
          </a:p>
          <a:p>
            <a:pPr algn="ctr">
              <a:lnSpc>
                <a:spcPts val="6000"/>
              </a:lnSpc>
            </a:pPr>
            <a:r>
              <a:rPr lang="en-US" sz="5000" b="1">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Cordis Hotel</a:t>
            </a:r>
            <a:endParaRPr lang="en-US" sz="5000" b="1">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endParaRPr>
          </a:p>
        </p:txBody>
      </p:sp>
      <p:sp>
        <p:nvSpPr>
          <p:cNvPr id="12" name="TextBox 12"/>
          <p:cNvSpPr txBox="1"/>
          <p:nvPr/>
        </p:nvSpPr>
        <p:spPr>
          <a:xfrm>
            <a:off x="9067800" y="8336280"/>
            <a:ext cx="9517380" cy="897255"/>
          </a:xfrm>
          <a:prstGeom prst="rect">
            <a:avLst/>
          </a:prstGeom>
        </p:spPr>
        <p:txBody>
          <a:bodyPr wrap="square" lIns="0" tIns="0" rIns="0" bIns="0" rtlCol="0" anchor="t">
            <a:spAutoFit/>
          </a:bodyPr>
          <a:lstStyle/>
          <a:p>
            <a:pPr algn="l">
              <a:lnSpc>
                <a:spcPts val="3500"/>
              </a:lnSpc>
            </a:pPr>
            <a:r>
              <a:rPr lang="en-US" sz="2500">
                <a:solidFill>
                  <a:srgbClr val="00000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将提供酒店专属网站订房</a:t>
            </a:r>
            <a:endParaRPr lang="en-US" sz="2500">
              <a:solidFill>
                <a:srgbClr val="00000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l">
              <a:lnSpc>
                <a:spcPts val="3500"/>
              </a:lnSpc>
            </a:pPr>
            <a:r>
              <a:rPr lang="en-US" altLang="zh-CN" sz="2500">
                <a:solidFill>
                  <a:srgbClr val="00000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*A private booking link will be provided for hotel reservations</a:t>
            </a:r>
            <a:endParaRPr lang="en-US" altLang="zh-CN" sz="2500">
              <a:solidFill>
                <a:srgbClr val="00000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grpSp>
        <p:nvGrpSpPr>
          <p:cNvPr id="15" name="Group 8"/>
          <p:cNvGrpSpPr/>
          <p:nvPr/>
        </p:nvGrpSpPr>
        <p:grpSpPr>
          <a:xfrm rot="0">
            <a:off x="1905000" y="8877300"/>
            <a:ext cx="4401185" cy="1191895"/>
            <a:chOff x="-139700" y="-569276"/>
            <a:chExt cx="5868247" cy="1627732"/>
          </a:xfrm>
        </p:grpSpPr>
        <p:sp>
          <p:nvSpPr>
            <p:cNvPr id="16" name="TextBox 9"/>
            <p:cNvSpPr txBox="1"/>
            <p:nvPr/>
          </p:nvSpPr>
          <p:spPr>
            <a:xfrm>
              <a:off x="-139700" y="486972"/>
              <a:ext cx="5786967" cy="369427"/>
            </a:xfrm>
            <a:prstGeom prst="rect">
              <a:avLst/>
            </a:prstGeom>
          </p:spPr>
          <p:txBody>
            <a:bodyPr lIns="0" tIns="0" rIns="0" bIns="0" rtlCol="0" anchor="t">
              <a:noAutofit/>
            </a:bodyPr>
            <a:lstStyle/>
            <a:p>
              <a:pPr algn="ctr">
                <a:lnSpc>
                  <a:spcPts val="1120"/>
                </a:lnSpc>
              </a:pPr>
              <a:endParaRPr lang="en-US" altLang="zh-CN"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sp>
          <p:nvSpPr>
            <p:cNvPr id="17" name="TextBox 10"/>
            <p:cNvSpPr txBox="1"/>
            <p:nvPr/>
          </p:nvSpPr>
          <p:spPr>
            <a:xfrm>
              <a:off x="165100" y="-569276"/>
              <a:ext cx="5563447" cy="1627732"/>
            </a:xfrm>
            <a:prstGeom prst="rect">
              <a:avLst/>
            </a:prstGeom>
          </p:spPr>
          <p:txBody>
            <a:bodyPr wrap="square" lIns="0" tIns="0" rIns="0" bIns="0" rtlCol="0" anchor="t">
              <a:noAutofit/>
            </a:bodyPr>
            <a:lstStyle/>
            <a:p>
              <a:pPr algn="ctr">
                <a:lnSpc>
                  <a:spcPts val="2300"/>
                </a:lnSpc>
              </a:pPr>
              <a:r>
                <a:rPr lang="en-US" sz="2000" b="1" spc="24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雁博青年创业家协会</a:t>
              </a:r>
              <a:endParaRPr lang="en-US" sz="2000" b="1" spc="24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endParaRPr>
            </a:p>
            <a:p>
              <a:pPr algn="ctr">
                <a:lnSpc>
                  <a:spcPts val="2300"/>
                </a:lnSpc>
              </a:pPr>
              <a:r>
                <a:rPr lang="en-US" altLang="zh-CN" sz="20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Young Entrepreneurs Network</a:t>
              </a:r>
              <a:endParaRPr lang="en-US" altLang="zh-CN" sz="20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r>
                <a:rPr lang="zh-CN" altLang="en-US"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于</a:t>
              </a:r>
              <a:r>
                <a:rPr lang="en-US"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2008年</a:t>
              </a:r>
              <a:r>
                <a:rPr lang="zh-CN" altLang="en-US"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成立</a:t>
              </a:r>
              <a:r>
                <a:rPr lang="en-US" altLang="zh-CN"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 Established in 2008</a:t>
              </a:r>
              <a:endParaRPr lang="en-US" altLang="zh-CN"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r>
                <a:rPr lang="en-US" sz="8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a:t>
              </a:r>
              <a:endParaRPr lang="en-US" sz="8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endParaRPr lang="en-US" sz="800" b="1" spc="24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gr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0">
            <a:off x="0" y="0"/>
            <a:ext cx="8302249" cy="10287000"/>
            <a:chOff x="0" y="0"/>
            <a:chExt cx="2808415" cy="3479800"/>
          </a:xfrm>
        </p:grpSpPr>
        <p:sp>
          <p:nvSpPr>
            <p:cNvPr id="3" name="Freeform 3"/>
            <p:cNvSpPr/>
            <p:nvPr/>
          </p:nvSpPr>
          <p:spPr>
            <a:xfrm>
              <a:off x="0" y="0"/>
              <a:ext cx="2808415" cy="3479800"/>
            </a:xfrm>
            <a:custGeom>
              <a:avLst/>
              <a:gdLst/>
              <a:ahLst/>
              <a:cxnLst/>
              <a:rect l="l" t="t" r="r" b="b"/>
              <a:pathLst>
                <a:path w="2808415" h="3479800">
                  <a:moveTo>
                    <a:pt x="0" y="0"/>
                  </a:moveTo>
                  <a:lnTo>
                    <a:pt x="2808415" y="0"/>
                  </a:lnTo>
                  <a:lnTo>
                    <a:pt x="2808415" y="3479800"/>
                  </a:lnTo>
                  <a:lnTo>
                    <a:pt x="0" y="3479800"/>
                  </a:lnTo>
                  <a:close/>
                </a:path>
              </a:pathLst>
            </a:custGeom>
            <a:solidFill>
              <a:srgbClr val="000000"/>
            </a:solidFill>
          </p:spPr>
        </p:sp>
      </p:grpSp>
      <p:grpSp>
        <p:nvGrpSpPr>
          <p:cNvPr id="4" name="Group 4"/>
          <p:cNvGrpSpPr/>
          <p:nvPr/>
        </p:nvGrpSpPr>
        <p:grpSpPr>
          <a:xfrm rot="0">
            <a:off x="0" y="0"/>
            <a:ext cx="8302249" cy="10287000"/>
            <a:chOff x="0" y="0"/>
            <a:chExt cx="11069666" cy="13716000"/>
          </a:xfrm>
        </p:grpSpPr>
        <p:pic>
          <p:nvPicPr>
            <p:cNvPr id="5" name="Picture 5"/>
            <p:cNvPicPr>
              <a:picLocks noChangeAspect="1"/>
            </p:cNvPicPr>
            <p:nvPr/>
          </p:nvPicPr>
          <p:blipFill>
            <a:blip r:embed="rId1">
              <a:alphaModFix amt="30000"/>
            </a:blip>
            <a:srcRect l="32866" r="13262"/>
            <a:stretch>
              <a:fillRect/>
            </a:stretch>
          </p:blipFill>
          <p:spPr>
            <a:xfrm>
              <a:off x="0" y="0"/>
              <a:ext cx="11069666" cy="13716000"/>
            </a:xfrm>
            <a:prstGeom prst="rect">
              <a:avLst/>
            </a:prstGeom>
          </p:spPr>
        </p:pic>
      </p:grpSp>
      <p:sp>
        <p:nvSpPr>
          <p:cNvPr id="6" name="Freeform 6"/>
          <p:cNvSpPr/>
          <p:nvPr/>
        </p:nvSpPr>
        <p:spPr>
          <a:xfrm>
            <a:off x="3558318" y="7858350"/>
            <a:ext cx="1195208" cy="664429"/>
          </a:xfrm>
          <a:custGeom>
            <a:avLst/>
            <a:gdLst/>
            <a:ahLst/>
            <a:cxnLst/>
            <a:rect l="l" t="t" r="r" b="b"/>
            <a:pathLst>
              <a:path w="1195208" h="664429">
                <a:moveTo>
                  <a:pt x="0" y="0"/>
                </a:moveTo>
                <a:lnTo>
                  <a:pt x="1195208" y="0"/>
                </a:lnTo>
                <a:lnTo>
                  <a:pt x="1195208" y="664429"/>
                </a:lnTo>
                <a:lnTo>
                  <a:pt x="0" y="664429"/>
                </a:lnTo>
                <a:lnTo>
                  <a:pt x="0" y="0"/>
                </a:lnTo>
                <a:close/>
              </a:path>
            </a:pathLst>
          </a:custGeom>
          <a:blipFill>
            <a:blip r:embed="rId2"/>
            <a:stretch>
              <a:fillRect/>
            </a:stretch>
          </a:blipFill>
        </p:spPr>
      </p:sp>
      <p:graphicFrame>
        <p:nvGraphicFramePr>
          <p:cNvPr id="7" name="Table 7"/>
          <p:cNvGraphicFramePr>
            <a:graphicFrameLocks noGrp="1"/>
          </p:cNvGraphicFramePr>
          <p:nvPr/>
        </p:nvGraphicFramePr>
        <p:xfrm>
          <a:off x="8713280" y="2104029"/>
          <a:ext cx="9266658" cy="5367238"/>
        </p:xfrm>
        <a:graphic>
          <a:graphicData uri="http://schemas.openxmlformats.org/drawingml/2006/table">
            <a:tbl>
              <a:tblPr/>
              <a:tblGrid>
                <a:gridCol w="4946015"/>
                <a:gridCol w="4320540"/>
              </a:tblGrid>
              <a:tr h="1366520">
                <a:tc>
                  <a:txBody>
                    <a:bodyPr rtlCol="0"/>
                    <a:lstStyle/>
                    <a:p>
                      <a:pPr algn="ctr">
                        <a:lnSpc>
                          <a:spcPts val="2800"/>
                        </a:lnSpc>
                        <a:defRPr/>
                      </a:pPr>
                      <a:r>
                        <a:rPr lang="en-US" sz="3200" b="1">
                          <a:solidFill>
                            <a:srgbClr val="000000"/>
                          </a:solidFill>
                          <a:latin typeface="Avenir Next Regular" panose="020B0803020202020204" charset="0"/>
                          <a:ea typeface="Avenir Next Regular" panose="020B0803020202020204" charset="0"/>
                          <a:cs typeface="Avenir Next Regular" panose="020B0803020202020204" charset="0"/>
                          <a:sym typeface="Noto Sans T Chinese Bold"/>
                        </a:rPr>
                        <a:t>#</a:t>
                      </a:r>
                      <a:endParaRPr lang="en-US" sz="3200" b="1">
                        <a:solidFill>
                          <a:srgbClr val="000000"/>
                        </a:solidFill>
                        <a:latin typeface="Avenir Next Regular" panose="020B0803020202020204" charset="0"/>
                        <a:ea typeface="Avenir Next Regular" panose="020B0803020202020204" charset="0"/>
                        <a:cs typeface="Avenir Next Regular" panose="020B0803020202020204" charset="0"/>
                        <a:sym typeface="Noto Sans T Chinese Bold"/>
                      </a:endParaRPr>
                    </a:p>
                  </a:txBody>
                  <a:tcPr marL="190500" marR="190500" marT="190500" marB="190500" anchor="ctr" anchorCtr="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rtlCol="0"/>
                    <a:lstStyle/>
                    <a:p>
                      <a:pPr algn="ctr">
                        <a:lnSpc>
                          <a:spcPct val="100000"/>
                        </a:lnSpc>
                        <a:defRPr/>
                      </a:pPr>
                      <a:r>
                        <a:rPr lang="en-US" sz="3200" b="1">
                          <a:solidFill>
                            <a:srgbClr val="000000"/>
                          </a:solidFill>
                          <a:latin typeface="Avenir Next Regular" panose="020B0803020202020204" charset="0"/>
                          <a:ea typeface="Avenir Next Regular" panose="020B0803020202020204" charset="0"/>
                          <a:cs typeface="Avenir Next Regular" panose="020B0803020202020204" charset="0"/>
                          <a:sym typeface="Noto Sans T Chinese Bold"/>
                        </a:rPr>
                        <a:t>日期</a:t>
                      </a:r>
                      <a:endParaRPr lang="en-US" sz="3200">
                        <a:latin typeface="Avenir Next Regular" panose="020B0803020202020204" charset="0"/>
                        <a:ea typeface="Avenir Next Regular" panose="020B0803020202020204" charset="0"/>
                        <a:cs typeface="Avenir Next Regular" panose="020B0803020202020204" charset="0"/>
                      </a:endParaRPr>
                    </a:p>
                    <a:p>
                      <a:pPr algn="ctr">
                        <a:lnSpc>
                          <a:spcPct val="100000"/>
                        </a:lnSpc>
                      </a:pPr>
                      <a:r>
                        <a:rPr lang="en-US" sz="3200" b="1">
                          <a:solidFill>
                            <a:srgbClr val="000000"/>
                          </a:solidFill>
                          <a:latin typeface="Avenir Next Regular" panose="020B0803020202020204" charset="0"/>
                          <a:ea typeface="Avenir Next Regular" panose="020B0803020202020204" charset="0"/>
                          <a:cs typeface="Avenir Next Regular" panose="020B0803020202020204" charset="0"/>
                          <a:sym typeface="Noto Sans T Chinese Bold"/>
                        </a:rPr>
                        <a:t>Date</a:t>
                      </a:r>
                      <a:endParaRPr lang="en-US" sz="3200" b="1">
                        <a:solidFill>
                          <a:srgbClr val="000000"/>
                        </a:solidFill>
                        <a:latin typeface="Avenir Next Regular" panose="020B0803020202020204" charset="0"/>
                        <a:ea typeface="Avenir Next Regular" panose="020B0803020202020204" charset="0"/>
                        <a:cs typeface="Avenir Next Regular" panose="020B0803020202020204" charset="0"/>
                        <a:sym typeface="Noto Sans T Chinese Bold"/>
                      </a:endParaRPr>
                    </a:p>
                  </a:txBody>
                  <a:tcPr marL="190500" marR="190500" marT="190500" marB="190500" anchor="ctr" anchorCtr="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2000359">
                <a:tc>
                  <a:txBody>
                    <a:bodyPr rtlCol="0"/>
                    <a:lstStyle/>
                    <a:p>
                      <a:pPr algn="ctr">
                        <a:lnSpc>
                          <a:spcPct val="100000"/>
                        </a:lnSpc>
                        <a:defRPr/>
                      </a:pPr>
                      <a:r>
                        <a:rPr lang="en-US" sz="3200">
                          <a:solidFill>
                            <a:srgbClr val="00000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开放订房日</a:t>
                      </a:r>
                      <a:endParaRPr lang="en-US" sz="3200">
                        <a:latin typeface="Avenir Next Regular" panose="020B0803020202020204" charset="0"/>
                        <a:ea typeface="Avenir Next Regular" panose="020B0803020202020204" charset="0"/>
                        <a:cs typeface="Avenir Next Regular" panose="020B0803020202020204" charset="0"/>
                      </a:endParaRPr>
                    </a:p>
                    <a:p>
                      <a:pPr algn="ctr">
                        <a:lnSpc>
                          <a:spcPct val="100000"/>
                        </a:lnSpc>
                      </a:pPr>
                      <a:r>
                        <a:rPr lang="en-US" sz="3200">
                          <a:solidFill>
                            <a:srgbClr val="00000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Booking Began</a:t>
                      </a:r>
                      <a:endParaRPr lang="en-US" sz="3200">
                        <a:solidFill>
                          <a:srgbClr val="00000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txBody>
                  <a:tcPr marL="190500" marR="190500" marT="190500" marB="190500" anchor="ctr" anchorCtr="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rtlCol="0"/>
                    <a:lstStyle/>
                    <a:p>
                      <a:pPr algn="ctr">
                        <a:lnSpc>
                          <a:spcPts val="2800"/>
                        </a:lnSpc>
                        <a:defRPr/>
                      </a:pPr>
                      <a:r>
                        <a:rPr lang="en-US" sz="3200">
                          <a:solidFill>
                            <a:srgbClr val="00000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2026/3/2 12:00</a:t>
                      </a:r>
                      <a:endParaRPr lang="en-US" sz="3200">
                        <a:solidFill>
                          <a:srgbClr val="00000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txBody>
                  <a:tcPr marL="190500" marR="190500" marT="190500" marB="190500" anchor="ctr" anchorCtr="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2000359">
                <a:tc>
                  <a:txBody>
                    <a:bodyPr rtlCol="0"/>
                    <a:lstStyle/>
                    <a:p>
                      <a:pPr algn="ctr">
                        <a:lnSpc>
                          <a:spcPct val="100000"/>
                        </a:lnSpc>
                        <a:defRPr/>
                      </a:pPr>
                      <a:r>
                        <a:rPr lang="en-US" sz="3200">
                          <a:solidFill>
                            <a:srgbClr val="00000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订房截止日</a:t>
                      </a:r>
                      <a:endParaRPr lang="en-US" sz="3200">
                        <a:latin typeface="Avenir Next Regular" panose="020B0803020202020204" charset="0"/>
                        <a:ea typeface="Avenir Next Regular" panose="020B0803020202020204" charset="0"/>
                        <a:cs typeface="Avenir Next Regular" panose="020B0803020202020204" charset="0"/>
                      </a:endParaRPr>
                    </a:p>
                    <a:p>
                      <a:pPr algn="ctr">
                        <a:lnSpc>
                          <a:spcPct val="100000"/>
                        </a:lnSpc>
                      </a:pPr>
                      <a:r>
                        <a:rPr lang="en-US" sz="3200">
                          <a:solidFill>
                            <a:srgbClr val="00000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Booking End</a:t>
                      </a:r>
                      <a:endParaRPr lang="en-US" sz="3200">
                        <a:solidFill>
                          <a:srgbClr val="00000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txBody>
                  <a:tcPr marL="190500" marR="190500" marT="190500" marB="190500" anchor="ctr" anchorCtr="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rtlCol="0"/>
                    <a:lstStyle/>
                    <a:p>
                      <a:pPr algn="ctr">
                        <a:lnSpc>
                          <a:spcPts val="2800"/>
                        </a:lnSpc>
                        <a:defRPr/>
                      </a:pPr>
                      <a:r>
                        <a:rPr lang="en-US" sz="3200">
                          <a:solidFill>
                            <a:srgbClr val="00000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2026/4/30 12:00</a:t>
                      </a:r>
                      <a:endParaRPr lang="en-US" sz="3200">
                        <a:solidFill>
                          <a:srgbClr val="000000"/>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txBody>
                  <a:tcPr marL="190500" marR="190500" marT="190500" marB="190500" anchor="ctr" anchorCtr="0">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bl>
          </a:graphicData>
        </a:graphic>
      </p:graphicFrame>
      <p:sp>
        <p:nvSpPr>
          <p:cNvPr id="8" name="TextBox 8"/>
          <p:cNvSpPr txBox="1"/>
          <p:nvPr/>
        </p:nvSpPr>
        <p:spPr>
          <a:xfrm>
            <a:off x="374959" y="3692419"/>
            <a:ext cx="7552332" cy="1538605"/>
          </a:xfrm>
          <a:prstGeom prst="rect">
            <a:avLst/>
          </a:prstGeom>
        </p:spPr>
        <p:txBody>
          <a:bodyPr lIns="0" tIns="0" rIns="0" bIns="0" rtlCol="0" anchor="t">
            <a:spAutoFit/>
          </a:bodyPr>
          <a:lstStyle/>
          <a:p>
            <a:pPr algn="ctr">
              <a:lnSpc>
                <a:spcPts val="6000"/>
              </a:lnSpc>
            </a:pPr>
            <a:r>
              <a:rPr lang="en-US" sz="5000" b="1">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香港康得思酒店</a:t>
            </a:r>
            <a:endParaRPr lang="en-US" sz="5000" b="1">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endParaRPr>
          </a:p>
          <a:p>
            <a:pPr algn="ctr">
              <a:lnSpc>
                <a:spcPts val="6000"/>
              </a:lnSpc>
            </a:pPr>
            <a:r>
              <a:rPr lang="en-US" sz="5000" b="1">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Cordis Hotel</a:t>
            </a:r>
            <a:endParaRPr lang="en-US" sz="5000" b="1">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endParaRPr>
          </a:p>
        </p:txBody>
      </p:sp>
      <p:grpSp>
        <p:nvGrpSpPr>
          <p:cNvPr id="15" name="Group 8"/>
          <p:cNvGrpSpPr/>
          <p:nvPr/>
        </p:nvGrpSpPr>
        <p:grpSpPr>
          <a:xfrm rot="0">
            <a:off x="1905000" y="8877300"/>
            <a:ext cx="4401185" cy="1191895"/>
            <a:chOff x="-139700" y="-569276"/>
            <a:chExt cx="5868247" cy="1627732"/>
          </a:xfrm>
        </p:grpSpPr>
        <p:sp>
          <p:nvSpPr>
            <p:cNvPr id="16" name="TextBox 9"/>
            <p:cNvSpPr txBox="1"/>
            <p:nvPr/>
          </p:nvSpPr>
          <p:spPr>
            <a:xfrm>
              <a:off x="-139700" y="486972"/>
              <a:ext cx="5786967" cy="369427"/>
            </a:xfrm>
            <a:prstGeom prst="rect">
              <a:avLst/>
            </a:prstGeom>
          </p:spPr>
          <p:txBody>
            <a:bodyPr lIns="0" tIns="0" rIns="0" bIns="0" rtlCol="0" anchor="t">
              <a:noAutofit/>
            </a:bodyPr>
            <a:lstStyle/>
            <a:p>
              <a:pPr algn="ctr">
                <a:lnSpc>
                  <a:spcPts val="1120"/>
                </a:lnSpc>
              </a:pPr>
              <a:endParaRPr lang="en-US" altLang="zh-CN"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sp>
          <p:nvSpPr>
            <p:cNvPr id="17" name="TextBox 10"/>
            <p:cNvSpPr txBox="1"/>
            <p:nvPr/>
          </p:nvSpPr>
          <p:spPr>
            <a:xfrm>
              <a:off x="165100" y="-569276"/>
              <a:ext cx="5563447" cy="1627732"/>
            </a:xfrm>
            <a:prstGeom prst="rect">
              <a:avLst/>
            </a:prstGeom>
          </p:spPr>
          <p:txBody>
            <a:bodyPr wrap="square" lIns="0" tIns="0" rIns="0" bIns="0" rtlCol="0" anchor="t">
              <a:noAutofit/>
            </a:bodyPr>
            <a:lstStyle/>
            <a:p>
              <a:pPr algn="ctr">
                <a:lnSpc>
                  <a:spcPts val="2300"/>
                </a:lnSpc>
              </a:pPr>
              <a:r>
                <a:rPr lang="en-US" sz="2000" b="1" spc="24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雁博青年创业家协会</a:t>
              </a:r>
              <a:endParaRPr lang="en-US" sz="2000" b="1" spc="24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endParaRPr>
            </a:p>
            <a:p>
              <a:pPr algn="ctr">
                <a:lnSpc>
                  <a:spcPts val="2300"/>
                </a:lnSpc>
              </a:pPr>
              <a:r>
                <a:rPr lang="en-US" altLang="zh-CN" sz="20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Young Entrepreneurs Network</a:t>
              </a:r>
              <a:endParaRPr lang="en-US" altLang="zh-CN" sz="20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r>
                <a:rPr lang="zh-CN" altLang="en-US"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于</a:t>
              </a:r>
              <a:r>
                <a:rPr lang="en-US"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2008年</a:t>
              </a:r>
              <a:r>
                <a:rPr lang="zh-CN" altLang="en-US"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成立</a:t>
              </a:r>
              <a:r>
                <a:rPr lang="en-US" altLang="zh-CN"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 Established in 2008</a:t>
              </a:r>
              <a:endParaRPr lang="en-US" altLang="zh-CN" sz="8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r>
                <a:rPr lang="en-US" sz="8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a:t>
              </a:r>
              <a:endParaRPr lang="en-US" sz="8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endParaRPr lang="en-US" sz="800" b="1" spc="24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grpSp>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1920240"/>
            <a:ext cx="18288000" cy="12207240"/>
          </a:xfrm>
          <a:custGeom>
            <a:avLst/>
            <a:gdLst/>
            <a:ahLst/>
            <a:cxnLst/>
            <a:rect l="l" t="t" r="r" b="b"/>
            <a:pathLst>
              <a:path w="18288000" h="12207240">
                <a:moveTo>
                  <a:pt x="0" y="0"/>
                </a:moveTo>
                <a:lnTo>
                  <a:pt x="18288000" y="0"/>
                </a:lnTo>
                <a:lnTo>
                  <a:pt x="18288000" y="12207240"/>
                </a:lnTo>
                <a:lnTo>
                  <a:pt x="0" y="12207240"/>
                </a:lnTo>
                <a:lnTo>
                  <a:pt x="0" y="0"/>
                </a:lnTo>
                <a:close/>
              </a:path>
            </a:pathLst>
          </a:custGeom>
          <a:blipFill>
            <a:blip r:embed="rId1"/>
            <a:stretch>
              <a:fillRect/>
            </a:stretch>
          </a:blipFill>
        </p:spPr>
      </p:sp>
      <p:sp>
        <p:nvSpPr>
          <p:cNvPr id="3" name="TextBox 3"/>
          <p:cNvSpPr txBox="1"/>
          <p:nvPr/>
        </p:nvSpPr>
        <p:spPr>
          <a:xfrm>
            <a:off x="663770" y="8912225"/>
            <a:ext cx="13274119" cy="1435735"/>
          </a:xfrm>
          <a:prstGeom prst="rect">
            <a:avLst/>
          </a:prstGeom>
        </p:spPr>
        <p:txBody>
          <a:bodyPr lIns="0" tIns="0" rIns="0" bIns="0" rtlCol="0" anchor="t">
            <a:spAutoFit/>
          </a:bodyPr>
          <a:lstStyle/>
          <a:p>
            <a:pPr algn="l">
              <a:lnSpc>
                <a:spcPts val="5600"/>
              </a:lnSpc>
            </a:pPr>
            <a:r>
              <a:rPr lang="en-US" sz="4000" b="1">
                <a:solidFill>
                  <a:srgbClr val="009490"/>
                </a:solidFill>
                <a:highlight>
                  <a:srgbClr val="C0C0C0"/>
                </a:highlight>
                <a:latin typeface="Noto Sans T Chinese Bold"/>
                <a:ea typeface="Noto Sans T Chinese Bold"/>
                <a:cs typeface="Noto Sans T Chinese Bold"/>
                <a:sym typeface="Noto Sans T Chinese Bold"/>
              </a:rPr>
              <a:t>GLC- Shantung Room (8F)</a:t>
            </a:r>
            <a:endParaRPr lang="en-US" sz="4000" b="1">
              <a:solidFill>
                <a:srgbClr val="009490"/>
              </a:solidFill>
              <a:highlight>
                <a:srgbClr val="C0C0C0"/>
              </a:highlight>
              <a:latin typeface="Noto Sans T Chinese Bold"/>
              <a:ea typeface="Noto Sans T Chinese Bold"/>
              <a:cs typeface="Noto Sans T Chinese Bold"/>
              <a:sym typeface="Noto Sans T Chinese Bold"/>
            </a:endParaRPr>
          </a:p>
          <a:p>
            <a:pPr algn="l">
              <a:lnSpc>
                <a:spcPts val="5600"/>
              </a:lnSpc>
            </a:pPr>
            <a:endParaRPr lang="en-US" sz="4000" b="1">
              <a:solidFill>
                <a:srgbClr val="009490"/>
              </a:solidFill>
              <a:highlight>
                <a:srgbClr val="C0C0C0"/>
              </a:highlight>
              <a:latin typeface="Noto Sans T Chinese Bold"/>
              <a:ea typeface="Noto Sans T Chinese Bold"/>
              <a:cs typeface="Noto Sans T Chinese Bold"/>
              <a:sym typeface="Noto Sans T Chinese Bold"/>
            </a:endParaRP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80111" y="-2586413"/>
            <a:ext cx="18448223" cy="13813107"/>
          </a:xfrm>
          <a:custGeom>
            <a:avLst/>
            <a:gdLst/>
            <a:ahLst/>
            <a:cxnLst/>
            <a:rect l="l" t="t" r="r" b="b"/>
            <a:pathLst>
              <a:path w="18448223" h="13813107">
                <a:moveTo>
                  <a:pt x="0" y="0"/>
                </a:moveTo>
                <a:lnTo>
                  <a:pt x="18448222" y="0"/>
                </a:lnTo>
                <a:lnTo>
                  <a:pt x="18448222" y="13813107"/>
                </a:lnTo>
                <a:lnTo>
                  <a:pt x="0" y="13813107"/>
                </a:lnTo>
                <a:lnTo>
                  <a:pt x="0" y="0"/>
                </a:lnTo>
                <a:close/>
              </a:path>
            </a:pathLst>
          </a:custGeom>
          <a:blipFill>
            <a:blip r:embed="rId1"/>
            <a:stretch>
              <a:fillRect/>
            </a:stretch>
          </a:blipFill>
        </p:spPr>
      </p:sp>
      <p:sp>
        <p:nvSpPr>
          <p:cNvPr id="3" name="TextBox 3"/>
          <p:cNvSpPr txBox="1"/>
          <p:nvPr/>
        </p:nvSpPr>
        <p:spPr>
          <a:xfrm>
            <a:off x="663770" y="8912225"/>
            <a:ext cx="13274119" cy="1435735"/>
          </a:xfrm>
          <a:prstGeom prst="rect">
            <a:avLst/>
          </a:prstGeom>
        </p:spPr>
        <p:txBody>
          <a:bodyPr lIns="0" tIns="0" rIns="0" bIns="0" rtlCol="0" anchor="t">
            <a:spAutoFit/>
          </a:bodyPr>
          <a:lstStyle/>
          <a:p>
            <a:pPr algn="l">
              <a:lnSpc>
                <a:spcPts val="5600"/>
              </a:lnSpc>
            </a:pPr>
            <a:r>
              <a:rPr lang="en-US" sz="4000" b="1">
                <a:solidFill>
                  <a:srgbClr val="009490"/>
                </a:solidFill>
                <a:highlight>
                  <a:srgbClr val="C0C0C0"/>
                </a:highlight>
                <a:latin typeface="Noto Sans T Chinese Bold"/>
                <a:ea typeface="Noto Sans T Chinese Bold"/>
                <a:cs typeface="Noto Sans T Chinese Bold"/>
                <a:sym typeface="Noto Sans T Chinese Bold"/>
              </a:rPr>
              <a:t>SG&amp;AGM - Star Room (42F)</a:t>
            </a:r>
            <a:endParaRPr lang="en-US" sz="4000" b="1">
              <a:solidFill>
                <a:srgbClr val="009490"/>
              </a:solidFill>
              <a:highlight>
                <a:srgbClr val="C0C0C0"/>
              </a:highlight>
              <a:latin typeface="Noto Sans T Chinese Bold"/>
              <a:ea typeface="Noto Sans T Chinese Bold"/>
              <a:cs typeface="Noto Sans T Chinese Bold"/>
              <a:sym typeface="Noto Sans T Chinese Bold"/>
            </a:endParaRPr>
          </a:p>
          <a:p>
            <a:pPr algn="l">
              <a:lnSpc>
                <a:spcPts val="5600"/>
              </a:lnSpc>
            </a:pPr>
            <a:endParaRPr lang="en-US" sz="4000" b="1">
              <a:solidFill>
                <a:srgbClr val="009490"/>
              </a:solidFill>
              <a:highlight>
                <a:srgbClr val="C0C0C0"/>
              </a:highlight>
              <a:latin typeface="Noto Sans T Chinese Bold"/>
              <a:ea typeface="Noto Sans T Chinese Bold"/>
              <a:cs typeface="Noto Sans T Chinese Bold"/>
              <a:sym typeface="Noto Sans T Chinese Bold"/>
            </a:endParaRPr>
          </a:p>
        </p:txBody>
      </p:sp>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2649496"/>
            <a:ext cx="18288000" cy="13738860"/>
          </a:xfrm>
          <a:custGeom>
            <a:avLst/>
            <a:gdLst/>
            <a:ahLst/>
            <a:cxnLst/>
            <a:rect l="l" t="t" r="r" b="b"/>
            <a:pathLst>
              <a:path w="18288000" h="13738860">
                <a:moveTo>
                  <a:pt x="0" y="0"/>
                </a:moveTo>
                <a:lnTo>
                  <a:pt x="18288000" y="0"/>
                </a:lnTo>
                <a:lnTo>
                  <a:pt x="18288000" y="13738860"/>
                </a:lnTo>
                <a:lnTo>
                  <a:pt x="0" y="13738860"/>
                </a:lnTo>
                <a:lnTo>
                  <a:pt x="0" y="0"/>
                </a:lnTo>
                <a:close/>
              </a:path>
            </a:pathLst>
          </a:custGeom>
          <a:blipFill>
            <a:blip r:embed="rId1"/>
            <a:stretch>
              <a:fillRect/>
            </a:stretch>
          </a:blipFill>
        </p:spPr>
      </p:sp>
      <p:sp>
        <p:nvSpPr>
          <p:cNvPr id="3" name="TextBox 3"/>
          <p:cNvSpPr txBox="1"/>
          <p:nvPr/>
        </p:nvSpPr>
        <p:spPr>
          <a:xfrm>
            <a:off x="663770" y="8912225"/>
            <a:ext cx="13274119" cy="1435735"/>
          </a:xfrm>
          <a:prstGeom prst="rect">
            <a:avLst/>
          </a:prstGeom>
        </p:spPr>
        <p:txBody>
          <a:bodyPr lIns="0" tIns="0" rIns="0" bIns="0" rtlCol="0" anchor="t">
            <a:spAutoFit/>
          </a:bodyPr>
          <a:lstStyle/>
          <a:p>
            <a:pPr algn="l">
              <a:lnSpc>
                <a:spcPts val="5600"/>
              </a:lnSpc>
            </a:pPr>
            <a:r>
              <a:rPr lang="en-US" sz="4000" b="1">
                <a:solidFill>
                  <a:srgbClr val="009490"/>
                </a:solidFill>
                <a:highlight>
                  <a:srgbClr val="C0C0C0"/>
                </a:highlight>
                <a:latin typeface="Noto Sans T Chinese Bold"/>
                <a:ea typeface="Noto Sans T Chinese Bold"/>
                <a:cs typeface="Noto Sans T Chinese Bold"/>
                <a:sym typeface="Noto Sans T Chinese Bold"/>
              </a:rPr>
              <a:t>Closing Dinner - Shangha</a:t>
            </a:r>
            <a:r>
              <a:rPr lang="en-US" sz="4000" b="1">
                <a:solidFill>
                  <a:srgbClr val="009490"/>
                </a:solidFill>
                <a:highlight>
                  <a:srgbClr val="C0C0C0"/>
                </a:highlight>
                <a:latin typeface="Noto Sans T Chinese Bold"/>
                <a:ea typeface="Noto Sans T Chinese Bold"/>
                <a:cs typeface="Noto Sans T Chinese Bold"/>
                <a:sym typeface="Noto Sans T Chinese Bold"/>
              </a:rPr>
              <a:t>i Room (8F)</a:t>
            </a:r>
            <a:endParaRPr lang="en-US" sz="4000" b="1">
              <a:solidFill>
                <a:srgbClr val="009490"/>
              </a:solidFill>
              <a:highlight>
                <a:srgbClr val="C0C0C0"/>
              </a:highlight>
              <a:latin typeface="Noto Sans T Chinese Bold"/>
              <a:ea typeface="Noto Sans T Chinese Bold"/>
              <a:cs typeface="Noto Sans T Chinese Bold"/>
              <a:sym typeface="Noto Sans T Chinese Bold"/>
            </a:endParaRPr>
          </a:p>
          <a:p>
            <a:pPr algn="l">
              <a:lnSpc>
                <a:spcPts val="5600"/>
              </a:lnSpc>
            </a:pPr>
            <a:endParaRPr lang="en-US" sz="4000" b="1">
              <a:solidFill>
                <a:srgbClr val="009490"/>
              </a:solidFill>
              <a:highlight>
                <a:srgbClr val="C0C0C0"/>
              </a:highlight>
              <a:latin typeface="Noto Sans T Chinese Bold"/>
              <a:ea typeface="Noto Sans T Chinese Bold"/>
              <a:cs typeface="Noto Sans T Chinese Bold"/>
              <a:sym typeface="Noto Sans T Chinese Bold"/>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3810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1"/>
            <a:stretch>
              <a:fillRect t="-9277" b="-9277"/>
            </a:stretch>
          </a:blipFill>
        </p:spPr>
      </p:sp>
      <p:sp>
        <p:nvSpPr>
          <p:cNvPr id="260" name="星級：5星…"/>
          <p:cNvSpPr txBox="1">
            <a:spLocks noGrp="1"/>
          </p:cNvSpPr>
          <p:nvPr>
            <p:custDataLst>
              <p:tags r:id="rId2"/>
            </p:custDataLst>
          </p:nvPr>
        </p:nvSpPr>
        <p:spPr>
          <a:xfrm>
            <a:off x="1066800" y="1181100"/>
            <a:ext cx="16443325" cy="8854440"/>
          </a:xfrm>
          <a:prstGeom prst="rect">
            <a:avLst/>
          </a:prstGeom>
          <a:ln w="12700">
            <a:miter lim="400000"/>
          </a:ln>
        </p:spPr>
        <p:txBody>
          <a:bodyPr lIns="50800" tIns="50800" rIns="50800" bIns="50800">
            <a:noAutofit/>
          </a:bodyPr>
          <a:lstStyle>
            <a:lvl1pPr marL="5588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1pPr>
            <a:lvl2pPr marL="11176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2pPr>
            <a:lvl3pPr marL="16764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3pPr>
            <a:lvl4pPr marL="22352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4pPr>
            <a:lvl5pPr marL="27940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5pPr>
            <a:lvl6pPr marL="33528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6pPr>
            <a:lvl7pPr marL="39116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7pPr>
            <a:lvl8pPr marL="44704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8pPr>
            <a:lvl9pPr marL="50292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9pPr>
          </a:lstStyle>
          <a:p>
            <a:pPr marL="0" indent="0" algn="ctr" defTabSz="2316480">
              <a:lnSpc>
                <a:spcPct val="100000"/>
              </a:lnSpc>
              <a:spcBef>
                <a:spcPts val="2200"/>
              </a:spcBef>
              <a:buNone/>
              <a:defRPr sz="4750">
                <a:solidFill>
                  <a:srgbClr val="D5D5D5"/>
                </a:solidFill>
              </a:defRPr>
            </a:pPr>
            <a:r>
              <a:rPr sz="3200">
                <a:latin typeface="Avenir Next Regular" panose="020B0803020202020204" charset="0"/>
                <a:ea typeface="Avenir Next Regular" panose="020B0803020202020204" charset="0"/>
                <a:cs typeface="Avenir Next Regular" panose="020B0803020202020204" charset="0"/>
              </a:rPr>
              <a:t>一．从香港国际机场（HKG）出发</a:t>
            </a:r>
            <a:r>
              <a:rPr lang="en-US" sz="3600">
                <a:latin typeface="Avenir Next Regular" panose="020B0803020202020204" charset="0"/>
                <a:ea typeface="Avenir Next Regular" panose="020B0803020202020204" charset="0"/>
                <a:cs typeface="Avenir Next Regular" panose="020B0803020202020204" charset="0"/>
              </a:rPr>
              <a:t>  </a:t>
            </a:r>
            <a:r>
              <a:rPr sz="2800">
                <a:latin typeface="Avenir Next Regular" panose="020B0803020202020204" charset="0"/>
                <a:ea typeface="Avenir Next Regular" panose="020B0803020202020204" charset="0"/>
                <a:cs typeface="Avenir Next Regular" panose="020B0803020202020204" charset="0"/>
              </a:rPr>
              <a:t>From Hong Kong International Airport (HKG)</a:t>
            </a:r>
            <a:endParaRPr sz="2800">
              <a:latin typeface="Avenir Next Regular" panose="020B0803020202020204" charset="0"/>
              <a:ea typeface="Avenir Next Regular" panose="020B0803020202020204" charset="0"/>
              <a:cs typeface="Avenir Next Regular" panose="020B0803020202020204" charset="0"/>
            </a:endParaRPr>
          </a:p>
          <a:p>
            <a:pPr marL="0" indent="0" algn="l" defTabSz="2316480">
              <a:lnSpc>
                <a:spcPct val="50000"/>
              </a:lnSpc>
              <a:spcBef>
                <a:spcPts val="2200"/>
              </a:spcBef>
              <a:buNone/>
              <a:defRPr sz="4750">
                <a:solidFill>
                  <a:srgbClr val="D5D5D5"/>
                </a:solidFill>
              </a:defRPr>
            </a:pPr>
            <a:r>
              <a:rPr sz="2400">
                <a:latin typeface="Avenir Next Regular" panose="020B0803020202020204" charset="0"/>
                <a:ea typeface="Avenir Next Regular" panose="020B0803020202020204" charset="0"/>
                <a:cs typeface="Avenir Next Regular" panose="020B0803020202020204" charset="0"/>
              </a:rPr>
              <a:t>A.机场巴士（A21）</a:t>
            </a:r>
            <a:endParaRPr sz="2400">
              <a:latin typeface="Avenir Next Regular" panose="020B0803020202020204" charset="0"/>
              <a:ea typeface="Avenir Next Regular" panose="020B0803020202020204" charset="0"/>
              <a:cs typeface="Avenir Next Regular" panose="020B0803020202020204" charset="0"/>
            </a:endParaRPr>
          </a:p>
          <a:p>
            <a:pPr marL="0" indent="0" algn="l" defTabSz="2316480">
              <a:lnSpc>
                <a:spcPct val="50000"/>
              </a:lnSpc>
              <a:spcBef>
                <a:spcPts val="2200"/>
              </a:spcBef>
              <a:buNone/>
              <a:defRPr sz="4750">
                <a:solidFill>
                  <a:srgbClr val="D5D5D5"/>
                </a:solidFill>
              </a:defRPr>
            </a:pPr>
            <a:r>
              <a:rPr sz="2400">
                <a:latin typeface="Avenir Next Regular" panose="020B0803020202020204" charset="0"/>
                <a:ea typeface="Avenir Next Regular" panose="020B0803020202020204" charset="0"/>
                <a:cs typeface="Avenir Next Regular" panose="020B0803020202020204" charset="0"/>
              </a:rPr>
              <a:t>Option A: Airport Bus (A21)</a:t>
            </a:r>
            <a:endParaRPr sz="2400">
              <a:latin typeface="Avenir Next Regular" panose="020B0803020202020204" charset="0"/>
              <a:ea typeface="Avenir Next Regular" panose="020B0803020202020204" charset="0"/>
              <a:cs typeface="Avenir Next Regular" panose="020B0803020202020204" charset="0"/>
            </a:endParaRPr>
          </a:p>
          <a:p>
            <a:pPr marL="0" indent="0" algn="l" defTabSz="2316480">
              <a:lnSpc>
                <a:spcPct val="50000"/>
              </a:lnSpc>
              <a:spcBef>
                <a:spcPts val="2200"/>
              </a:spcBef>
              <a:buNone/>
              <a:defRPr sz="4750">
                <a:solidFill>
                  <a:srgbClr val="D5D5D5"/>
                </a:solidFill>
              </a:defRPr>
            </a:pPr>
            <a:r>
              <a:rPr sz="2400">
                <a:latin typeface="Avenir Next Regular" panose="020B0803020202020204" charset="0"/>
                <a:ea typeface="Avenir Next Regular" panose="020B0803020202020204" charset="0"/>
                <a:cs typeface="Avenir Next Regular" panose="020B0803020202020204" charset="0"/>
              </a:rPr>
              <a:t>·乘坐城巴A21路到旺角站，步行约5分钟到酒店</a:t>
            </a:r>
            <a:r>
              <a:rPr lang="zh-CN" sz="2400">
                <a:latin typeface="Avenir Next Regular" panose="020B0803020202020204" charset="0"/>
                <a:ea typeface="SimSun" charset="0"/>
                <a:cs typeface="Avenir Next Regular" panose="020B0803020202020204" charset="0"/>
              </a:rPr>
              <a:t>。</a:t>
            </a:r>
            <a:endParaRPr lang="zh-CN" sz="2400">
              <a:latin typeface="Avenir Next Regular" panose="020B0803020202020204" charset="0"/>
              <a:ea typeface="SimSun" charset="0"/>
              <a:cs typeface="Avenir Next Regular" panose="020B0803020202020204" charset="0"/>
            </a:endParaRPr>
          </a:p>
          <a:p>
            <a:pPr marL="0" indent="0" algn="l" defTabSz="2316480">
              <a:lnSpc>
                <a:spcPct val="85000"/>
              </a:lnSpc>
              <a:spcBef>
                <a:spcPts val="2200"/>
              </a:spcBef>
              <a:buNone/>
              <a:defRPr sz="4750">
                <a:solidFill>
                  <a:srgbClr val="D5D5D5"/>
                </a:solidFill>
              </a:defRPr>
            </a:pPr>
            <a:r>
              <a:rPr lang="zh-CN" sz="2400">
                <a:latin typeface="Avenir Next Regular" panose="020B0803020202020204" charset="0"/>
                <a:ea typeface="SimSun" charset="0"/>
                <a:cs typeface="Avenir Next Regular" panose="020B0803020202020204" charset="0"/>
              </a:rPr>
              <a:t>Route: Take Cityflyer Route A21 to Mong Kok Station, then walk for approximately 5 minutes to the hotel.</a:t>
            </a:r>
            <a:endParaRPr lang="zh-CN" sz="2400">
              <a:latin typeface="Avenir Next Regular" panose="020B0803020202020204" charset="0"/>
              <a:ea typeface="SimSun" charset="0"/>
              <a:cs typeface="Avenir Next Regular" panose="020B0803020202020204" charset="0"/>
            </a:endParaRPr>
          </a:p>
          <a:p>
            <a:pPr marL="0" indent="0" algn="l" defTabSz="2316480">
              <a:lnSpc>
                <a:spcPct val="50000"/>
              </a:lnSpc>
              <a:spcBef>
                <a:spcPts val="2200"/>
              </a:spcBef>
              <a:buNone/>
              <a:defRPr sz="4750">
                <a:solidFill>
                  <a:srgbClr val="D5D5D5"/>
                </a:solidFill>
              </a:defRPr>
            </a:pPr>
            <a:r>
              <a:rPr sz="2400">
                <a:latin typeface="Avenir Next Regular" panose="020B0803020202020204" charset="0"/>
                <a:ea typeface="Avenir Next Regular" panose="020B0803020202020204" charset="0"/>
                <a:cs typeface="Avenir Next Regular" panose="020B0803020202020204" charset="0"/>
              </a:rPr>
              <a:t>·时间: 约60-70分钟</a:t>
            </a:r>
            <a:endParaRPr sz="2400">
              <a:latin typeface="Avenir Next Regular" panose="020B0803020202020204" charset="0"/>
              <a:ea typeface="Avenir Next Regular" panose="020B0803020202020204" charset="0"/>
              <a:cs typeface="Avenir Next Regular" panose="020B0803020202020204" charset="0"/>
            </a:endParaRPr>
          </a:p>
          <a:p>
            <a:pPr marL="0" indent="0" algn="l" defTabSz="2316480">
              <a:lnSpc>
                <a:spcPct val="50000"/>
              </a:lnSpc>
              <a:spcBef>
                <a:spcPts val="2200"/>
              </a:spcBef>
              <a:buNone/>
              <a:defRPr sz="4750">
                <a:solidFill>
                  <a:srgbClr val="D5D5D5"/>
                </a:solidFill>
              </a:defRPr>
            </a:pPr>
            <a:r>
              <a:rPr sz="2400">
                <a:latin typeface="Avenir Next Regular" panose="020B0803020202020204" charset="0"/>
                <a:ea typeface="Avenir Next Regular" panose="020B0803020202020204" charset="0"/>
                <a:cs typeface="Avenir Next Regular" panose="020B0803020202020204" charset="0"/>
              </a:rPr>
              <a:t>Travel Time: Approx. 60–70 minutes.</a:t>
            </a:r>
            <a:endParaRPr sz="2400">
              <a:latin typeface="Avenir Next Regular" panose="020B0803020202020204" charset="0"/>
              <a:ea typeface="Avenir Next Regular" panose="020B0803020202020204" charset="0"/>
              <a:cs typeface="Avenir Next Regular" panose="020B0803020202020204" charset="0"/>
            </a:endParaRPr>
          </a:p>
          <a:p>
            <a:pPr marL="0" indent="0" algn="l" defTabSz="2316480">
              <a:lnSpc>
                <a:spcPct val="50000"/>
              </a:lnSpc>
              <a:spcBef>
                <a:spcPts val="2200"/>
              </a:spcBef>
              <a:buNone/>
              <a:defRPr sz="4750">
                <a:solidFill>
                  <a:srgbClr val="D5D5D5"/>
                </a:solidFill>
              </a:defRPr>
            </a:pPr>
            <a:r>
              <a:rPr sz="2400">
                <a:latin typeface="Avenir Next Regular" panose="020B0803020202020204" charset="0"/>
                <a:ea typeface="Avenir Next Regular" panose="020B0803020202020204" charset="0"/>
                <a:cs typeface="Avenir Next Regular" panose="020B0803020202020204" charset="0"/>
              </a:rPr>
              <a:t>·价格: 约HKD 33</a:t>
            </a:r>
            <a:endParaRPr sz="2400">
              <a:latin typeface="Avenir Next Regular" panose="020B0803020202020204" charset="0"/>
              <a:ea typeface="Avenir Next Regular" panose="020B0803020202020204" charset="0"/>
              <a:cs typeface="Avenir Next Regular" panose="020B0803020202020204" charset="0"/>
            </a:endParaRPr>
          </a:p>
          <a:p>
            <a:pPr marL="0" indent="0" algn="l" defTabSz="2316480">
              <a:lnSpc>
                <a:spcPct val="50000"/>
              </a:lnSpc>
              <a:spcBef>
                <a:spcPts val="2200"/>
              </a:spcBef>
              <a:buNone/>
              <a:defRPr sz="4750">
                <a:solidFill>
                  <a:srgbClr val="D5D5D5"/>
                </a:solidFill>
              </a:defRPr>
            </a:pPr>
            <a:r>
              <a:rPr sz="2400">
                <a:latin typeface="Avenir Next Regular" panose="020B0803020202020204" charset="0"/>
                <a:ea typeface="Avenir Next Regular" panose="020B0803020202020204" charset="0"/>
                <a:cs typeface="Avenir Next Regular" panose="020B0803020202020204" charset="0"/>
              </a:rPr>
              <a:t>Fare: Approx. HKD 33.</a:t>
            </a:r>
            <a:endParaRPr sz="2400">
              <a:latin typeface="Avenir Next Regular" panose="020B0803020202020204" charset="0"/>
              <a:ea typeface="Avenir Next Regular" panose="020B0803020202020204" charset="0"/>
              <a:cs typeface="Avenir Next Regular" panose="020B0803020202020204" charset="0"/>
            </a:endParaRPr>
          </a:p>
          <a:p>
            <a:pPr marL="0" indent="0" algn="l" defTabSz="2316480">
              <a:lnSpc>
                <a:spcPct val="50000"/>
              </a:lnSpc>
              <a:spcBef>
                <a:spcPts val="2200"/>
              </a:spcBef>
              <a:buNone/>
              <a:defRPr sz="4750">
                <a:solidFill>
                  <a:srgbClr val="D5D5D5"/>
                </a:solidFill>
              </a:defRPr>
            </a:pPr>
            <a:endParaRPr sz="2400">
              <a:latin typeface="Avenir Next Regular" panose="020B0803020202020204" charset="0"/>
              <a:ea typeface="Avenir Next Regular" panose="020B0803020202020204" charset="0"/>
              <a:cs typeface="Avenir Next Regular" panose="020B0803020202020204" charset="0"/>
            </a:endParaRPr>
          </a:p>
          <a:p>
            <a:pPr marL="0" indent="0" algn="l" defTabSz="2316480">
              <a:lnSpc>
                <a:spcPct val="50000"/>
              </a:lnSpc>
              <a:spcBef>
                <a:spcPts val="2200"/>
              </a:spcBef>
              <a:buNone/>
              <a:defRPr sz="4750">
                <a:solidFill>
                  <a:srgbClr val="D5D5D5"/>
                </a:solidFill>
              </a:defRPr>
            </a:pPr>
            <a:r>
              <a:rPr sz="2400">
                <a:latin typeface="Avenir Next Regular" panose="020B0803020202020204" charset="0"/>
                <a:ea typeface="Avenir Next Regular" panose="020B0803020202020204" charset="0"/>
                <a:cs typeface="Avenir Next Regular" panose="020B0803020202020204" charset="0"/>
              </a:rPr>
              <a:t>B.出租车</a:t>
            </a:r>
            <a:r>
              <a:rPr lang="en-US" sz="2400">
                <a:latin typeface="Avenir Next Regular" panose="020B0803020202020204" charset="0"/>
                <a:ea typeface="Avenir Next Regular" panose="020B0803020202020204" charset="0"/>
                <a:cs typeface="Avenir Next Regular" panose="020B0803020202020204" charset="0"/>
              </a:rPr>
              <a:t> Taxi</a:t>
            </a:r>
            <a:endParaRPr lang="en-US" sz="2400">
              <a:latin typeface="Avenir Next Regular" panose="020B0803020202020204" charset="0"/>
              <a:ea typeface="Avenir Next Regular" panose="020B0803020202020204" charset="0"/>
              <a:cs typeface="Avenir Next Regular" panose="020B0803020202020204" charset="0"/>
            </a:endParaRPr>
          </a:p>
          <a:p>
            <a:pPr marL="0" indent="0" algn="l" defTabSz="2316480">
              <a:lnSpc>
                <a:spcPct val="50000"/>
              </a:lnSpc>
              <a:spcBef>
                <a:spcPts val="2200"/>
              </a:spcBef>
              <a:buNone/>
              <a:defRPr sz="4750">
                <a:solidFill>
                  <a:srgbClr val="D5D5D5"/>
                </a:solidFill>
              </a:defRPr>
            </a:pPr>
            <a:r>
              <a:rPr lang="en-US" sz="2400">
                <a:latin typeface="Avenir Next Regular" panose="020B0803020202020204" charset="0"/>
                <a:ea typeface="Avenir Next Regular" panose="020B0803020202020204" charset="0"/>
                <a:cs typeface="Avenir Next Regular" panose="020B0803020202020204" charset="0"/>
              </a:rPr>
              <a:t>Option B: Taxi</a:t>
            </a:r>
            <a:endParaRPr lang="en-US" sz="2400">
              <a:latin typeface="Avenir Next Regular" panose="020B0803020202020204" charset="0"/>
              <a:ea typeface="Avenir Next Regular" panose="020B0803020202020204" charset="0"/>
              <a:cs typeface="Avenir Next Regular" panose="020B0803020202020204" charset="0"/>
            </a:endParaRPr>
          </a:p>
          <a:p>
            <a:pPr marL="0" indent="0" algn="l" defTabSz="2316480">
              <a:lnSpc>
                <a:spcPct val="50000"/>
              </a:lnSpc>
              <a:spcBef>
                <a:spcPts val="2200"/>
              </a:spcBef>
              <a:buNone/>
              <a:defRPr sz="4750">
                <a:solidFill>
                  <a:srgbClr val="D5D5D5"/>
                </a:solidFill>
              </a:defRPr>
            </a:pPr>
            <a:r>
              <a:rPr sz="2400">
                <a:latin typeface="Avenir Next Regular" panose="020B0803020202020204" charset="0"/>
                <a:ea typeface="Avenir Next Regular" panose="020B0803020202020204" charset="0"/>
                <a:cs typeface="Avenir Next Regular" panose="020B0803020202020204" charset="0"/>
              </a:rPr>
              <a:t>·直接打车到酒店</a:t>
            </a:r>
            <a:r>
              <a:rPr lang="en-US" sz="2400">
                <a:latin typeface="Avenir Next Regular" panose="020B0803020202020204" charset="0"/>
                <a:ea typeface="Avenir Next Regular" panose="020B0803020202020204" charset="0"/>
                <a:cs typeface="Avenir Next Regular" panose="020B0803020202020204" charset="0"/>
              </a:rPr>
              <a:t> </a:t>
            </a:r>
            <a:endParaRPr lang="en-US" sz="2400">
              <a:latin typeface="Avenir Next Regular" panose="020B0803020202020204" charset="0"/>
              <a:ea typeface="Avenir Next Regular" panose="020B0803020202020204" charset="0"/>
              <a:cs typeface="Avenir Next Regular" panose="020B0803020202020204" charset="0"/>
            </a:endParaRPr>
          </a:p>
          <a:p>
            <a:pPr marL="0" indent="0" algn="l" defTabSz="2316480">
              <a:lnSpc>
                <a:spcPct val="50000"/>
              </a:lnSpc>
              <a:spcBef>
                <a:spcPts val="2200"/>
              </a:spcBef>
              <a:buNone/>
              <a:defRPr sz="4750">
                <a:solidFill>
                  <a:srgbClr val="D5D5D5"/>
                </a:solidFill>
              </a:defRPr>
            </a:pPr>
            <a:r>
              <a:rPr sz="2400">
                <a:latin typeface="Avenir Next Regular" panose="020B0803020202020204" charset="0"/>
                <a:ea typeface="Avenir Next Regular" panose="020B0803020202020204" charset="0"/>
                <a:cs typeface="Avenir Next Regular" panose="020B0803020202020204" charset="0"/>
              </a:rPr>
              <a:t>Directions: Take a taxi directly to the hotel.</a:t>
            </a:r>
            <a:endParaRPr lang="en-US" sz="2400">
              <a:latin typeface="Avenir Next Regular" panose="020B0803020202020204" charset="0"/>
              <a:ea typeface="Avenir Next Regular" panose="020B0803020202020204" charset="0"/>
              <a:cs typeface="Avenir Next Regular" panose="020B0803020202020204" charset="0"/>
            </a:endParaRPr>
          </a:p>
          <a:p>
            <a:pPr marL="0" indent="0" algn="l" defTabSz="2316480">
              <a:lnSpc>
                <a:spcPct val="50000"/>
              </a:lnSpc>
              <a:spcBef>
                <a:spcPts val="2200"/>
              </a:spcBef>
              <a:buNone/>
              <a:defRPr sz="4750">
                <a:solidFill>
                  <a:srgbClr val="D5D5D5"/>
                </a:solidFill>
              </a:defRPr>
            </a:pPr>
            <a:r>
              <a:rPr sz="2400">
                <a:latin typeface="Avenir Next Regular" panose="020B0803020202020204" charset="0"/>
                <a:ea typeface="Avenir Next Regular" panose="020B0803020202020204" charset="0"/>
                <a:cs typeface="Avenir Next Regular" panose="020B0803020202020204" charset="0"/>
              </a:rPr>
              <a:t>·时间: 约40-50分钟（视交通情况）</a:t>
            </a:r>
            <a:endParaRPr sz="2400">
              <a:latin typeface="Avenir Next Regular" panose="020B0803020202020204" charset="0"/>
              <a:ea typeface="Avenir Next Regular" panose="020B0803020202020204" charset="0"/>
              <a:cs typeface="Avenir Next Regular" panose="020B0803020202020204" charset="0"/>
            </a:endParaRPr>
          </a:p>
          <a:p>
            <a:pPr marL="0" indent="0" algn="l" defTabSz="2316480">
              <a:lnSpc>
                <a:spcPct val="50000"/>
              </a:lnSpc>
              <a:spcBef>
                <a:spcPts val="2200"/>
              </a:spcBef>
              <a:buNone/>
              <a:defRPr sz="4750">
                <a:solidFill>
                  <a:srgbClr val="D5D5D5"/>
                </a:solidFill>
              </a:defRPr>
            </a:pPr>
            <a:r>
              <a:rPr sz="2400">
                <a:latin typeface="Avenir Next Regular" panose="020B0803020202020204" charset="0"/>
                <a:ea typeface="Avenir Next Regular" panose="020B0803020202020204" charset="0"/>
                <a:cs typeface="Avenir Next Regular" panose="020B0803020202020204" charset="0"/>
              </a:rPr>
              <a:t>Travel Time</a:t>
            </a:r>
            <a:r>
              <a:rPr lang="en-US" sz="2400">
                <a:latin typeface="Avenir Next Regular" panose="020B0803020202020204" charset="0"/>
                <a:ea typeface="Avenir Next Regular" panose="020B0803020202020204" charset="0"/>
                <a:cs typeface="Avenir Next Regular" panose="020B0803020202020204" charset="0"/>
              </a:rPr>
              <a:t>:</a:t>
            </a:r>
            <a:r>
              <a:rPr sz="2400">
                <a:latin typeface="Avenir Next Regular" panose="020B0803020202020204" charset="0"/>
                <a:ea typeface="Avenir Next Regular" panose="020B0803020202020204" charset="0"/>
                <a:cs typeface="Avenir Next Regular" panose="020B0803020202020204" charset="0"/>
              </a:rPr>
              <a:t> Approx. 40–50 minutes (depending on traffic conditions).</a:t>
            </a:r>
            <a:endParaRPr sz="2400">
              <a:latin typeface="Avenir Next Regular" panose="020B0803020202020204" charset="0"/>
              <a:ea typeface="Avenir Next Regular" panose="020B0803020202020204" charset="0"/>
              <a:cs typeface="Avenir Next Regular" panose="020B0803020202020204" charset="0"/>
            </a:endParaRPr>
          </a:p>
          <a:p>
            <a:pPr marL="0" indent="0" algn="l" defTabSz="2316480">
              <a:lnSpc>
                <a:spcPct val="50000"/>
              </a:lnSpc>
              <a:spcBef>
                <a:spcPts val="2200"/>
              </a:spcBef>
              <a:buNone/>
              <a:defRPr sz="4750">
                <a:solidFill>
                  <a:srgbClr val="D5D5D5"/>
                </a:solidFill>
              </a:defRPr>
            </a:pPr>
            <a:r>
              <a:rPr sz="2400">
                <a:latin typeface="Avenir Next Regular" panose="020B0803020202020204" charset="0"/>
                <a:ea typeface="Avenir Next Regular" panose="020B0803020202020204" charset="0"/>
                <a:cs typeface="Avenir Next Regular" panose="020B0803020202020204" charset="0"/>
              </a:rPr>
              <a:t>·价格: 约HKD 300-400（含隧道费</a:t>
            </a:r>
            <a:r>
              <a:rPr lang="zh-CN" sz="2400">
                <a:latin typeface="Avenir Next Regular" panose="020B0803020202020204" charset="0"/>
                <a:ea typeface="SimSun" charset="0"/>
                <a:cs typeface="Avenir Next Regular" panose="020B0803020202020204" charset="0"/>
              </a:rPr>
              <a:t>）</a:t>
            </a:r>
            <a:endParaRPr lang="zh-CN" sz="2400">
              <a:latin typeface="Avenir Next Regular" panose="020B0803020202020204" charset="0"/>
              <a:ea typeface="SimSun" charset="0"/>
              <a:cs typeface="Avenir Next Regular" panose="020B0803020202020204" charset="0"/>
            </a:endParaRPr>
          </a:p>
          <a:p>
            <a:pPr marL="0" indent="0" algn="l" defTabSz="2316480">
              <a:lnSpc>
                <a:spcPct val="50000"/>
              </a:lnSpc>
              <a:spcBef>
                <a:spcPts val="2200"/>
              </a:spcBef>
              <a:buNone/>
              <a:defRPr sz="4750">
                <a:solidFill>
                  <a:srgbClr val="D5D5D5"/>
                </a:solidFill>
              </a:defRPr>
            </a:pPr>
            <a:r>
              <a:rPr lang="zh-CN" sz="2400">
                <a:latin typeface="Avenir Next Regular" panose="020B0803020202020204" charset="0"/>
                <a:ea typeface="SimSun" charset="0"/>
                <a:cs typeface="Avenir Next Regular" panose="020B0803020202020204" charset="0"/>
              </a:rPr>
              <a:t>Fare: Approx. HKD 300–400 (including tunnel tolls).</a:t>
            </a:r>
            <a:endParaRPr lang="zh-CN" sz="2400">
              <a:latin typeface="Avenir Next Regular" panose="020B0803020202020204" charset="0"/>
              <a:ea typeface="SimSun" charset="0"/>
              <a:cs typeface="Avenir Next Regular" panose="020B0803020202020204" charset="0"/>
            </a:endParaRPr>
          </a:p>
        </p:txBody>
      </p:sp>
      <p:pic>
        <p:nvPicPr>
          <p:cNvPr id="7" name="图片 6"/>
          <p:cNvPicPr>
            <a:picLocks noChangeAspect="1"/>
          </p:cNvPicPr>
          <p:nvPr>
            <p:custDataLst>
              <p:tags r:id="rId3"/>
            </p:custDataLst>
          </p:nvPr>
        </p:nvPicPr>
        <p:blipFill>
          <a:blip r:embed="rId4"/>
          <a:stretch>
            <a:fillRect/>
          </a:stretch>
        </p:blipFill>
        <p:spPr>
          <a:xfrm>
            <a:off x="13023215" y="4533900"/>
            <a:ext cx="4657725" cy="5292725"/>
          </a:xfrm>
          <a:prstGeom prst="rect">
            <a:avLst/>
          </a:prstGeom>
        </p:spPr>
      </p:pic>
      <p:sp>
        <p:nvSpPr>
          <p:cNvPr id="3" name="Grand Lisboa Palace"/>
          <p:cNvSpPr txBox="1"/>
          <p:nvPr>
            <p:custDataLst>
              <p:tags r:id="rId5"/>
            </p:custDataLst>
          </p:nvPr>
        </p:nvSpPr>
        <p:spPr>
          <a:xfrm>
            <a:off x="5715000" y="56515"/>
            <a:ext cx="7608570" cy="822325"/>
          </a:xfrm>
          <a:prstGeom prst="rect">
            <a:avLst/>
          </a:prstGeom>
          <a:ln w="12700">
            <a:miter lim="400000"/>
          </a:ln>
        </p:spPr>
        <p:txBody>
          <a:bodyPr lIns="50800" tIns="50800" rIns="50800" bIns="50800" anchor="b">
            <a:noAutofit/>
          </a:bodyPr>
          <a:lstStyle>
            <a:lvl1pPr algn="l" defTabSz="817245">
              <a:defRPr sz="8315" spc="-249"/>
            </a:lvl1pPr>
          </a:lstStyle>
          <a:p>
            <a:pPr algn="ctr">
              <a:lnSpc>
                <a:spcPct val="120000"/>
              </a:lnSpc>
              <a:spcBef>
                <a:spcPts val="0"/>
              </a:spcBef>
              <a:spcAft>
                <a:spcPts val="0"/>
              </a:spcAft>
            </a:pPr>
            <a:r>
              <a:rPr lang="zh-CN" altLang="zh-TW" sz="3600" dirty="0">
                <a:solidFill>
                  <a:schemeClr val="bg1"/>
                </a:solidFill>
                <a:latin typeface="Avenir Next Regular" panose="020B0803020202020204" charset="0"/>
                <a:ea typeface="Avenir Next Regular" panose="020B0803020202020204" charset="0"/>
                <a:cs typeface="Avenir Next Regular" panose="020B0803020202020204" charset="0"/>
                <a:sym typeface="+mn-ea"/>
              </a:rPr>
              <a:t>酒店路线指引</a:t>
            </a:r>
            <a:r>
              <a:rPr lang="en-US" altLang="zh-CN" sz="2400" dirty="0">
                <a:solidFill>
                  <a:schemeClr val="bg1"/>
                </a:solidFill>
                <a:latin typeface="Avenir Next Regular" panose="020B0803020202020204" charset="0"/>
                <a:ea typeface="Avenir Next Regular" panose="020B0803020202020204" charset="0"/>
                <a:cs typeface="Avenir Next Regular" panose="020B0803020202020204" charset="0"/>
                <a:sym typeface="+mn-ea"/>
              </a:rPr>
              <a:t> </a:t>
            </a:r>
            <a:r>
              <a:rPr lang="zh-CN" altLang="zh-TW" sz="2400" dirty="0">
                <a:solidFill>
                  <a:schemeClr val="bg1"/>
                </a:solidFill>
                <a:latin typeface="Avenir Next Regular" panose="020B0803020202020204" charset="0"/>
                <a:ea typeface="Avenir Next Regular" panose="020B0803020202020204" charset="0"/>
                <a:cs typeface="Avenir Next Regular" panose="020B0803020202020204" charset="0"/>
                <a:sym typeface="+mn-ea"/>
              </a:rPr>
              <a:t>Hotel Route Guide</a:t>
            </a:r>
            <a:endParaRPr lang="zh-CN" altLang="zh-TW" sz="2400" dirty="0">
              <a:solidFill>
                <a:schemeClr val="bg1"/>
              </a:solidFill>
              <a:latin typeface="Avenir Next Regular" panose="020B0803020202020204" charset="0"/>
              <a:ea typeface="Avenir Next Regular" panose="020B0803020202020204" charset="0"/>
              <a:cs typeface="Avenir Next Regular" panose="020B0803020202020204" charset="0"/>
              <a:sym typeface="+mn-ea"/>
            </a:endParaRPr>
          </a:p>
        </p:txBody>
      </p:sp>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3810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1"/>
            <a:stretch>
              <a:fillRect t="-9277" b="-9277"/>
            </a:stretch>
          </a:blipFill>
        </p:spPr>
      </p:sp>
      <p:sp>
        <p:nvSpPr>
          <p:cNvPr id="5" name="Grand Lisboa Palace"/>
          <p:cNvSpPr txBox="1"/>
          <p:nvPr>
            <p:custDataLst>
              <p:tags r:id="rId2"/>
            </p:custDataLst>
          </p:nvPr>
        </p:nvSpPr>
        <p:spPr>
          <a:xfrm>
            <a:off x="5715000" y="56515"/>
            <a:ext cx="7608570" cy="822325"/>
          </a:xfrm>
          <a:prstGeom prst="rect">
            <a:avLst/>
          </a:prstGeom>
          <a:ln w="12700">
            <a:miter lim="400000"/>
          </a:ln>
        </p:spPr>
        <p:txBody>
          <a:bodyPr lIns="50800" tIns="50800" rIns="50800" bIns="50800" anchor="b">
            <a:noAutofit/>
          </a:bodyPr>
          <a:lstStyle>
            <a:lvl1pPr algn="l" defTabSz="817245">
              <a:defRPr sz="8315" spc="-249"/>
            </a:lvl1pPr>
          </a:lstStyle>
          <a:p>
            <a:pPr algn="ctr">
              <a:lnSpc>
                <a:spcPct val="120000"/>
              </a:lnSpc>
              <a:spcBef>
                <a:spcPts val="0"/>
              </a:spcBef>
              <a:spcAft>
                <a:spcPts val="0"/>
              </a:spcAft>
            </a:pPr>
            <a:r>
              <a:rPr lang="zh-CN" altLang="zh-TW" sz="3600" dirty="0">
                <a:solidFill>
                  <a:schemeClr val="bg1"/>
                </a:solidFill>
                <a:latin typeface="Avenir Next Regular" panose="020B0803020202020204" charset="0"/>
                <a:ea typeface="Avenir Next Regular" panose="020B0803020202020204" charset="0"/>
                <a:cs typeface="Avenir Next Regular" panose="020B0803020202020204" charset="0"/>
                <a:sym typeface="+mn-ea"/>
              </a:rPr>
              <a:t>酒店路线指引</a:t>
            </a:r>
            <a:r>
              <a:rPr lang="en-US" altLang="zh-CN" sz="2400" dirty="0">
                <a:solidFill>
                  <a:schemeClr val="bg1"/>
                </a:solidFill>
                <a:latin typeface="Avenir Next Regular" panose="020B0803020202020204" charset="0"/>
                <a:ea typeface="Avenir Next Regular" panose="020B0803020202020204" charset="0"/>
                <a:cs typeface="Avenir Next Regular" panose="020B0803020202020204" charset="0"/>
                <a:sym typeface="+mn-ea"/>
              </a:rPr>
              <a:t> </a:t>
            </a:r>
            <a:r>
              <a:rPr lang="zh-CN" altLang="zh-TW" sz="2400" dirty="0">
                <a:solidFill>
                  <a:schemeClr val="bg1"/>
                </a:solidFill>
                <a:latin typeface="Avenir Next Regular" panose="020B0803020202020204" charset="0"/>
                <a:ea typeface="Avenir Next Regular" panose="020B0803020202020204" charset="0"/>
                <a:cs typeface="Avenir Next Regular" panose="020B0803020202020204" charset="0"/>
                <a:sym typeface="+mn-ea"/>
              </a:rPr>
              <a:t>Hotel Route Guide</a:t>
            </a:r>
            <a:endParaRPr lang="zh-CN" altLang="zh-TW" sz="2400" dirty="0">
              <a:solidFill>
                <a:schemeClr val="bg1"/>
              </a:solidFill>
              <a:latin typeface="Avenir Next Regular" panose="020B0803020202020204" charset="0"/>
              <a:ea typeface="Avenir Next Regular" panose="020B0803020202020204" charset="0"/>
              <a:cs typeface="Avenir Next Regular" panose="020B0803020202020204" charset="0"/>
              <a:sym typeface="+mn-ea"/>
            </a:endParaRPr>
          </a:p>
        </p:txBody>
      </p:sp>
      <p:sp>
        <p:nvSpPr>
          <p:cNvPr id="260" name="星級：5星…"/>
          <p:cNvSpPr txBox="1">
            <a:spLocks noGrp="1"/>
          </p:cNvSpPr>
          <p:nvPr>
            <p:custDataLst>
              <p:tags r:id="rId3"/>
            </p:custDataLst>
          </p:nvPr>
        </p:nvSpPr>
        <p:spPr>
          <a:xfrm>
            <a:off x="1143000" y="1181100"/>
            <a:ext cx="16443325" cy="8990330"/>
          </a:xfrm>
          <a:prstGeom prst="rect">
            <a:avLst/>
          </a:prstGeom>
          <a:ln w="12700">
            <a:miter lim="400000"/>
          </a:ln>
        </p:spPr>
        <p:txBody>
          <a:bodyPr lIns="50800" tIns="50800" rIns="50800" bIns="50800">
            <a:noAutofit/>
          </a:bodyPr>
          <a:lstStyle>
            <a:lvl1pPr marL="5588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1pPr>
            <a:lvl2pPr marL="11176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2pPr>
            <a:lvl3pPr marL="16764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3pPr>
            <a:lvl4pPr marL="22352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4pPr>
            <a:lvl5pPr marL="27940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5pPr>
            <a:lvl6pPr marL="33528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6pPr>
            <a:lvl7pPr marL="39116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7pPr>
            <a:lvl8pPr marL="44704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8pPr>
            <a:lvl9pPr marL="50292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9pPr>
          </a:lstStyle>
          <a:p>
            <a:pPr marL="0" indent="0" algn="ctr" defTabSz="2316480">
              <a:lnSpc>
                <a:spcPct val="100000"/>
              </a:lnSpc>
              <a:spcBef>
                <a:spcPts val="2200"/>
              </a:spcBef>
              <a:buNone/>
              <a:defRPr sz="4750">
                <a:solidFill>
                  <a:srgbClr val="D5D5D5"/>
                </a:solidFill>
              </a:defRPr>
            </a:pPr>
            <a:r>
              <a:rPr lang="zh-CN" sz="2800">
                <a:latin typeface="Avenir Next Regular" panose="020B0803020202020204" charset="0"/>
                <a:ea typeface="Avenir Next Regular" panose="020B0803020202020204" charset="0"/>
                <a:cs typeface="Avenir Next Regular" panose="020B0803020202020204" charset="0"/>
                <a:sym typeface="+mn-ea"/>
              </a:rPr>
              <a:t>二</a:t>
            </a:r>
            <a:r>
              <a:rPr sz="2800">
                <a:latin typeface="Avenir Next Regular" panose="020B0803020202020204" charset="0"/>
                <a:ea typeface="Avenir Next Regular" panose="020B0803020202020204" charset="0"/>
                <a:cs typeface="Avenir Next Regular" panose="020B0803020202020204" charset="0"/>
                <a:sym typeface="+mn-ea"/>
              </a:rPr>
              <a:t>．从</a:t>
            </a:r>
            <a:r>
              <a:rPr lang="zh-CN" sz="2800">
                <a:latin typeface="Avenir Next Regular" panose="020B0803020202020204" charset="0"/>
                <a:ea typeface="Avenir Next Regular" panose="020B0803020202020204" charset="0"/>
                <a:cs typeface="Avenir Next Regular" panose="020B0803020202020204" charset="0"/>
                <a:sym typeface="+mn-ea"/>
              </a:rPr>
              <a:t>深圳</a:t>
            </a:r>
            <a:r>
              <a:rPr sz="2800">
                <a:latin typeface="Avenir Next Regular" panose="020B0803020202020204" charset="0"/>
                <a:ea typeface="Avenir Next Regular" panose="020B0803020202020204" charset="0"/>
                <a:cs typeface="Avenir Next Regular" panose="020B0803020202020204" charset="0"/>
                <a:sym typeface="+mn-ea"/>
              </a:rPr>
              <a:t>出发</a:t>
            </a:r>
            <a:r>
              <a:rPr lang="en-US" sz="2800">
                <a:latin typeface="Avenir Next Regular" panose="020B0803020202020204" charset="0"/>
                <a:ea typeface="Avenir Next Regular" panose="020B0803020202020204" charset="0"/>
                <a:cs typeface="Avenir Next Regular" panose="020B0803020202020204" charset="0"/>
                <a:sym typeface="+mn-ea"/>
              </a:rPr>
              <a:t>  From Shenzhen</a:t>
            </a:r>
            <a:endParaRPr lang="en-US" sz="2800">
              <a:latin typeface="Avenir Next Regular" panose="020B0803020202020204" charset="0"/>
              <a:ea typeface="Avenir Next Regular" panose="020B0803020202020204" charset="0"/>
              <a:cs typeface="Avenir Next Regular" panose="020B0803020202020204" charset="0"/>
              <a:sym typeface="+mn-ea"/>
            </a:endParaRPr>
          </a:p>
          <a:p>
            <a:pPr marL="0" indent="0" algn="l" defTabSz="2316480">
              <a:lnSpc>
                <a:spcPct val="50000"/>
              </a:lnSpc>
              <a:spcBef>
                <a:spcPts val="2200"/>
              </a:spcBef>
              <a:buNone/>
              <a:defRPr sz="4750">
                <a:solidFill>
                  <a:srgbClr val="D5D5D5"/>
                </a:solidFill>
              </a:defRPr>
            </a:pPr>
            <a:r>
              <a:rPr sz="2000">
                <a:latin typeface="Avenir Next Regular" panose="020B0803020202020204" charset="0"/>
                <a:ea typeface="Avenir Next Regular" panose="020B0803020202020204" charset="0"/>
                <a:cs typeface="Avenir Next Regular" panose="020B0803020202020204" charset="0"/>
                <a:sym typeface="+mn-ea"/>
              </a:rPr>
              <a:t>A.地铁（东铁线）</a:t>
            </a:r>
            <a:endParaRPr sz="2000">
              <a:latin typeface="Avenir Next Regular" panose="020B0803020202020204" charset="0"/>
              <a:ea typeface="Avenir Next Regular" panose="020B0803020202020204" charset="0"/>
              <a:cs typeface="Avenir Next Regular" panose="020B0803020202020204" charset="0"/>
              <a:sym typeface="+mn-ea"/>
            </a:endParaRPr>
          </a:p>
          <a:p>
            <a:pPr marL="0" indent="0" algn="l" defTabSz="2316480">
              <a:lnSpc>
                <a:spcPct val="50000"/>
              </a:lnSpc>
              <a:spcBef>
                <a:spcPts val="2200"/>
              </a:spcBef>
              <a:buNone/>
              <a:defRPr sz="4750">
                <a:solidFill>
                  <a:srgbClr val="D5D5D5"/>
                </a:solidFill>
              </a:defRPr>
            </a:pPr>
            <a:r>
              <a:rPr sz="2000">
                <a:latin typeface="Avenir Next Regular" panose="020B0803020202020204" charset="0"/>
                <a:ea typeface="Avenir Next Regular" panose="020B0803020202020204" charset="0"/>
                <a:cs typeface="Avenir Next Regular" panose="020B0803020202020204" charset="0"/>
                <a:sym typeface="+mn-ea"/>
              </a:rPr>
              <a:t>Option A: MTR (East Rail Line)</a:t>
            </a:r>
            <a:endParaRPr sz="2000">
              <a:latin typeface="Avenir Next Regular" panose="020B0803020202020204" charset="0"/>
              <a:ea typeface="Avenir Next Regular" panose="020B0803020202020204" charset="0"/>
              <a:cs typeface="Avenir Next Regular" panose="020B0803020202020204" charset="0"/>
              <a:sym typeface="+mn-ea"/>
            </a:endParaRPr>
          </a:p>
          <a:p>
            <a:pPr marL="0" indent="0" algn="l" defTabSz="2316480">
              <a:lnSpc>
                <a:spcPct val="50000"/>
              </a:lnSpc>
              <a:spcBef>
                <a:spcPts val="2200"/>
              </a:spcBef>
              <a:buNone/>
              <a:defRPr sz="4750">
                <a:solidFill>
                  <a:srgbClr val="D5D5D5"/>
                </a:solidFill>
              </a:defRPr>
            </a:pPr>
            <a:r>
              <a:rPr sz="2000">
                <a:latin typeface="Avenir Next Regular" panose="020B0803020202020204" charset="0"/>
                <a:ea typeface="Avenir Next Regular" panose="020B0803020202020204" charset="0"/>
                <a:cs typeface="Avenir Next Regular" panose="020B0803020202020204" charset="0"/>
                <a:sym typeface="+mn-ea"/>
              </a:rPr>
              <a:t>·从罗湖或福田口岸过关，乘坐东铁线到九龙塘站，转乘地铁（观塘线）到旺角站，步行5分钟到酒店</a:t>
            </a:r>
            <a:endParaRPr sz="2000">
              <a:latin typeface="Avenir Next Regular" panose="020B0803020202020204" charset="0"/>
              <a:ea typeface="Avenir Next Regular" panose="020B0803020202020204" charset="0"/>
              <a:cs typeface="Avenir Next Regular" panose="020B0803020202020204" charset="0"/>
              <a:sym typeface="+mn-ea"/>
            </a:endParaRPr>
          </a:p>
          <a:p>
            <a:pPr marL="0" indent="0" algn="l" defTabSz="2316480">
              <a:lnSpc>
                <a:spcPct val="80000"/>
              </a:lnSpc>
              <a:spcBef>
                <a:spcPts val="2200"/>
              </a:spcBef>
              <a:buNone/>
              <a:defRPr sz="4750">
                <a:solidFill>
                  <a:srgbClr val="D5D5D5"/>
                </a:solidFill>
              </a:defRPr>
            </a:pPr>
            <a:r>
              <a:rPr sz="2000">
                <a:latin typeface="Avenir Next Regular" panose="020B0803020202020204" charset="0"/>
                <a:ea typeface="Avenir Next Regular" panose="020B0803020202020204" charset="0"/>
                <a:cs typeface="Avenir Next Regular" panose="020B0803020202020204" charset="0"/>
                <a:sym typeface="+mn-ea"/>
              </a:rPr>
              <a:t>Route: After clearing customs at Lo Wu or Lok Ma Chau (Futian) Checkpoint, take the East Rail Line to Kowloon Tong Station. Transfer to the Kwun Tong Line to Mong Kok Station, then walk for 5 minutes to the hotel.</a:t>
            </a:r>
            <a:endParaRPr sz="2000">
              <a:latin typeface="Avenir Next Regular" panose="020B0803020202020204" charset="0"/>
              <a:ea typeface="Avenir Next Regular" panose="020B0803020202020204" charset="0"/>
              <a:cs typeface="Avenir Next Regular" panose="020B0803020202020204" charset="0"/>
              <a:sym typeface="+mn-ea"/>
            </a:endParaRPr>
          </a:p>
          <a:p>
            <a:pPr marL="0" indent="0" algn="l" defTabSz="2316480">
              <a:lnSpc>
                <a:spcPct val="75000"/>
              </a:lnSpc>
              <a:spcBef>
                <a:spcPts val="2200"/>
              </a:spcBef>
              <a:buNone/>
              <a:defRPr sz="4750">
                <a:solidFill>
                  <a:srgbClr val="D5D5D5"/>
                </a:solidFill>
              </a:defRPr>
            </a:pPr>
            <a:r>
              <a:rPr sz="2000">
                <a:latin typeface="Avenir Next Regular" panose="020B0803020202020204" charset="0"/>
                <a:ea typeface="Avenir Next Regular" panose="020B0803020202020204" charset="0"/>
                <a:cs typeface="Avenir Next Regular" panose="020B0803020202020204" charset="0"/>
                <a:sym typeface="+mn-ea"/>
              </a:rPr>
              <a:t>·时间: 约60-70分钟（含过关时间）</a:t>
            </a:r>
            <a:endParaRPr sz="2000">
              <a:latin typeface="Avenir Next Regular" panose="020B0803020202020204" charset="0"/>
              <a:ea typeface="Avenir Next Regular" panose="020B0803020202020204" charset="0"/>
              <a:cs typeface="Avenir Next Regular" panose="020B0803020202020204" charset="0"/>
              <a:sym typeface="+mn-ea"/>
            </a:endParaRPr>
          </a:p>
          <a:p>
            <a:pPr marL="0" indent="0" algn="l" defTabSz="2316480">
              <a:lnSpc>
                <a:spcPct val="75000"/>
              </a:lnSpc>
              <a:spcBef>
                <a:spcPts val="2200"/>
              </a:spcBef>
              <a:buNone/>
              <a:defRPr sz="4750">
                <a:solidFill>
                  <a:srgbClr val="D5D5D5"/>
                </a:solidFill>
              </a:defRPr>
            </a:pPr>
            <a:r>
              <a:rPr sz="2000">
                <a:latin typeface="Avenir Next Regular" panose="020B0803020202020204" charset="0"/>
                <a:ea typeface="Avenir Next Regular" panose="020B0803020202020204" charset="0"/>
                <a:cs typeface="Avenir Next Regular" panose="020B0803020202020204" charset="0"/>
                <a:sym typeface="+mn-ea"/>
              </a:rPr>
              <a:t>Travel Time: Approx. 60–70 minutes (including customs clearance).</a:t>
            </a:r>
            <a:endParaRPr sz="2000">
              <a:latin typeface="Avenir Next Regular" panose="020B0803020202020204" charset="0"/>
              <a:ea typeface="Avenir Next Regular" panose="020B0803020202020204" charset="0"/>
              <a:cs typeface="Avenir Next Regular" panose="020B0803020202020204" charset="0"/>
              <a:sym typeface="+mn-ea"/>
            </a:endParaRPr>
          </a:p>
          <a:p>
            <a:pPr marL="0" indent="0" algn="l" defTabSz="2316480">
              <a:lnSpc>
                <a:spcPct val="75000"/>
              </a:lnSpc>
              <a:spcBef>
                <a:spcPts val="2200"/>
              </a:spcBef>
              <a:buNone/>
              <a:defRPr sz="4750">
                <a:solidFill>
                  <a:srgbClr val="D5D5D5"/>
                </a:solidFill>
              </a:defRPr>
            </a:pPr>
            <a:r>
              <a:rPr sz="2000">
                <a:latin typeface="Avenir Next Regular" panose="020B0803020202020204" charset="0"/>
                <a:ea typeface="Avenir Next Regular" panose="020B0803020202020204" charset="0"/>
                <a:cs typeface="Avenir Next Regular" panose="020B0803020202020204" charset="0"/>
                <a:sym typeface="+mn-ea"/>
              </a:rPr>
              <a:t>·价格: 约HKD 40-50</a:t>
            </a:r>
            <a:r>
              <a:rPr lang="en-US" sz="2000">
                <a:latin typeface="Avenir Next Regular" panose="020B0803020202020204" charset="0"/>
                <a:ea typeface="Avenir Next Regular" panose="020B0803020202020204" charset="0"/>
                <a:cs typeface="Avenir Next Regular" panose="020B0803020202020204" charset="0"/>
                <a:sym typeface="+mn-ea"/>
              </a:rPr>
              <a:t> </a:t>
            </a:r>
            <a:endParaRPr lang="en-US" sz="2000">
              <a:latin typeface="Avenir Next Regular" panose="020B0803020202020204" charset="0"/>
              <a:ea typeface="Avenir Next Regular" panose="020B0803020202020204" charset="0"/>
              <a:cs typeface="Avenir Next Regular" panose="020B0803020202020204" charset="0"/>
              <a:sym typeface="+mn-ea"/>
            </a:endParaRPr>
          </a:p>
          <a:p>
            <a:pPr marL="0" indent="0" algn="l" defTabSz="2316480">
              <a:lnSpc>
                <a:spcPct val="50000"/>
              </a:lnSpc>
              <a:spcBef>
                <a:spcPts val="2200"/>
              </a:spcBef>
              <a:buNone/>
              <a:defRPr sz="4750">
                <a:solidFill>
                  <a:srgbClr val="D5D5D5"/>
                </a:solidFill>
              </a:defRPr>
            </a:pPr>
            <a:r>
              <a:rPr lang="en-US" sz="2000">
                <a:latin typeface="Avenir Next Regular" panose="020B0803020202020204" charset="0"/>
                <a:ea typeface="Avenir Next Regular" panose="020B0803020202020204" charset="0"/>
                <a:cs typeface="Avenir Next Regular" panose="020B0803020202020204" charset="0"/>
                <a:sym typeface="+mn-ea"/>
              </a:rPr>
              <a:t>Fare: Approx. HKD 40–50.</a:t>
            </a:r>
            <a:endParaRPr lang="en-US" sz="2000">
              <a:latin typeface="Avenir Next Regular" panose="020B0803020202020204" charset="0"/>
              <a:ea typeface="Avenir Next Regular" panose="020B0803020202020204" charset="0"/>
              <a:cs typeface="Avenir Next Regular" panose="020B0803020202020204" charset="0"/>
              <a:sym typeface="+mn-ea"/>
            </a:endParaRPr>
          </a:p>
          <a:p>
            <a:pPr marL="0" indent="0" algn="l" defTabSz="2316480">
              <a:lnSpc>
                <a:spcPct val="50000"/>
              </a:lnSpc>
              <a:spcBef>
                <a:spcPts val="2200"/>
              </a:spcBef>
              <a:buNone/>
              <a:defRPr sz="4750">
                <a:solidFill>
                  <a:srgbClr val="D5D5D5"/>
                </a:solidFill>
              </a:defRPr>
            </a:pPr>
            <a:endParaRPr lang="en-US" sz="2000">
              <a:latin typeface="Avenir Next Regular" panose="020B0803020202020204" charset="0"/>
              <a:ea typeface="Avenir Next Regular" panose="020B0803020202020204" charset="0"/>
              <a:cs typeface="Avenir Next Regular" panose="020B0803020202020204" charset="0"/>
              <a:sym typeface="+mn-ea"/>
            </a:endParaRPr>
          </a:p>
          <a:p>
            <a:pPr marL="0" indent="0" algn="l" defTabSz="2316480">
              <a:lnSpc>
                <a:spcPct val="50000"/>
              </a:lnSpc>
              <a:spcBef>
                <a:spcPts val="2200"/>
              </a:spcBef>
              <a:buNone/>
              <a:defRPr sz="4750">
                <a:solidFill>
                  <a:srgbClr val="D5D5D5"/>
                </a:solidFill>
              </a:defRPr>
            </a:pPr>
            <a:r>
              <a:rPr sz="2000">
                <a:latin typeface="Avenir Next Regular" panose="020B0803020202020204" charset="0"/>
                <a:ea typeface="Avenir Next Regular" panose="020B0803020202020204" charset="0"/>
                <a:cs typeface="Avenir Next Regular" panose="020B0803020202020204" charset="0"/>
                <a:sym typeface="+mn-ea"/>
              </a:rPr>
              <a:t>B.跨境巴士</a:t>
            </a:r>
            <a:r>
              <a:rPr lang="en-US" sz="2000">
                <a:latin typeface="Avenir Next Regular" panose="020B0803020202020204" charset="0"/>
                <a:ea typeface="Avenir Next Regular" panose="020B0803020202020204" charset="0"/>
                <a:cs typeface="Avenir Next Regular" panose="020B0803020202020204" charset="0"/>
                <a:sym typeface="+mn-ea"/>
              </a:rPr>
              <a:t> </a:t>
            </a:r>
            <a:endParaRPr lang="en-US" sz="2000">
              <a:latin typeface="Avenir Next Regular" panose="020B0803020202020204" charset="0"/>
              <a:ea typeface="Avenir Next Regular" panose="020B0803020202020204" charset="0"/>
              <a:cs typeface="Avenir Next Regular" panose="020B0803020202020204" charset="0"/>
              <a:sym typeface="+mn-ea"/>
            </a:endParaRPr>
          </a:p>
          <a:p>
            <a:pPr marL="0" indent="0" algn="l" defTabSz="2316480">
              <a:lnSpc>
                <a:spcPct val="50000"/>
              </a:lnSpc>
              <a:spcBef>
                <a:spcPts val="2200"/>
              </a:spcBef>
              <a:buNone/>
              <a:defRPr sz="4750">
                <a:solidFill>
                  <a:srgbClr val="D5D5D5"/>
                </a:solidFill>
              </a:defRPr>
            </a:pPr>
            <a:r>
              <a:rPr sz="2000">
                <a:latin typeface="Avenir Next Regular" panose="020B0803020202020204" charset="0"/>
                <a:ea typeface="Avenir Next Regular" panose="020B0803020202020204" charset="0"/>
                <a:cs typeface="Avenir Next Regular" panose="020B0803020202020204" charset="0"/>
                <a:sym typeface="+mn-ea"/>
              </a:rPr>
              <a:t>Option B: Cross-Border Bus</a:t>
            </a:r>
            <a:endParaRPr lang="en-US" sz="2000">
              <a:latin typeface="Avenir Next Regular" panose="020B0803020202020204" charset="0"/>
              <a:ea typeface="Avenir Next Regular" panose="020B0803020202020204" charset="0"/>
              <a:cs typeface="Avenir Next Regular" panose="020B0803020202020204" charset="0"/>
              <a:sym typeface="+mn-ea"/>
            </a:endParaRPr>
          </a:p>
          <a:p>
            <a:pPr marL="0" indent="0" algn="l" defTabSz="2316480">
              <a:lnSpc>
                <a:spcPct val="50000"/>
              </a:lnSpc>
              <a:spcBef>
                <a:spcPts val="2200"/>
              </a:spcBef>
              <a:buNone/>
              <a:defRPr sz="4750">
                <a:solidFill>
                  <a:srgbClr val="D5D5D5"/>
                </a:solidFill>
              </a:defRPr>
            </a:pPr>
            <a:r>
              <a:rPr sz="2000">
                <a:latin typeface="Avenir Next Regular" panose="020B0803020202020204" charset="0"/>
                <a:ea typeface="Avenir Next Regular" panose="020B0803020202020204" charset="0"/>
                <a:cs typeface="Avenir Next Regular" panose="020B0803020202020204" charset="0"/>
                <a:sym typeface="+mn-ea"/>
              </a:rPr>
              <a:t>·从深圳湾口岸或皇岗口岸乘坐跨境巴士到旺角，步行到酒店</a:t>
            </a:r>
            <a:endParaRPr sz="2000">
              <a:latin typeface="Avenir Next Regular" panose="020B0803020202020204" charset="0"/>
              <a:ea typeface="Avenir Next Regular" panose="020B0803020202020204" charset="0"/>
              <a:cs typeface="Avenir Next Regular" panose="020B0803020202020204" charset="0"/>
              <a:sym typeface="+mn-ea"/>
            </a:endParaRPr>
          </a:p>
          <a:p>
            <a:pPr marL="0" indent="0" algn="l" defTabSz="2316480">
              <a:lnSpc>
                <a:spcPct val="80000"/>
              </a:lnSpc>
              <a:spcBef>
                <a:spcPts val="2200"/>
              </a:spcBef>
              <a:buNone/>
              <a:defRPr sz="4750">
                <a:solidFill>
                  <a:srgbClr val="D5D5D5"/>
                </a:solidFill>
              </a:defRPr>
            </a:pPr>
            <a:r>
              <a:rPr sz="2000">
                <a:latin typeface="Avenir Next Regular" panose="020B0803020202020204" charset="0"/>
                <a:ea typeface="Avenir Next Regular" panose="020B0803020202020204" charset="0"/>
                <a:cs typeface="Avenir Next Regular" panose="020B0803020202020204" charset="0"/>
                <a:sym typeface="+mn-ea"/>
              </a:rPr>
              <a:t>Route: Take a cross-border coach from Shenzhen Bay Port or Huanggang Checkpoint to Mong Kok, then walk to the hotel.</a:t>
            </a:r>
            <a:endParaRPr sz="2000">
              <a:latin typeface="Avenir Next Regular" panose="020B0803020202020204" charset="0"/>
              <a:ea typeface="Avenir Next Regular" panose="020B0803020202020204" charset="0"/>
              <a:cs typeface="Avenir Next Regular" panose="020B0803020202020204" charset="0"/>
              <a:sym typeface="+mn-ea"/>
            </a:endParaRPr>
          </a:p>
          <a:p>
            <a:pPr marL="0" indent="0" algn="l" defTabSz="2316480">
              <a:lnSpc>
                <a:spcPct val="75000"/>
              </a:lnSpc>
              <a:spcBef>
                <a:spcPts val="2200"/>
              </a:spcBef>
              <a:buNone/>
              <a:defRPr sz="4750">
                <a:solidFill>
                  <a:srgbClr val="D5D5D5"/>
                </a:solidFill>
              </a:defRPr>
            </a:pPr>
            <a:r>
              <a:rPr sz="2000">
                <a:latin typeface="Avenir Next Regular" panose="020B0803020202020204" charset="0"/>
                <a:ea typeface="Avenir Next Regular" panose="020B0803020202020204" charset="0"/>
                <a:cs typeface="Avenir Next Regular" panose="020B0803020202020204" charset="0"/>
                <a:sym typeface="+mn-ea"/>
              </a:rPr>
              <a:t>·时间: 约60-80分钟（含过关时间）</a:t>
            </a:r>
            <a:endParaRPr sz="2000">
              <a:latin typeface="Avenir Next Regular" panose="020B0803020202020204" charset="0"/>
              <a:ea typeface="Avenir Next Regular" panose="020B0803020202020204" charset="0"/>
              <a:cs typeface="Avenir Next Regular" panose="020B0803020202020204" charset="0"/>
              <a:sym typeface="+mn-ea"/>
            </a:endParaRPr>
          </a:p>
          <a:p>
            <a:pPr marL="0" indent="0" algn="l" defTabSz="2316480">
              <a:lnSpc>
                <a:spcPct val="50000"/>
              </a:lnSpc>
              <a:spcBef>
                <a:spcPts val="2200"/>
              </a:spcBef>
              <a:buNone/>
              <a:defRPr sz="4750">
                <a:solidFill>
                  <a:srgbClr val="D5D5D5"/>
                </a:solidFill>
              </a:defRPr>
            </a:pPr>
            <a:r>
              <a:rPr sz="2000">
                <a:latin typeface="Avenir Next Regular" panose="020B0803020202020204" charset="0"/>
                <a:ea typeface="Avenir Next Regular" panose="020B0803020202020204" charset="0"/>
                <a:cs typeface="Avenir Next Regular" panose="020B0803020202020204" charset="0"/>
                <a:sym typeface="+mn-ea"/>
              </a:rPr>
              <a:t>Travel Time: Approx. 60–80 minutes (including customs clearance).</a:t>
            </a:r>
            <a:endParaRPr sz="2000">
              <a:latin typeface="Avenir Next Regular" panose="020B0803020202020204" charset="0"/>
              <a:ea typeface="Avenir Next Regular" panose="020B0803020202020204" charset="0"/>
              <a:cs typeface="Avenir Next Regular" panose="020B0803020202020204" charset="0"/>
              <a:sym typeface="+mn-ea"/>
            </a:endParaRPr>
          </a:p>
          <a:p>
            <a:pPr marL="0" indent="0" algn="l" defTabSz="2316480">
              <a:lnSpc>
                <a:spcPct val="50000"/>
              </a:lnSpc>
              <a:spcBef>
                <a:spcPts val="2200"/>
              </a:spcBef>
              <a:buNone/>
              <a:defRPr sz="4750">
                <a:solidFill>
                  <a:srgbClr val="D5D5D5"/>
                </a:solidFill>
              </a:defRPr>
            </a:pPr>
            <a:r>
              <a:rPr sz="2000">
                <a:latin typeface="Avenir Next Regular" panose="020B0803020202020204" charset="0"/>
                <a:ea typeface="Avenir Next Regular" panose="020B0803020202020204" charset="0"/>
                <a:cs typeface="Avenir Next Regular" panose="020B0803020202020204" charset="0"/>
                <a:sym typeface="+mn-ea"/>
              </a:rPr>
              <a:t>·价格: 约RMB 50-80</a:t>
            </a:r>
            <a:endParaRPr sz="2000">
              <a:latin typeface="Avenir Next Regular" panose="020B0803020202020204" charset="0"/>
              <a:ea typeface="Avenir Next Regular" panose="020B0803020202020204" charset="0"/>
              <a:cs typeface="Avenir Next Regular" panose="020B0803020202020204" charset="0"/>
              <a:sym typeface="+mn-ea"/>
            </a:endParaRPr>
          </a:p>
          <a:p>
            <a:pPr marL="0" indent="0" algn="l" defTabSz="2316480">
              <a:lnSpc>
                <a:spcPct val="50000"/>
              </a:lnSpc>
              <a:spcBef>
                <a:spcPts val="2200"/>
              </a:spcBef>
              <a:buNone/>
              <a:defRPr sz="4750">
                <a:solidFill>
                  <a:srgbClr val="D5D5D5"/>
                </a:solidFill>
              </a:defRPr>
            </a:pPr>
            <a:r>
              <a:rPr sz="2000">
                <a:latin typeface="Avenir Next Regular" panose="020B0803020202020204" charset="0"/>
                <a:ea typeface="Avenir Next Regular" panose="020B0803020202020204" charset="0"/>
                <a:cs typeface="Avenir Next Regular" panose="020B0803020202020204" charset="0"/>
                <a:sym typeface="+mn-ea"/>
              </a:rPr>
              <a:t>Fare: Approx. RMB 50–80.</a:t>
            </a:r>
            <a:endParaRPr sz="2000">
              <a:latin typeface="Avenir Next Regular" panose="020B0803020202020204" charset="0"/>
              <a:ea typeface="Avenir Next Regular" panose="020B0803020202020204" charset="0"/>
              <a:cs typeface="Avenir Next Regular" panose="020B0803020202020204" charset="0"/>
              <a:sym typeface="+mn-ea"/>
            </a:endParaRPr>
          </a:p>
        </p:txBody>
      </p:sp>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0">
            <a:off x="0" y="0"/>
            <a:ext cx="8302249" cy="10287000"/>
            <a:chOff x="0" y="0"/>
            <a:chExt cx="2808415" cy="3479800"/>
          </a:xfrm>
        </p:grpSpPr>
        <p:sp>
          <p:nvSpPr>
            <p:cNvPr id="3" name="Freeform 3"/>
            <p:cNvSpPr/>
            <p:nvPr/>
          </p:nvSpPr>
          <p:spPr>
            <a:xfrm>
              <a:off x="0" y="0"/>
              <a:ext cx="2808415" cy="3479800"/>
            </a:xfrm>
            <a:custGeom>
              <a:avLst/>
              <a:gdLst/>
              <a:ahLst/>
              <a:cxnLst/>
              <a:rect l="l" t="t" r="r" b="b"/>
              <a:pathLst>
                <a:path w="2808415" h="3479800">
                  <a:moveTo>
                    <a:pt x="0" y="0"/>
                  </a:moveTo>
                  <a:lnTo>
                    <a:pt x="2808415" y="0"/>
                  </a:lnTo>
                  <a:lnTo>
                    <a:pt x="2808415" y="3479800"/>
                  </a:lnTo>
                  <a:lnTo>
                    <a:pt x="0" y="3479800"/>
                  </a:lnTo>
                  <a:close/>
                </a:path>
              </a:pathLst>
            </a:custGeom>
            <a:solidFill>
              <a:srgbClr val="000000"/>
            </a:solidFill>
          </p:spPr>
        </p:sp>
      </p:grpSp>
      <p:grpSp>
        <p:nvGrpSpPr>
          <p:cNvPr id="4" name="Group 4"/>
          <p:cNvGrpSpPr/>
          <p:nvPr/>
        </p:nvGrpSpPr>
        <p:grpSpPr>
          <a:xfrm rot="0">
            <a:off x="0" y="0"/>
            <a:ext cx="8302249" cy="10287000"/>
            <a:chOff x="0" y="0"/>
            <a:chExt cx="11069666" cy="13716000"/>
          </a:xfrm>
        </p:grpSpPr>
        <p:pic>
          <p:nvPicPr>
            <p:cNvPr id="5" name="Picture 5"/>
            <p:cNvPicPr>
              <a:picLocks noChangeAspect="1"/>
            </p:cNvPicPr>
            <p:nvPr/>
          </p:nvPicPr>
          <p:blipFill>
            <a:blip r:embed="rId1">
              <a:alphaModFix amt="50000"/>
            </a:blip>
            <a:srcRect l="23064" r="23064"/>
            <a:stretch>
              <a:fillRect/>
            </a:stretch>
          </p:blipFill>
          <p:spPr>
            <a:xfrm>
              <a:off x="0" y="0"/>
              <a:ext cx="11069666" cy="13716000"/>
            </a:xfrm>
            <a:prstGeom prst="rect">
              <a:avLst/>
            </a:prstGeom>
          </p:spPr>
        </p:pic>
      </p:grpSp>
      <p:sp>
        <p:nvSpPr>
          <p:cNvPr id="6" name="Freeform 6"/>
          <p:cNvSpPr/>
          <p:nvPr/>
        </p:nvSpPr>
        <p:spPr>
          <a:xfrm>
            <a:off x="3558318" y="7858350"/>
            <a:ext cx="1195208" cy="664429"/>
          </a:xfrm>
          <a:custGeom>
            <a:avLst/>
            <a:gdLst/>
            <a:ahLst/>
            <a:cxnLst/>
            <a:rect l="l" t="t" r="r" b="b"/>
            <a:pathLst>
              <a:path w="1195208" h="664429">
                <a:moveTo>
                  <a:pt x="0" y="0"/>
                </a:moveTo>
                <a:lnTo>
                  <a:pt x="1195208" y="0"/>
                </a:lnTo>
                <a:lnTo>
                  <a:pt x="1195208" y="664429"/>
                </a:lnTo>
                <a:lnTo>
                  <a:pt x="0" y="664429"/>
                </a:lnTo>
                <a:lnTo>
                  <a:pt x="0" y="0"/>
                </a:lnTo>
                <a:close/>
              </a:path>
            </a:pathLst>
          </a:custGeom>
          <a:blipFill>
            <a:blip r:embed="rId2"/>
            <a:stretch>
              <a:fillRect/>
            </a:stretch>
          </a:blipFill>
        </p:spPr>
      </p:sp>
      <p:sp>
        <p:nvSpPr>
          <p:cNvPr id="7" name="TextBox 7"/>
          <p:cNvSpPr txBox="1"/>
          <p:nvPr/>
        </p:nvSpPr>
        <p:spPr>
          <a:xfrm>
            <a:off x="729155" y="3504928"/>
            <a:ext cx="6853533" cy="1107440"/>
          </a:xfrm>
          <a:prstGeom prst="rect">
            <a:avLst/>
          </a:prstGeom>
        </p:spPr>
        <p:txBody>
          <a:bodyPr lIns="0" tIns="0" rIns="0" bIns="0" rtlCol="0" anchor="t">
            <a:spAutoFit/>
          </a:bodyPr>
          <a:lstStyle/>
          <a:p>
            <a:pPr algn="ctr">
              <a:lnSpc>
                <a:spcPts val="8640"/>
              </a:lnSpc>
            </a:pPr>
            <a:r>
              <a:rPr lang="zh-CN" altLang="en-US" sz="7200">
                <a:solidFill>
                  <a:srgbClr val="FFFFFF"/>
                </a:solidFill>
                <a:latin typeface="Avenir Next Regular" panose="020B0803020202020204" charset="0"/>
                <a:ea typeface="方正书宋_GBK" panose="02000000000000000000" charset="-122"/>
                <a:cs typeface="Noto Sans T Chinese Bold"/>
                <a:sym typeface="Noto Sans T Chinese Bold"/>
              </a:rPr>
              <a:t>前期准备</a:t>
            </a:r>
            <a:endParaRPr lang="zh-CN" altLang="en-US" sz="7200">
              <a:solidFill>
                <a:srgbClr val="FFFFFF"/>
              </a:solidFill>
              <a:latin typeface="Avenir Next Regular" panose="020B0803020202020204" charset="0"/>
              <a:ea typeface="方正书宋_GBK" panose="02000000000000000000" charset="-122"/>
              <a:cs typeface="Noto Sans T Chinese Bold"/>
              <a:sym typeface="Noto Sans T Chinese Bold"/>
            </a:endParaRPr>
          </a:p>
        </p:txBody>
      </p:sp>
      <p:sp>
        <p:nvSpPr>
          <p:cNvPr id="11" name="TextBox 11"/>
          <p:cNvSpPr txBox="1"/>
          <p:nvPr/>
        </p:nvSpPr>
        <p:spPr>
          <a:xfrm>
            <a:off x="729155" y="4748212"/>
            <a:ext cx="6853533" cy="645795"/>
          </a:xfrm>
          <a:prstGeom prst="rect">
            <a:avLst/>
          </a:prstGeom>
        </p:spPr>
        <p:txBody>
          <a:bodyPr lIns="0" tIns="0" rIns="0" bIns="0" rtlCol="0" anchor="t">
            <a:spAutoFit/>
          </a:bodyPr>
          <a:lstStyle/>
          <a:p>
            <a:pPr algn="ctr">
              <a:lnSpc>
                <a:spcPts val="5040"/>
              </a:lnSpc>
            </a:pPr>
            <a:r>
              <a:rPr lang="en-US" altLang="zh-CN" sz="4200" dirty="0">
                <a:solidFill>
                  <a:schemeClr val="bg1"/>
                </a:solidFill>
                <a:latin typeface="Avenir Next Regular" panose="020B0803020202020204" charset="0"/>
                <a:ea typeface="方正书宋_GBK" panose="02000000000000000000" charset="-122"/>
                <a:cs typeface="Avenir Next Regular" panose="020B0803020202020204" charset="0"/>
                <a:sym typeface="+mn-ea"/>
              </a:rPr>
              <a:t>P</a:t>
            </a:r>
            <a:r>
              <a:rPr lang="zh-CN" sz="4200" dirty="0">
                <a:solidFill>
                  <a:schemeClr val="bg1"/>
                </a:solidFill>
                <a:latin typeface="Avenir Next Regular" panose="020B0803020202020204" charset="0"/>
                <a:ea typeface="方正书宋_GBK" panose="02000000000000000000" charset="-122"/>
                <a:cs typeface="Avenir Next Regular" panose="020B0803020202020204" charset="0"/>
                <a:sym typeface="+mn-ea"/>
              </a:rPr>
              <a:t>reparation </a:t>
            </a:r>
            <a:r>
              <a:rPr lang="en-US" altLang="zh-CN" sz="4200" dirty="0">
                <a:solidFill>
                  <a:schemeClr val="bg1"/>
                </a:solidFill>
                <a:latin typeface="Avenir Next Regular" panose="020B0803020202020204" charset="0"/>
                <a:ea typeface="方正书宋_GBK" panose="02000000000000000000" charset="-122"/>
                <a:cs typeface="Avenir Next Regular" panose="020B0803020202020204" charset="0"/>
                <a:sym typeface="+mn-ea"/>
              </a:rPr>
              <a:t>I</a:t>
            </a:r>
            <a:r>
              <a:rPr lang="zh-CN" sz="4200" dirty="0">
                <a:solidFill>
                  <a:schemeClr val="bg1"/>
                </a:solidFill>
                <a:latin typeface="Avenir Next Regular" panose="020B0803020202020204" charset="0"/>
                <a:ea typeface="方正书宋_GBK" panose="02000000000000000000" charset="-122"/>
                <a:cs typeface="Avenir Next Regular" panose="020B0803020202020204" charset="0"/>
                <a:sym typeface="+mn-ea"/>
              </a:rPr>
              <a:t>n </a:t>
            </a:r>
            <a:r>
              <a:rPr lang="en-US" altLang="zh-CN" sz="4200" dirty="0">
                <a:solidFill>
                  <a:schemeClr val="bg1"/>
                </a:solidFill>
                <a:latin typeface="Avenir Next Regular" panose="020B0803020202020204" charset="0"/>
                <a:ea typeface="方正书宋_GBK" panose="02000000000000000000" charset="-122"/>
                <a:cs typeface="Avenir Next Regular" panose="020B0803020202020204" charset="0"/>
                <a:sym typeface="+mn-ea"/>
              </a:rPr>
              <a:t>A</a:t>
            </a:r>
            <a:r>
              <a:rPr lang="zh-CN" sz="4200" dirty="0">
                <a:solidFill>
                  <a:schemeClr val="bg1"/>
                </a:solidFill>
                <a:latin typeface="Avenir Next Regular" panose="020B0803020202020204" charset="0"/>
                <a:ea typeface="方正书宋_GBK" panose="02000000000000000000" charset="-122"/>
                <a:cs typeface="Avenir Next Regular" panose="020B0803020202020204" charset="0"/>
                <a:sym typeface="+mn-ea"/>
              </a:rPr>
              <a:t>dvance</a:t>
            </a:r>
            <a:endParaRPr lang="zh-CN" sz="4200" dirty="0">
              <a:solidFill>
                <a:schemeClr val="bg1"/>
              </a:solidFill>
              <a:latin typeface="Avenir Next Regular" panose="020B0803020202020204" charset="0"/>
              <a:ea typeface="方正书宋_GBK" panose="02000000000000000000" charset="-122"/>
              <a:cs typeface="Avenir Next Regular" panose="020B0803020202020204" charset="0"/>
              <a:sym typeface="+mn-ea"/>
            </a:endParaRPr>
          </a:p>
        </p:txBody>
      </p:sp>
      <p:sp>
        <p:nvSpPr>
          <p:cNvPr id="12" name="TextBox 12"/>
          <p:cNvSpPr txBox="1"/>
          <p:nvPr/>
        </p:nvSpPr>
        <p:spPr>
          <a:xfrm>
            <a:off x="9144000" y="3274060"/>
            <a:ext cx="8380095" cy="4076065"/>
          </a:xfrm>
          <a:prstGeom prst="rect">
            <a:avLst/>
          </a:prstGeom>
        </p:spPr>
        <p:txBody>
          <a:bodyPr wrap="square" lIns="0" tIns="0" rIns="0" bIns="0" rtlCol="0" anchor="t">
            <a:spAutoFit/>
          </a:bodyPr>
          <a:lstStyle/>
          <a:p>
            <a:pPr algn="l">
              <a:lnSpc>
                <a:spcPts val="10595"/>
              </a:lnSpc>
            </a:pPr>
            <a:r>
              <a:rPr lang="zh-CN" altLang="en-US" sz="4800">
                <a:solidFill>
                  <a:srgbClr val="009490"/>
                </a:solidFill>
                <a:latin typeface="Avenir Next Regular" panose="020B0803020202020204" charset="0"/>
                <a:ea typeface="方正书宋_GBK" panose="02000000000000000000" charset="-122"/>
                <a:cs typeface="Avenir Next Regular" panose="020B0803020202020204" charset="0"/>
                <a:sym typeface="Noto Sans T Chinese Bold"/>
              </a:rPr>
              <a:t>签证 </a:t>
            </a:r>
            <a:r>
              <a:rPr lang="en-US" altLang="zh-CN" sz="4800">
                <a:solidFill>
                  <a:srgbClr val="009490"/>
                </a:solidFill>
                <a:latin typeface="Avenir Next Regular" panose="020B0803020202020204" charset="0"/>
                <a:ea typeface="方正书宋_GBK" panose="02000000000000000000" charset="-122"/>
                <a:cs typeface="Avenir Next Regular" panose="020B0803020202020204" charset="0"/>
                <a:sym typeface="Noto Sans T Chinese Bold"/>
              </a:rPr>
              <a:t>         </a:t>
            </a:r>
            <a:r>
              <a:rPr lang="zh-CN" altLang="en-US" sz="4800">
                <a:solidFill>
                  <a:srgbClr val="009490"/>
                </a:solidFill>
                <a:latin typeface="Avenir Next Regular" panose="020B0803020202020204" charset="0"/>
                <a:ea typeface="方正书宋_GBK" panose="02000000000000000000" charset="-122"/>
                <a:cs typeface="Avenir Next Regular" panose="020B0803020202020204" charset="0"/>
                <a:sym typeface="+mn-ea"/>
              </a:rPr>
              <a:t>Visa</a:t>
            </a:r>
            <a:endParaRPr lang="zh-CN" altLang="en-US" sz="4800">
              <a:solidFill>
                <a:srgbClr val="009490"/>
              </a:solidFill>
              <a:latin typeface="Avenir Next Regular" panose="020B0803020202020204" charset="0"/>
              <a:ea typeface="方正书宋_GBK" panose="02000000000000000000" charset="-122"/>
              <a:cs typeface="Avenir Next Regular" panose="020B0803020202020204" charset="0"/>
              <a:sym typeface="+mn-ea"/>
            </a:endParaRPr>
          </a:p>
          <a:p>
            <a:pPr algn="l">
              <a:lnSpc>
                <a:spcPts val="10595"/>
              </a:lnSpc>
            </a:pPr>
            <a:r>
              <a:rPr lang="zh-CN" altLang="en-US" sz="4800">
                <a:solidFill>
                  <a:srgbClr val="009490"/>
                </a:solidFill>
                <a:latin typeface="Avenir Next Regular" panose="020B0803020202020204" charset="0"/>
                <a:ea typeface="方正书宋_GBK" panose="02000000000000000000" charset="-122"/>
                <a:cs typeface="Avenir Next Regular" panose="020B0803020202020204" charset="0"/>
                <a:sym typeface="Noto Sans T Chinese Bold"/>
              </a:rPr>
              <a:t>付款方式 </a:t>
            </a:r>
            <a:r>
              <a:rPr lang="en-US" altLang="zh-CN" sz="4800">
                <a:solidFill>
                  <a:srgbClr val="009490"/>
                </a:solidFill>
                <a:latin typeface="Avenir Next Regular" panose="020B0803020202020204" charset="0"/>
                <a:ea typeface="方正书宋_GBK" panose="02000000000000000000" charset="-122"/>
                <a:cs typeface="Avenir Next Regular" panose="020B0803020202020204" charset="0"/>
                <a:sym typeface="Noto Sans T Chinese Bold"/>
              </a:rPr>
              <a:t> </a:t>
            </a:r>
            <a:r>
              <a:rPr lang="zh-CN" altLang="en-US" sz="4800">
                <a:solidFill>
                  <a:srgbClr val="009490"/>
                </a:solidFill>
                <a:latin typeface="Avenir Next Regular" panose="020B0803020202020204" charset="0"/>
                <a:ea typeface="方正书宋_GBK" panose="02000000000000000000" charset="-122"/>
                <a:cs typeface="Avenir Next Regular" panose="020B0803020202020204" charset="0"/>
                <a:sym typeface="+mn-ea"/>
              </a:rPr>
              <a:t>Payment</a:t>
            </a:r>
            <a:r>
              <a:rPr lang="en-US" altLang="zh-CN" sz="4800">
                <a:solidFill>
                  <a:srgbClr val="009490"/>
                </a:solidFill>
                <a:latin typeface="Avenir Next Regular" panose="020B0803020202020204" charset="0"/>
                <a:ea typeface="方正书宋_GBK" panose="02000000000000000000" charset="-122"/>
                <a:cs typeface="Avenir Next Regular" panose="020B0803020202020204" charset="0"/>
                <a:sym typeface="+mn-ea"/>
              </a:rPr>
              <a:t> Method</a:t>
            </a:r>
            <a:r>
              <a:rPr lang="zh-CN" altLang="en-US" sz="4800">
                <a:solidFill>
                  <a:srgbClr val="009490"/>
                </a:solidFill>
                <a:latin typeface="Avenir Next Regular" panose="020B0803020202020204" charset="0"/>
                <a:ea typeface="方正书宋_GBK" panose="02000000000000000000" charset="-122"/>
                <a:cs typeface="Avenir Next Regular" panose="020B0803020202020204" charset="0"/>
                <a:sym typeface="+mn-ea"/>
              </a:rPr>
              <a:t> </a:t>
            </a:r>
            <a:endParaRPr lang="zh-CN" altLang="en-US" sz="4800">
              <a:solidFill>
                <a:srgbClr val="009490"/>
              </a:solidFill>
              <a:latin typeface="Avenir Next Regular" panose="020B0803020202020204" charset="0"/>
              <a:ea typeface="方正书宋_GBK" panose="02000000000000000000" charset="-122"/>
              <a:cs typeface="Avenir Next Regular" panose="020B0803020202020204" charset="0"/>
              <a:sym typeface="Noto Sans T Chinese Bold"/>
            </a:endParaRPr>
          </a:p>
          <a:p>
            <a:pPr algn="l">
              <a:lnSpc>
                <a:spcPts val="10595"/>
              </a:lnSpc>
            </a:pPr>
            <a:r>
              <a:rPr lang="zh-CN" altLang="en-US" sz="4800">
                <a:solidFill>
                  <a:srgbClr val="009490"/>
                </a:solidFill>
                <a:latin typeface="Avenir Next Regular" panose="020B0803020202020204" charset="0"/>
                <a:ea typeface="方正书宋_GBK" panose="02000000000000000000" charset="-122"/>
                <a:cs typeface="Avenir Next Regular" panose="020B0803020202020204" charset="0"/>
                <a:sym typeface="Noto Sans T Chinese Bold"/>
              </a:rPr>
              <a:t>其他 </a:t>
            </a:r>
            <a:r>
              <a:rPr lang="en-US" altLang="zh-CN" sz="4800">
                <a:solidFill>
                  <a:srgbClr val="009490"/>
                </a:solidFill>
                <a:latin typeface="Avenir Next Regular" panose="020B0803020202020204" charset="0"/>
                <a:ea typeface="方正书宋_GBK" panose="02000000000000000000" charset="-122"/>
                <a:cs typeface="Avenir Next Regular" panose="020B0803020202020204" charset="0"/>
                <a:sym typeface="Noto Sans T Chinese Bold"/>
              </a:rPr>
              <a:t>         </a:t>
            </a:r>
            <a:r>
              <a:rPr lang="zh-CN" altLang="en-US" sz="4800">
                <a:solidFill>
                  <a:srgbClr val="009490"/>
                </a:solidFill>
                <a:latin typeface="Avenir Next Regular" panose="020B0803020202020204" charset="0"/>
                <a:ea typeface="方正书宋_GBK" panose="02000000000000000000" charset="-122"/>
                <a:cs typeface="Avenir Next Regular" panose="020B0803020202020204" charset="0"/>
                <a:sym typeface="+mn-ea"/>
              </a:rPr>
              <a:t>Others</a:t>
            </a:r>
            <a:endParaRPr lang="zh-CN" altLang="en-US" sz="4800">
              <a:solidFill>
                <a:srgbClr val="009490"/>
              </a:solidFill>
              <a:latin typeface="Avenir Next Regular" panose="020B0803020202020204" charset="0"/>
              <a:ea typeface="方正书宋_GBK" panose="02000000000000000000" charset="-122"/>
              <a:cs typeface="Avenir Next Regular" panose="020B0803020202020204" charset="0"/>
              <a:sym typeface="+mn-ea"/>
            </a:endParaRPr>
          </a:p>
        </p:txBody>
      </p:sp>
      <p:grpSp>
        <p:nvGrpSpPr>
          <p:cNvPr id="15" name="Group 8"/>
          <p:cNvGrpSpPr/>
          <p:nvPr/>
        </p:nvGrpSpPr>
        <p:grpSpPr>
          <a:xfrm rot="0">
            <a:off x="1905000" y="8877300"/>
            <a:ext cx="4401185" cy="1191895"/>
            <a:chOff x="-139700" y="-569276"/>
            <a:chExt cx="5868247" cy="1627732"/>
          </a:xfrm>
        </p:grpSpPr>
        <p:sp>
          <p:nvSpPr>
            <p:cNvPr id="16" name="TextBox 9"/>
            <p:cNvSpPr txBox="1"/>
            <p:nvPr/>
          </p:nvSpPr>
          <p:spPr>
            <a:xfrm>
              <a:off x="-139700" y="486972"/>
              <a:ext cx="5786967" cy="369427"/>
            </a:xfrm>
            <a:prstGeom prst="rect">
              <a:avLst/>
            </a:prstGeom>
          </p:spPr>
          <p:txBody>
            <a:bodyPr lIns="0" tIns="0" rIns="0" bIns="0" rtlCol="0" anchor="t">
              <a:noAutofit/>
            </a:bodyPr>
            <a:lstStyle/>
            <a:p>
              <a:pPr algn="ctr">
                <a:lnSpc>
                  <a:spcPts val="1120"/>
                </a:lnSpc>
              </a:pPr>
              <a:endParaRPr lang="en-US" altLang="zh-CN"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endParaRPr>
            </a:p>
          </p:txBody>
        </p:sp>
        <p:sp>
          <p:nvSpPr>
            <p:cNvPr id="17" name="TextBox 10"/>
            <p:cNvSpPr txBox="1"/>
            <p:nvPr/>
          </p:nvSpPr>
          <p:spPr>
            <a:xfrm>
              <a:off x="165100" y="-569276"/>
              <a:ext cx="5563447" cy="1627732"/>
            </a:xfrm>
            <a:prstGeom prst="rect">
              <a:avLst/>
            </a:prstGeom>
          </p:spPr>
          <p:txBody>
            <a:bodyPr wrap="square" lIns="0" tIns="0" rIns="0" bIns="0" rtlCol="0" anchor="t">
              <a:noAutofit/>
            </a:bodyPr>
            <a:lstStyle/>
            <a:p>
              <a:pPr algn="ctr">
                <a:lnSpc>
                  <a:spcPts val="2300"/>
                </a:lnSpc>
              </a:pPr>
              <a:r>
                <a:rPr lang="en-US" sz="2000" b="1" spc="240">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Bold"/>
                </a:rPr>
                <a:t>雁博青年创业家协会</a:t>
              </a:r>
              <a:endParaRPr lang="en-US" sz="2000" b="1" spc="240">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Bold"/>
              </a:endParaRPr>
            </a:p>
            <a:p>
              <a:pPr algn="ctr">
                <a:lnSpc>
                  <a:spcPts val="2300"/>
                </a:lnSpc>
              </a:pPr>
              <a:r>
                <a:rPr lang="en-US" altLang="zh-CN" sz="2000">
                  <a:solidFill>
                    <a:srgbClr val="FFFFFF"/>
                  </a:solidFill>
                  <a:latin typeface="Avenir Next Regular" panose="020B0803020202020204" charset="0"/>
                  <a:ea typeface="仓耳灵动黑 简" panose="02000500000000000000" charset="-122"/>
                  <a:cs typeface="Avenir Next Regular" panose="020B0803020202020204" charset="0"/>
                  <a:sym typeface="Noto Sans T Chinese" panose="020B0500000000000000" charset="-120"/>
                </a:rPr>
                <a:t>Young Entrepreneurs Network</a:t>
              </a:r>
              <a:endParaRPr lang="en-US" altLang="zh-CN" sz="2000">
                <a:solidFill>
                  <a:srgbClr val="FFFFFF"/>
                </a:solidFill>
                <a:latin typeface="Avenir Next Regular" panose="020B0803020202020204" charset="0"/>
                <a:ea typeface="仓耳灵动黑 简" panose="02000500000000000000" charset="-122"/>
                <a:cs typeface="Avenir Next Regular" panose="020B0803020202020204" charset="0"/>
                <a:sym typeface="Noto Sans T Chinese" panose="020B0500000000000000" charset="-120"/>
              </a:endParaRPr>
            </a:p>
            <a:p>
              <a:pPr algn="ctr">
                <a:lnSpc>
                  <a:spcPts val="2300"/>
                </a:lnSpc>
              </a:pPr>
              <a:r>
                <a:rPr lang="zh-CN" altLang="en-US"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rPr>
                <a:t>于</a:t>
              </a:r>
              <a:r>
                <a:rPr lang="en-US"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rPr>
                <a:t>2008年</a:t>
              </a:r>
              <a:r>
                <a:rPr lang="zh-CN" altLang="en-US"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rPr>
                <a:t>成立</a:t>
              </a:r>
              <a:r>
                <a:rPr lang="en-US" altLang="zh-CN"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rPr>
                <a:t> · Established in 2008</a:t>
              </a:r>
              <a:endParaRPr lang="en-US" altLang="zh-CN"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endParaRPr>
            </a:p>
            <a:p>
              <a:pPr algn="ctr">
                <a:lnSpc>
                  <a:spcPts val="2300"/>
                </a:lnSpc>
              </a:pPr>
              <a:r>
                <a:rPr lang="en-US" sz="800">
                  <a:solidFill>
                    <a:srgbClr val="FFFFFF"/>
                  </a:solidFill>
                  <a:latin typeface="Avenir Next Regular" panose="020B0803020202020204" charset="0"/>
                  <a:ea typeface="仓耳灵动黑 简" panose="02000500000000000000" charset="-122"/>
                  <a:cs typeface="Avenir Next Regular" panose="020B0803020202020204" charset="0"/>
                  <a:sym typeface="Noto Sans T Chinese" panose="020B0500000000000000" charset="-120"/>
                </a:rPr>
                <a:t> </a:t>
              </a:r>
              <a:endParaRPr lang="en-US" sz="800">
                <a:solidFill>
                  <a:srgbClr val="FFFFFF"/>
                </a:solidFill>
                <a:latin typeface="Avenir Next Regular" panose="020B0803020202020204" charset="0"/>
                <a:ea typeface="仓耳灵动黑 简" panose="02000500000000000000" charset="-122"/>
                <a:cs typeface="Avenir Next Regular" panose="020B0803020202020204" charset="0"/>
                <a:sym typeface="Noto Sans T Chinese" panose="020B0500000000000000" charset="-120"/>
              </a:endParaRPr>
            </a:p>
            <a:p>
              <a:pPr algn="ctr">
                <a:lnSpc>
                  <a:spcPts val="2300"/>
                </a:lnSpc>
              </a:pPr>
              <a:endParaRPr lang="en-US" sz="800" b="1" spc="240">
                <a:solidFill>
                  <a:srgbClr val="FFFFFF"/>
                </a:solidFill>
                <a:latin typeface="Avenir Next Regular" panose="020B0803020202020204" charset="0"/>
                <a:ea typeface="仓耳灵动黑 简" panose="02000500000000000000" charset="-122"/>
                <a:cs typeface="Avenir Next Regular" panose="020B0803020202020204" charset="0"/>
                <a:sym typeface="Noto Sans T Chinese" panose="020B0500000000000000" charset="-120"/>
              </a:endParaRPr>
            </a:p>
          </p:txBody>
        </p:sp>
      </p:gr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1"/>
            <a:stretch>
              <a:fillRect t="-9277" b="-9277"/>
            </a:stretch>
          </a:blipFill>
        </p:spPr>
      </p:sp>
      <p:sp>
        <p:nvSpPr>
          <p:cNvPr id="3" name="Freeform 3"/>
          <p:cNvSpPr/>
          <p:nvPr/>
        </p:nvSpPr>
        <p:spPr>
          <a:xfrm rot="5400000">
            <a:off x="16336866" y="1496894"/>
            <a:ext cx="646032" cy="646032"/>
          </a:xfrm>
          <a:custGeom>
            <a:avLst/>
            <a:gdLst/>
            <a:ahLst/>
            <a:cxnLst/>
            <a:rect l="l" t="t" r="r" b="b"/>
            <a:pathLst>
              <a:path w="646032" h="646032">
                <a:moveTo>
                  <a:pt x="0" y="0"/>
                </a:moveTo>
                <a:lnTo>
                  <a:pt x="646032" y="0"/>
                </a:lnTo>
                <a:lnTo>
                  <a:pt x="646032" y="646032"/>
                </a:lnTo>
                <a:lnTo>
                  <a:pt x="0" y="646032"/>
                </a:lnTo>
                <a:lnTo>
                  <a:pt x="0" y="0"/>
                </a:lnTo>
                <a:close/>
              </a:path>
            </a:pathLst>
          </a:custGeom>
          <a:blipFill>
            <a:blip r:embed="rId2"/>
            <a:stretch>
              <a:fillRect/>
            </a:stretch>
          </a:blipFill>
        </p:spPr>
      </p:sp>
      <p:sp>
        <p:nvSpPr>
          <p:cNvPr id="7" name="TextBox 7"/>
          <p:cNvSpPr txBox="1"/>
          <p:nvPr/>
        </p:nvSpPr>
        <p:spPr>
          <a:xfrm>
            <a:off x="304800" y="495300"/>
            <a:ext cx="15345410" cy="2215515"/>
          </a:xfrm>
          <a:prstGeom prst="rect">
            <a:avLst/>
          </a:prstGeom>
        </p:spPr>
        <p:txBody>
          <a:bodyPr wrap="square" lIns="0" tIns="0" rIns="0" bIns="0" rtlCol="0" anchor="t">
            <a:spAutoFit/>
          </a:bodyPr>
          <a:lstStyle/>
          <a:p>
            <a:pPr marL="0" lvl="0" indent="0" algn="l">
              <a:lnSpc>
                <a:spcPts val="8640"/>
              </a:lnSpc>
              <a:spcBef>
                <a:spcPct val="0"/>
              </a:spcBef>
            </a:pPr>
            <a:r>
              <a:rPr lang="zh-CN" sz="5400">
                <a:solidFill>
                  <a:schemeClr val="bg1"/>
                </a:solidFill>
                <a:latin typeface="Avenir Next Regular" panose="020B0803020202020204" charset="0"/>
                <a:ea typeface="Avenir Next Regular" panose="020B0803020202020204" charset="0"/>
                <a:cs typeface="Avenir Next Regular" panose="020B0803020202020204" charset="0"/>
                <a:sym typeface="+mn-ea"/>
              </a:rPr>
              <a:t>前期准备</a:t>
            </a:r>
            <a:r>
              <a:rPr lang="en-US" altLang="zh-CN" sz="5400">
                <a:solidFill>
                  <a:schemeClr val="bg1"/>
                </a:solidFill>
                <a:latin typeface="Avenir Next Regular" panose="020B0803020202020204" charset="0"/>
                <a:ea typeface="Avenir Next Regular" panose="020B0803020202020204" charset="0"/>
                <a:cs typeface="Avenir Next Regular" panose="020B0803020202020204" charset="0"/>
                <a:sym typeface="+mn-ea"/>
              </a:rPr>
              <a:t> P</a:t>
            </a:r>
            <a:r>
              <a:rPr lang="zh-CN" sz="5400">
                <a:solidFill>
                  <a:schemeClr val="bg1"/>
                </a:solidFill>
                <a:latin typeface="Avenir Next Regular" panose="020B0803020202020204" charset="0"/>
                <a:ea typeface="Avenir Next Regular" panose="020B0803020202020204" charset="0"/>
                <a:cs typeface="Avenir Next Regular" panose="020B0803020202020204" charset="0"/>
                <a:sym typeface="+mn-ea"/>
              </a:rPr>
              <a:t>reparation </a:t>
            </a:r>
            <a:r>
              <a:rPr lang="en-US" altLang="zh-CN" sz="5400">
                <a:solidFill>
                  <a:schemeClr val="bg1"/>
                </a:solidFill>
                <a:latin typeface="Avenir Next Regular" panose="020B0803020202020204" charset="0"/>
                <a:ea typeface="Avenir Next Regular" panose="020B0803020202020204" charset="0"/>
                <a:cs typeface="Avenir Next Regular" panose="020B0803020202020204" charset="0"/>
                <a:sym typeface="+mn-ea"/>
              </a:rPr>
              <a:t>I</a:t>
            </a:r>
            <a:r>
              <a:rPr lang="zh-CN" sz="5400">
                <a:solidFill>
                  <a:schemeClr val="bg1"/>
                </a:solidFill>
                <a:latin typeface="Avenir Next Regular" panose="020B0803020202020204" charset="0"/>
                <a:ea typeface="Avenir Next Regular" panose="020B0803020202020204" charset="0"/>
                <a:cs typeface="Avenir Next Regular" panose="020B0803020202020204" charset="0"/>
                <a:sym typeface="+mn-ea"/>
              </a:rPr>
              <a:t>n </a:t>
            </a:r>
            <a:r>
              <a:rPr lang="en-US" altLang="zh-CN" sz="5400">
                <a:solidFill>
                  <a:schemeClr val="bg1"/>
                </a:solidFill>
                <a:latin typeface="Avenir Next Regular" panose="020B0803020202020204" charset="0"/>
                <a:ea typeface="Avenir Next Regular" panose="020B0803020202020204" charset="0"/>
                <a:cs typeface="Avenir Next Regular" panose="020B0803020202020204" charset="0"/>
                <a:sym typeface="+mn-ea"/>
              </a:rPr>
              <a:t>A</a:t>
            </a:r>
            <a:r>
              <a:rPr lang="zh-CN" sz="5400">
                <a:solidFill>
                  <a:schemeClr val="bg1"/>
                </a:solidFill>
                <a:latin typeface="Avenir Next Regular" panose="020B0803020202020204" charset="0"/>
                <a:ea typeface="Avenir Next Regular" panose="020B0803020202020204" charset="0"/>
                <a:cs typeface="Avenir Next Regular" panose="020B0803020202020204" charset="0"/>
                <a:sym typeface="+mn-ea"/>
              </a:rPr>
              <a:t>dvance</a:t>
            </a:r>
            <a:endParaRPr lang="en-US" altLang="zh-CN" sz="5400">
              <a:solidFill>
                <a:schemeClr val="bg1"/>
              </a:solidFill>
              <a:latin typeface="Avenir Next Regular" panose="020B0803020202020204" charset="0"/>
              <a:ea typeface="Avenir Next Regular" panose="020B0803020202020204" charset="0"/>
              <a:cs typeface="Avenir Next Regular" panose="020B0803020202020204" charset="0"/>
            </a:endParaRPr>
          </a:p>
          <a:p>
            <a:pPr marL="0" lvl="0" indent="0" algn="l">
              <a:lnSpc>
                <a:spcPts val="8640"/>
              </a:lnSpc>
              <a:spcBef>
                <a:spcPct val="0"/>
              </a:spcBef>
            </a:pPr>
            <a:endParaRPr lang="en-US" altLang="zh-CN" sz="5400">
              <a:solidFill>
                <a:schemeClr val="bg1"/>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sp>
        <p:nvSpPr>
          <p:cNvPr id="385" name="名稱：離島醫療綜合體北京協和醫院澳門醫學中心…"/>
          <p:cNvSpPr txBox="1">
            <a:spLocks noGrp="1"/>
          </p:cNvSpPr>
          <p:nvPr>
            <p:custDataLst>
              <p:tags r:id="rId3"/>
            </p:custDataLst>
          </p:nvPr>
        </p:nvSpPr>
        <p:spPr>
          <a:xfrm>
            <a:off x="381000" y="2476500"/>
            <a:ext cx="16582390" cy="6981190"/>
          </a:xfrm>
          <a:prstGeom prst="rect">
            <a:avLst/>
          </a:prstGeom>
          <a:ln w="12700">
            <a:miter lim="400000"/>
          </a:ln>
        </p:spPr>
        <p:txBody>
          <a:bodyPr lIns="50800" tIns="50800" rIns="50800" bIns="50800">
            <a:normAutofit/>
          </a:bodyPr>
          <a:lstStyle>
            <a:lvl1pPr marL="5588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1pPr>
            <a:lvl2pPr marL="11176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2pPr>
            <a:lvl3pPr marL="16764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3pPr>
            <a:lvl4pPr marL="22352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4pPr>
            <a:lvl5pPr marL="27940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5pPr>
            <a:lvl6pPr marL="33528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6pPr>
            <a:lvl7pPr marL="39116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7pPr>
            <a:lvl8pPr marL="44704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8pPr>
            <a:lvl9pPr marL="50292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9pPr>
          </a:lstStyle>
          <a:p>
            <a:pPr marL="0" indent="0">
              <a:lnSpc>
                <a:spcPct val="120000"/>
              </a:lnSpc>
              <a:buNone/>
              <a:defRPr sz="5000">
                <a:solidFill>
                  <a:srgbClr val="D5D5D5"/>
                </a:solidFill>
              </a:defRPr>
            </a:pPr>
            <a:r>
              <a:rPr lang="en-US" altLang="zh-CN" sz="4400">
                <a:latin typeface="Avenir Next Regular" panose="020B0803020202020204" charset="0"/>
                <a:ea typeface="Avenir Next Regular" panose="020B0803020202020204" charset="0"/>
                <a:cs typeface="Avenir Next Regular" panose="020B0803020202020204" charset="0"/>
              </a:rPr>
              <a:t>·</a:t>
            </a:r>
            <a:r>
              <a:rPr lang="zh-CN" altLang="en-US" sz="4400">
                <a:latin typeface="Avenir Next Regular" panose="020B0803020202020204" charset="0"/>
                <a:ea typeface="Avenir Next Regular" panose="020B0803020202020204" charset="0"/>
                <a:cs typeface="Avenir Next Regular" panose="020B0803020202020204" charset="0"/>
              </a:rPr>
              <a:t>关于签证</a:t>
            </a:r>
            <a:r>
              <a:rPr lang="en-US" altLang="zh-CN" sz="4400">
                <a:latin typeface="Avenir Next Regular" panose="020B0803020202020204" charset="0"/>
                <a:ea typeface="Avenir Next Regular" panose="020B0803020202020204" charset="0"/>
                <a:cs typeface="Avenir Next Regular" panose="020B0803020202020204" charset="0"/>
              </a:rPr>
              <a:t> Visa</a:t>
            </a:r>
            <a:r>
              <a:rPr lang="zh-CN" altLang="en-US" sz="4400">
                <a:latin typeface="Avenir Next Regular" panose="020B0803020202020204" charset="0"/>
                <a:ea typeface="Avenir Next Regular" panose="020B0803020202020204" charset="0"/>
                <a:cs typeface="Avenir Next Regular" panose="020B0803020202020204" charset="0"/>
              </a:rPr>
              <a:t>：</a:t>
            </a:r>
            <a:endParaRPr lang="zh-CN" altLang="en-US" sz="4400">
              <a:latin typeface="Avenir Next Regular" panose="020B0803020202020204" charset="0"/>
              <a:ea typeface="Avenir Next Regular" panose="020B0803020202020204" charset="0"/>
              <a:cs typeface="Avenir Next Regular" panose="020B0803020202020204" charset="0"/>
            </a:endParaRPr>
          </a:p>
          <a:p>
            <a:pPr marL="0" indent="0">
              <a:lnSpc>
                <a:spcPct val="120000"/>
              </a:lnSpc>
              <a:buNone/>
              <a:defRPr sz="5000">
                <a:solidFill>
                  <a:srgbClr val="D5D5D5"/>
                </a:solidFill>
              </a:defRPr>
            </a:pPr>
            <a:r>
              <a:rPr lang="en-US" altLang="zh-CN" sz="4000">
                <a:solidFill>
                  <a:srgbClr val="009490"/>
                </a:solidFill>
                <a:highlight>
                  <a:srgbClr val="C0C0C0"/>
                </a:highlight>
                <a:latin typeface="Avenir Next Regular" panose="020B0803020202020204" charset="0"/>
                <a:ea typeface="Avenir Next Regular" panose="020B0803020202020204" charset="0"/>
                <a:cs typeface="Avenir Next Regular" panose="020B0803020202020204" charset="0"/>
              </a:rPr>
              <a:t>请提前咨询当地出入境部门进行办理；</a:t>
            </a:r>
            <a:endParaRPr lang="zh-CN" altLang="en-US" sz="4000">
              <a:solidFill>
                <a:srgbClr val="009490"/>
              </a:solidFill>
              <a:highlight>
                <a:srgbClr val="C0C0C0"/>
              </a:highlight>
              <a:latin typeface="Avenir Next Regular" panose="020B0803020202020204" charset="0"/>
              <a:ea typeface="Avenir Next Regular" panose="020B0803020202020204" charset="0"/>
              <a:cs typeface="Avenir Next Regular" panose="020B0803020202020204" charset="0"/>
            </a:endParaRPr>
          </a:p>
          <a:p>
            <a:pPr marL="0" indent="0">
              <a:lnSpc>
                <a:spcPct val="120000"/>
              </a:lnSpc>
              <a:buNone/>
              <a:defRPr sz="5000">
                <a:solidFill>
                  <a:srgbClr val="D5D5D5"/>
                </a:solidFill>
              </a:defRPr>
            </a:pPr>
            <a:r>
              <a:rPr lang="en-US" altLang="zh-CN" sz="4000">
                <a:latin typeface="Avenir Next Regular" panose="020B0803020202020204" charset="0"/>
                <a:ea typeface="Avenir Next Regular" panose="020B0803020202020204" charset="0"/>
                <a:cs typeface="Avenir Next Regular" panose="020B0803020202020204" charset="0"/>
              </a:rPr>
              <a:t>   1</a:t>
            </a:r>
            <a:r>
              <a:rPr lang="zh-CN" altLang="en-US" sz="4000">
                <a:latin typeface="Avenir Next Regular" panose="020B0803020202020204" charset="0"/>
                <a:ea typeface="Avenir Next Regular" panose="020B0803020202020204" charset="0"/>
                <a:cs typeface="Avenir Next Regular" panose="020B0803020202020204" charset="0"/>
              </a:rPr>
              <a:t>）大陆会员：</a:t>
            </a:r>
            <a:r>
              <a:rPr lang="en-US" altLang="zh-CN" sz="4000">
                <a:latin typeface="Avenir Next Regular" panose="020B0803020202020204" charset="0"/>
                <a:ea typeface="Avenir Next Regular" panose="020B0803020202020204" charset="0"/>
                <a:cs typeface="Avenir Next Regular" panose="020B0803020202020204" charset="0"/>
              </a:rPr>
              <a:t>港澳通行证（一般是个人旅游G签），在户籍所在地出入境管理窗口</a:t>
            </a:r>
            <a:r>
              <a:rPr lang="zh-CN" altLang="en-US" sz="4000">
                <a:latin typeface="Avenir Next Regular" panose="020B0803020202020204" charset="0"/>
                <a:ea typeface="Avenir Next Regular" panose="020B0803020202020204" charset="0"/>
                <a:cs typeface="Avenir Next Regular" panose="020B0803020202020204" charset="0"/>
              </a:rPr>
              <a:t>办理；</a:t>
            </a:r>
            <a:endParaRPr lang="zh-CN" altLang="en-US" sz="4000">
              <a:latin typeface="Avenir Next Regular" panose="020B0803020202020204" charset="0"/>
              <a:ea typeface="Avenir Next Regular" panose="020B0803020202020204" charset="0"/>
              <a:cs typeface="Avenir Next Regular" panose="020B0803020202020204" charset="0"/>
            </a:endParaRPr>
          </a:p>
          <a:p>
            <a:pPr marL="0" indent="0">
              <a:lnSpc>
                <a:spcPct val="120000"/>
              </a:lnSpc>
              <a:buNone/>
              <a:defRPr sz="5000">
                <a:solidFill>
                  <a:srgbClr val="D5D5D5"/>
                </a:solidFill>
              </a:defRPr>
            </a:pPr>
            <a:r>
              <a:rPr lang="en-US" altLang="zh-CN" sz="4000">
                <a:latin typeface="Avenir Next Regular" panose="020B0803020202020204" charset="0"/>
                <a:ea typeface="Avenir Next Regular" panose="020B0803020202020204" charset="0"/>
                <a:cs typeface="Avenir Next Regular" panose="020B0803020202020204" charset="0"/>
              </a:rPr>
              <a:t>   2</a:t>
            </a:r>
            <a:r>
              <a:rPr lang="zh-CN" altLang="en-US" sz="4000">
                <a:latin typeface="Avenir Next Regular" panose="020B0803020202020204" charset="0"/>
                <a:ea typeface="Avenir Next Regular" panose="020B0803020202020204" charset="0"/>
                <a:cs typeface="Avenir Next Regular" panose="020B0803020202020204" charset="0"/>
              </a:rPr>
              <a:t>）</a:t>
            </a:r>
            <a:r>
              <a:rPr lang="zh-CN" sz="4000">
                <a:latin typeface="Avenir Next Regular" panose="020B0803020202020204" charset="0"/>
                <a:ea typeface="Avenir Next Regular" panose="020B0803020202020204" charset="0"/>
                <a:cs typeface="Avenir Next Regular" panose="020B0803020202020204" charset="0"/>
              </a:rPr>
              <a:t>港澳通行证有效期要在3个月以上；</a:t>
            </a:r>
            <a:endParaRPr lang="zh-CN" sz="4000">
              <a:latin typeface="Avenir Next Regular" panose="020B0803020202020204" charset="0"/>
              <a:ea typeface="Avenir Next Regular" panose="020B0803020202020204" charset="0"/>
              <a:cs typeface="Avenir Next Regular" panose="020B0803020202020204" charset="0"/>
            </a:endParaRPr>
          </a:p>
          <a:p>
            <a:pPr marL="0" indent="0">
              <a:buNone/>
              <a:defRPr sz="5000">
                <a:solidFill>
                  <a:srgbClr val="D5D5D5"/>
                </a:solidFill>
              </a:defRPr>
            </a:pPr>
            <a:endParaRPr lang="zh-CN" sz="4000">
              <a:latin typeface="Avenir Next Regular" panose="020B0803020202020204" charset="0"/>
              <a:ea typeface="Avenir Next Regular" panose="020B0803020202020204" charset="0"/>
              <a:cs typeface="Avenir Next Regular" panose="020B0803020202020204" charset="0"/>
            </a:endParaRPr>
          </a:p>
        </p:txBody>
      </p:sp>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1"/>
            <a:stretch>
              <a:fillRect t="-9277" b="-9277"/>
            </a:stretch>
          </a:blipFill>
        </p:spPr>
      </p:sp>
      <p:sp>
        <p:nvSpPr>
          <p:cNvPr id="3" name="Freeform 3"/>
          <p:cNvSpPr/>
          <p:nvPr/>
        </p:nvSpPr>
        <p:spPr>
          <a:xfrm rot="5400000">
            <a:off x="16336866" y="1496894"/>
            <a:ext cx="646032" cy="646032"/>
          </a:xfrm>
          <a:custGeom>
            <a:avLst/>
            <a:gdLst/>
            <a:ahLst/>
            <a:cxnLst/>
            <a:rect l="l" t="t" r="r" b="b"/>
            <a:pathLst>
              <a:path w="646032" h="646032">
                <a:moveTo>
                  <a:pt x="0" y="0"/>
                </a:moveTo>
                <a:lnTo>
                  <a:pt x="646032" y="0"/>
                </a:lnTo>
                <a:lnTo>
                  <a:pt x="646032" y="646032"/>
                </a:lnTo>
                <a:lnTo>
                  <a:pt x="0" y="646032"/>
                </a:lnTo>
                <a:lnTo>
                  <a:pt x="0" y="0"/>
                </a:lnTo>
                <a:close/>
              </a:path>
            </a:pathLst>
          </a:custGeom>
          <a:blipFill>
            <a:blip r:embed="rId2"/>
            <a:stretch>
              <a:fillRect/>
            </a:stretch>
          </a:blipFill>
        </p:spPr>
      </p:sp>
      <p:sp>
        <p:nvSpPr>
          <p:cNvPr id="7" name="TextBox 7"/>
          <p:cNvSpPr txBox="1"/>
          <p:nvPr/>
        </p:nvSpPr>
        <p:spPr>
          <a:xfrm>
            <a:off x="457200" y="495300"/>
            <a:ext cx="15345410" cy="1601470"/>
          </a:xfrm>
          <a:prstGeom prst="rect">
            <a:avLst/>
          </a:prstGeom>
        </p:spPr>
        <p:txBody>
          <a:bodyPr wrap="square" lIns="0" tIns="0" rIns="0" bIns="0" rtlCol="0" anchor="t">
            <a:noAutofit/>
          </a:bodyPr>
          <a:lstStyle/>
          <a:p>
            <a:pPr marL="0" lvl="0" indent="0" algn="l">
              <a:lnSpc>
                <a:spcPts val="8640"/>
              </a:lnSpc>
              <a:spcBef>
                <a:spcPct val="0"/>
              </a:spcBef>
            </a:pPr>
            <a:r>
              <a:rPr lang="en-US" altLang="zh-CN" sz="5400">
                <a:solidFill>
                  <a:schemeClr val="bg1"/>
                </a:solidFill>
                <a:latin typeface="Times New Roman Regular" panose="02020603050405020304" charset="0"/>
                <a:ea typeface="方正小标宋_GBK" panose="02000000000000000000" charset="-122"/>
                <a:cs typeface="Times New Roman Regular" panose="02020603050405020304" charset="0"/>
                <a:sym typeface="+mn-ea"/>
              </a:rPr>
              <a:t>P</a:t>
            </a:r>
            <a:r>
              <a:rPr lang="zh-CN" sz="5400">
                <a:solidFill>
                  <a:schemeClr val="bg1"/>
                </a:solidFill>
                <a:latin typeface="Times New Roman Regular" panose="02020603050405020304" charset="0"/>
                <a:ea typeface="方正小标宋_GBK" panose="02000000000000000000" charset="-122"/>
                <a:cs typeface="Times New Roman Regular" panose="02020603050405020304" charset="0"/>
                <a:sym typeface="+mn-ea"/>
              </a:rPr>
              <a:t>reparation </a:t>
            </a:r>
            <a:r>
              <a:rPr lang="en-US" altLang="zh-CN" sz="5400">
                <a:solidFill>
                  <a:schemeClr val="bg1"/>
                </a:solidFill>
                <a:latin typeface="Times New Roman Regular" panose="02020603050405020304" charset="0"/>
                <a:ea typeface="方正小标宋_GBK" panose="02000000000000000000" charset="-122"/>
                <a:cs typeface="Times New Roman Regular" panose="02020603050405020304" charset="0"/>
                <a:sym typeface="+mn-ea"/>
              </a:rPr>
              <a:t>I</a:t>
            </a:r>
            <a:r>
              <a:rPr lang="zh-CN" sz="5400">
                <a:solidFill>
                  <a:schemeClr val="bg1"/>
                </a:solidFill>
                <a:latin typeface="Times New Roman Regular" panose="02020603050405020304" charset="0"/>
                <a:ea typeface="方正小标宋_GBK" panose="02000000000000000000" charset="-122"/>
                <a:cs typeface="Times New Roman Regular" panose="02020603050405020304" charset="0"/>
                <a:sym typeface="+mn-ea"/>
              </a:rPr>
              <a:t>n </a:t>
            </a:r>
            <a:r>
              <a:rPr lang="en-US" altLang="zh-CN" sz="5400">
                <a:solidFill>
                  <a:schemeClr val="bg1"/>
                </a:solidFill>
                <a:latin typeface="Times New Roman Regular" panose="02020603050405020304" charset="0"/>
                <a:ea typeface="方正小标宋_GBK" panose="02000000000000000000" charset="-122"/>
                <a:cs typeface="Times New Roman Regular" panose="02020603050405020304" charset="0"/>
                <a:sym typeface="+mn-ea"/>
              </a:rPr>
              <a:t>A</a:t>
            </a:r>
            <a:r>
              <a:rPr lang="zh-CN" sz="5400">
                <a:solidFill>
                  <a:schemeClr val="bg1"/>
                </a:solidFill>
                <a:latin typeface="Times New Roman Regular" panose="02020603050405020304" charset="0"/>
                <a:ea typeface="方正小标宋_GBK" panose="02000000000000000000" charset="-122"/>
                <a:cs typeface="Times New Roman Regular" panose="02020603050405020304" charset="0"/>
                <a:sym typeface="+mn-ea"/>
              </a:rPr>
              <a:t>dvance</a:t>
            </a:r>
            <a:endParaRPr lang="en-US" altLang="zh-CN" sz="5400">
              <a:solidFill>
                <a:schemeClr val="bg1"/>
              </a:solidFill>
              <a:latin typeface="Times New Roman Regular" panose="02020603050405020304" charset="0"/>
              <a:ea typeface="方正书宋_GBK" panose="02000000000000000000" charset="-122"/>
              <a:cs typeface="Times New Roman Regular" panose="02020603050405020304" charset="0"/>
            </a:endParaRPr>
          </a:p>
          <a:p>
            <a:pPr marL="0" lvl="0" indent="0" algn="l">
              <a:lnSpc>
                <a:spcPts val="8640"/>
              </a:lnSpc>
              <a:spcBef>
                <a:spcPct val="0"/>
              </a:spcBef>
            </a:pPr>
            <a:endParaRPr lang="en-US" altLang="zh-CN" sz="5400">
              <a:solidFill>
                <a:schemeClr val="bg1"/>
              </a:solidFill>
              <a:latin typeface="Times New Roman Regular" panose="02020603050405020304" charset="0"/>
              <a:ea typeface="方正书宋_GBK" panose="02000000000000000000" charset="-122"/>
              <a:cs typeface="Times New Roman Regular" panose="02020603050405020304" charset="0"/>
              <a:sym typeface="Noto Sans T Chinese" panose="020B0500000000000000" charset="-120"/>
            </a:endParaRPr>
          </a:p>
          <a:p>
            <a:pPr marL="0" lvl="0" indent="0" algn="l">
              <a:lnSpc>
                <a:spcPts val="8640"/>
              </a:lnSpc>
              <a:spcBef>
                <a:spcPct val="0"/>
              </a:spcBef>
            </a:pPr>
            <a:endParaRPr lang="en-US" altLang="zh-CN" sz="5400">
              <a:solidFill>
                <a:schemeClr val="bg1"/>
              </a:solidFill>
              <a:latin typeface="Times New Roman Regular" panose="02020603050405020304" charset="0"/>
              <a:ea typeface="方正书宋_GBK" panose="02000000000000000000" charset="-122"/>
              <a:cs typeface="Times New Roman Regular" panose="02020603050405020304" charset="0"/>
            </a:endParaRPr>
          </a:p>
          <a:p>
            <a:pPr marL="0" lvl="0" indent="0" algn="l">
              <a:lnSpc>
                <a:spcPts val="8640"/>
              </a:lnSpc>
              <a:spcBef>
                <a:spcPct val="0"/>
              </a:spcBef>
            </a:pPr>
            <a:endParaRPr lang="en-US" altLang="zh-CN" sz="5400">
              <a:solidFill>
                <a:schemeClr val="bg1"/>
              </a:solidFill>
              <a:latin typeface="Times New Roman Regular" panose="02020603050405020304" charset="0"/>
              <a:ea typeface="方正书宋_GBK" panose="02000000000000000000" charset="-122"/>
              <a:cs typeface="Times New Roman Regular" panose="02020603050405020304" charset="0"/>
              <a:sym typeface="Noto Sans T Chinese" panose="020B0500000000000000" charset="-120"/>
            </a:endParaRPr>
          </a:p>
        </p:txBody>
      </p:sp>
      <p:sp>
        <p:nvSpPr>
          <p:cNvPr id="385" name="名稱：離島醫療綜合體北京協和醫院澳門醫學中心…"/>
          <p:cNvSpPr txBox="1">
            <a:spLocks noGrp="1"/>
          </p:cNvSpPr>
          <p:nvPr>
            <p:custDataLst>
              <p:tags r:id="rId3"/>
            </p:custDataLst>
          </p:nvPr>
        </p:nvSpPr>
        <p:spPr>
          <a:xfrm>
            <a:off x="381000" y="2247900"/>
            <a:ext cx="17442815" cy="6981190"/>
          </a:xfrm>
          <a:prstGeom prst="rect">
            <a:avLst/>
          </a:prstGeom>
          <a:ln w="12700">
            <a:miter lim="400000"/>
          </a:ln>
        </p:spPr>
        <p:txBody>
          <a:bodyPr lIns="50800" tIns="50800" rIns="50800" bIns="50800">
            <a:normAutofit lnSpcReduction="10000"/>
          </a:bodyPr>
          <a:lstStyle>
            <a:lvl1pPr marL="5588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1pPr>
            <a:lvl2pPr marL="11176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2pPr>
            <a:lvl3pPr marL="16764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3pPr>
            <a:lvl4pPr marL="22352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4pPr>
            <a:lvl5pPr marL="27940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5pPr>
            <a:lvl6pPr marL="33528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6pPr>
            <a:lvl7pPr marL="39116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7pPr>
            <a:lvl8pPr marL="44704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8pPr>
            <a:lvl9pPr marL="50292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9pPr>
          </a:lstStyle>
          <a:p>
            <a:pPr marL="0" indent="0">
              <a:lnSpc>
                <a:spcPct val="120000"/>
              </a:lnSpc>
              <a:buNone/>
              <a:defRPr sz="5000">
                <a:solidFill>
                  <a:srgbClr val="D5D5D5"/>
                </a:solidFill>
              </a:defRPr>
            </a:pPr>
            <a:r>
              <a:rPr lang="en-US" altLang="zh-CN" sz="3600">
                <a:latin typeface="Avenir Next Regular" panose="020B0803020202020204" charset="0"/>
                <a:ea typeface="仓耳灵动黑 简" panose="02000500000000000000" charset="-122"/>
                <a:cs typeface="Avenir Next Regular" panose="020B0803020202020204" charset="0"/>
              </a:rPr>
              <a:t>About Visa: Please consult your local entry-exit authorities in advance for application details.</a:t>
            </a:r>
            <a:endParaRPr lang="en-US" altLang="zh-CN" sz="3600">
              <a:latin typeface="Avenir Next Regular" panose="020B0803020202020204" charset="0"/>
              <a:ea typeface="仓耳灵动黑 简" panose="02000500000000000000" charset="-122"/>
              <a:cs typeface="Avenir Next Regular" panose="020B0803020202020204" charset="0"/>
            </a:endParaRPr>
          </a:p>
          <a:p>
            <a:pPr marL="0" indent="0">
              <a:lnSpc>
                <a:spcPct val="120000"/>
              </a:lnSpc>
              <a:buNone/>
              <a:defRPr sz="5000">
                <a:solidFill>
                  <a:srgbClr val="D5D5D5"/>
                </a:solidFill>
              </a:defRPr>
            </a:pPr>
            <a:endParaRPr lang="en-US" altLang="zh-CN" sz="3600">
              <a:latin typeface="Avenir Next Regular" panose="020B0803020202020204" charset="0"/>
              <a:ea typeface="仓耳灵动黑 简" panose="02000500000000000000" charset="-122"/>
              <a:cs typeface="Avenir Next Regular" panose="020B0803020202020204" charset="0"/>
            </a:endParaRPr>
          </a:p>
          <a:p>
            <a:pPr marL="0" indent="0">
              <a:lnSpc>
                <a:spcPct val="120000"/>
              </a:lnSpc>
              <a:buNone/>
              <a:defRPr sz="5000">
                <a:solidFill>
                  <a:srgbClr val="D5D5D5"/>
                </a:solidFill>
              </a:defRPr>
            </a:pPr>
            <a:r>
              <a:rPr lang="en-US" altLang="zh-CN" sz="3600">
                <a:latin typeface="Avenir Next Regular" panose="020B0803020202020204" charset="0"/>
                <a:ea typeface="仓耳灵动黑 简" panose="02000500000000000000" charset="-122"/>
                <a:cs typeface="Avenir Next Regular" panose="020B0803020202020204" charset="0"/>
              </a:rPr>
              <a:t>Mainland Members: An EEP (Exit-Entry Permit for Travelling to and from Hong Kong and Macau) is required (typically an Individual Visit Endorsement "G"). This should be processed at the entry-exit management window of your registered permanent residence.</a:t>
            </a:r>
            <a:endParaRPr lang="en-US" altLang="zh-CN" sz="3600">
              <a:latin typeface="Avenir Next Regular" panose="020B0803020202020204" charset="0"/>
              <a:ea typeface="仓耳灵动黑 简" panose="02000500000000000000" charset="-122"/>
              <a:cs typeface="Avenir Next Regular" panose="020B0803020202020204" charset="0"/>
            </a:endParaRPr>
          </a:p>
          <a:p>
            <a:pPr marL="0" indent="0">
              <a:lnSpc>
                <a:spcPct val="120000"/>
              </a:lnSpc>
              <a:buNone/>
              <a:defRPr sz="5000">
                <a:solidFill>
                  <a:srgbClr val="D5D5D5"/>
                </a:solidFill>
              </a:defRPr>
            </a:pPr>
            <a:endParaRPr lang="en-US" altLang="zh-CN" sz="3600">
              <a:latin typeface="Avenir Next Regular" panose="020B0803020202020204" charset="0"/>
              <a:ea typeface="仓耳灵动黑 简" panose="02000500000000000000" charset="-122"/>
              <a:cs typeface="Avenir Next Regular" panose="020B0803020202020204" charset="0"/>
            </a:endParaRPr>
          </a:p>
          <a:p>
            <a:pPr marL="0" indent="0">
              <a:lnSpc>
                <a:spcPct val="120000"/>
              </a:lnSpc>
              <a:buNone/>
              <a:defRPr sz="5000">
                <a:solidFill>
                  <a:srgbClr val="D5D5D5"/>
                </a:solidFill>
              </a:defRPr>
            </a:pPr>
            <a:r>
              <a:rPr lang="en-US" altLang="zh-CN" sz="3600">
                <a:latin typeface="Avenir Next Regular" panose="020B0803020202020204" charset="0"/>
                <a:ea typeface="仓耳灵动黑 简" panose="02000500000000000000" charset="-122"/>
                <a:cs typeface="Avenir Next Regular" panose="020B0803020202020204" charset="0"/>
              </a:rPr>
              <a:t>Validity: The EEP must be valid for more than 3 months.</a:t>
            </a:r>
            <a:endParaRPr lang="en-US" altLang="zh-CN" sz="3600">
              <a:latin typeface="Avenir Next Regular" panose="020B0803020202020204" charset="0"/>
              <a:ea typeface="仓耳灵动黑 简" panose="02000500000000000000" charset="-122"/>
              <a:cs typeface="Avenir Next Regular" panose="020B0803020202020204" charset="0"/>
            </a:endParaRP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3810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1"/>
            <a:stretch>
              <a:fillRect t="-9277" b="-9277"/>
            </a:stretch>
          </a:blipFill>
        </p:spPr>
        <p:txBody>
          <a:bodyPr/>
          <a:p>
            <a:endParaRPr lang="zh-CN" altLang="en-US">
              <a:latin typeface="Avenir Next Regular" panose="020B0803020202020204" charset="0"/>
              <a:ea typeface="Avenir Next Regular" panose="020B0803020202020204" charset="0"/>
              <a:cs typeface="Avenir Next Regular" panose="020B0803020202020204" charset="0"/>
            </a:endParaRPr>
          </a:p>
        </p:txBody>
      </p:sp>
      <p:sp>
        <p:nvSpPr>
          <p:cNvPr id="3" name="Freeform 3"/>
          <p:cNvSpPr/>
          <p:nvPr/>
        </p:nvSpPr>
        <p:spPr>
          <a:xfrm rot="5400000">
            <a:off x="16870266" y="1496894"/>
            <a:ext cx="646032" cy="646032"/>
          </a:xfrm>
          <a:custGeom>
            <a:avLst/>
            <a:gdLst/>
            <a:ahLst/>
            <a:cxnLst/>
            <a:rect l="l" t="t" r="r" b="b"/>
            <a:pathLst>
              <a:path w="646032" h="646032">
                <a:moveTo>
                  <a:pt x="0" y="0"/>
                </a:moveTo>
                <a:lnTo>
                  <a:pt x="646032" y="0"/>
                </a:lnTo>
                <a:lnTo>
                  <a:pt x="646032" y="646032"/>
                </a:lnTo>
                <a:lnTo>
                  <a:pt x="0" y="646032"/>
                </a:lnTo>
                <a:lnTo>
                  <a:pt x="0" y="0"/>
                </a:lnTo>
                <a:close/>
              </a:path>
            </a:pathLst>
          </a:custGeom>
          <a:blipFill>
            <a:blip r:embed="rId2"/>
            <a:stretch>
              <a:fillRect/>
            </a:stretch>
          </a:blipFill>
        </p:spPr>
      </p:sp>
      <p:sp>
        <p:nvSpPr>
          <p:cNvPr id="7" name="TextBox 7"/>
          <p:cNvSpPr txBox="1"/>
          <p:nvPr/>
        </p:nvSpPr>
        <p:spPr>
          <a:xfrm>
            <a:off x="838200" y="495300"/>
            <a:ext cx="15345410" cy="1293495"/>
          </a:xfrm>
          <a:prstGeom prst="rect">
            <a:avLst/>
          </a:prstGeom>
        </p:spPr>
        <p:txBody>
          <a:bodyPr wrap="square" lIns="0" tIns="0" rIns="0" bIns="0" rtlCol="0" anchor="t">
            <a:noAutofit/>
          </a:bodyPr>
          <a:lstStyle/>
          <a:p>
            <a:pPr marL="0" lvl="0" indent="0" algn="l">
              <a:lnSpc>
                <a:spcPts val="8640"/>
              </a:lnSpc>
              <a:spcBef>
                <a:spcPct val="0"/>
              </a:spcBef>
            </a:pPr>
            <a:r>
              <a:rPr lang="zh-CN" sz="4800">
                <a:solidFill>
                  <a:schemeClr val="bg1"/>
                </a:solidFill>
                <a:latin typeface="Avenir Next Regular" panose="020B0803020202020204" charset="0"/>
                <a:ea typeface="Avenir Next Regular" panose="020B0803020202020204" charset="0"/>
                <a:cs typeface="Avenir Next Regular" panose="020B0803020202020204" charset="0"/>
                <a:sym typeface="+mn-ea"/>
              </a:rPr>
              <a:t>前期准备</a:t>
            </a:r>
            <a:r>
              <a:rPr lang="en-US" altLang="zh-CN" sz="4800">
                <a:solidFill>
                  <a:schemeClr val="bg1"/>
                </a:solidFill>
                <a:latin typeface="Avenir Next Regular" panose="020B0803020202020204" charset="0"/>
                <a:ea typeface="Avenir Next Regular" panose="020B0803020202020204" charset="0"/>
                <a:cs typeface="Avenir Next Regular" panose="020B0803020202020204" charset="0"/>
                <a:sym typeface="+mn-ea"/>
              </a:rPr>
              <a:t> P</a:t>
            </a:r>
            <a:r>
              <a:rPr lang="zh-CN" sz="4800">
                <a:solidFill>
                  <a:schemeClr val="bg1"/>
                </a:solidFill>
                <a:latin typeface="Avenir Next Regular" panose="020B0803020202020204" charset="0"/>
                <a:ea typeface="Avenir Next Regular" panose="020B0803020202020204" charset="0"/>
                <a:cs typeface="Avenir Next Regular" panose="020B0803020202020204" charset="0"/>
                <a:sym typeface="+mn-ea"/>
              </a:rPr>
              <a:t>reparation </a:t>
            </a:r>
            <a:r>
              <a:rPr lang="en-US" altLang="zh-CN" sz="4800">
                <a:solidFill>
                  <a:schemeClr val="bg1"/>
                </a:solidFill>
                <a:latin typeface="Avenir Next Regular" panose="020B0803020202020204" charset="0"/>
                <a:ea typeface="Avenir Next Regular" panose="020B0803020202020204" charset="0"/>
                <a:cs typeface="Avenir Next Regular" panose="020B0803020202020204" charset="0"/>
                <a:sym typeface="+mn-ea"/>
              </a:rPr>
              <a:t>I</a:t>
            </a:r>
            <a:r>
              <a:rPr lang="zh-CN" sz="4800">
                <a:solidFill>
                  <a:schemeClr val="bg1"/>
                </a:solidFill>
                <a:latin typeface="Avenir Next Regular" panose="020B0803020202020204" charset="0"/>
                <a:ea typeface="Avenir Next Regular" panose="020B0803020202020204" charset="0"/>
                <a:cs typeface="Avenir Next Regular" panose="020B0803020202020204" charset="0"/>
                <a:sym typeface="+mn-ea"/>
              </a:rPr>
              <a:t>n </a:t>
            </a:r>
            <a:r>
              <a:rPr lang="en-US" altLang="zh-CN" sz="4800">
                <a:solidFill>
                  <a:schemeClr val="bg1"/>
                </a:solidFill>
                <a:latin typeface="Avenir Next Regular" panose="020B0803020202020204" charset="0"/>
                <a:ea typeface="Avenir Next Regular" panose="020B0803020202020204" charset="0"/>
                <a:cs typeface="Avenir Next Regular" panose="020B0803020202020204" charset="0"/>
                <a:sym typeface="+mn-ea"/>
              </a:rPr>
              <a:t>A</a:t>
            </a:r>
            <a:r>
              <a:rPr lang="zh-CN" sz="4800">
                <a:solidFill>
                  <a:schemeClr val="bg1"/>
                </a:solidFill>
                <a:latin typeface="Avenir Next Regular" panose="020B0803020202020204" charset="0"/>
                <a:ea typeface="Avenir Next Regular" panose="020B0803020202020204" charset="0"/>
                <a:cs typeface="Avenir Next Regular" panose="020B0803020202020204" charset="0"/>
                <a:sym typeface="+mn-ea"/>
              </a:rPr>
              <a:t>dvance</a:t>
            </a:r>
            <a:endParaRPr lang="en-US" altLang="zh-CN" sz="4800">
              <a:solidFill>
                <a:schemeClr val="bg1"/>
              </a:solidFill>
              <a:latin typeface="Avenir Next Regular" panose="020B0803020202020204" charset="0"/>
              <a:ea typeface="Avenir Next Regular" panose="020B0803020202020204" charset="0"/>
              <a:cs typeface="Avenir Next Regular" panose="020B0803020202020204" charset="0"/>
            </a:endParaRPr>
          </a:p>
          <a:p>
            <a:pPr marL="0" lvl="0" indent="0" algn="l">
              <a:lnSpc>
                <a:spcPts val="8640"/>
              </a:lnSpc>
              <a:spcBef>
                <a:spcPct val="0"/>
              </a:spcBef>
            </a:pPr>
            <a:endParaRPr lang="en-US" altLang="zh-CN" sz="4800">
              <a:solidFill>
                <a:schemeClr val="bg1"/>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sp>
        <p:nvSpPr>
          <p:cNvPr id="385" name="名稱：離島醫療綜合體北京協和醫院澳門醫學中心…"/>
          <p:cNvSpPr txBox="1">
            <a:spLocks noGrp="1"/>
          </p:cNvSpPr>
          <p:nvPr>
            <p:custDataLst>
              <p:tags r:id="rId3"/>
            </p:custDataLst>
          </p:nvPr>
        </p:nvSpPr>
        <p:spPr>
          <a:xfrm>
            <a:off x="609600" y="2095500"/>
            <a:ext cx="16582390" cy="7077075"/>
          </a:xfrm>
          <a:prstGeom prst="rect">
            <a:avLst/>
          </a:prstGeom>
          <a:ln w="12700">
            <a:miter lim="400000"/>
          </a:ln>
        </p:spPr>
        <p:txBody>
          <a:bodyPr lIns="50800" tIns="50800" rIns="50800" bIns="50800"/>
          <a:lstStyle>
            <a:lvl1pPr marL="5588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1pPr>
            <a:lvl2pPr marL="11176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2pPr>
            <a:lvl3pPr marL="16764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3pPr>
            <a:lvl4pPr marL="22352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4pPr>
            <a:lvl5pPr marL="27940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5pPr>
            <a:lvl6pPr marL="33528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6pPr>
            <a:lvl7pPr marL="39116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7pPr>
            <a:lvl8pPr marL="44704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8pPr>
            <a:lvl9pPr marL="50292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9pPr>
          </a:lstStyle>
          <a:p>
            <a:pPr marL="0" indent="0">
              <a:lnSpc>
                <a:spcPct val="120000"/>
              </a:lnSpc>
              <a:buNone/>
              <a:defRPr sz="5000">
                <a:solidFill>
                  <a:srgbClr val="D5D5D5"/>
                </a:solidFill>
              </a:defRPr>
            </a:pPr>
            <a:r>
              <a:rPr lang="en-US" altLang="zh-CN" sz="2400">
                <a:latin typeface="Avenir Next Regular" panose="020B0803020202020204" charset="0"/>
                <a:ea typeface="Avenir Next Regular" panose="020B0803020202020204" charset="0"/>
                <a:cs typeface="Avenir Next Regular" panose="020B0803020202020204" charset="0"/>
                <a:sym typeface="+mn-ea"/>
              </a:rPr>
              <a:t>·</a:t>
            </a:r>
            <a:r>
              <a:rPr lang="zh-CN" altLang="en-US" sz="2400">
                <a:latin typeface="Avenir Next Regular" panose="020B0803020202020204" charset="0"/>
                <a:ea typeface="Avenir Next Regular" panose="020B0803020202020204" charset="0"/>
                <a:cs typeface="Avenir Next Regular" panose="020B0803020202020204" charset="0"/>
                <a:sym typeface="+mn-ea"/>
              </a:rPr>
              <a:t>付款方式</a:t>
            </a:r>
            <a:r>
              <a:rPr lang="en-US" altLang="zh-CN" sz="2400">
                <a:latin typeface="Avenir Next Regular" panose="020B0803020202020204" charset="0"/>
                <a:ea typeface="Avenir Next Regular" panose="020B0803020202020204" charset="0"/>
                <a:cs typeface="Avenir Next Regular" panose="020B0803020202020204" charset="0"/>
                <a:sym typeface="+mn-ea"/>
              </a:rPr>
              <a:t> Payment Method</a:t>
            </a:r>
            <a:r>
              <a:rPr lang="zh-CN" altLang="en-US" sz="2400">
                <a:latin typeface="Avenir Next Regular" panose="020B0803020202020204" charset="0"/>
                <a:ea typeface="Avenir Next Regular" panose="020B0803020202020204" charset="0"/>
                <a:cs typeface="Avenir Next Regular" panose="020B0803020202020204" charset="0"/>
                <a:sym typeface="+mn-ea"/>
              </a:rPr>
              <a:t>：</a:t>
            </a:r>
            <a:endParaRPr lang="zh-CN" altLang="en-US" sz="2400">
              <a:latin typeface="Avenir Next Regular" panose="020B0803020202020204" charset="0"/>
              <a:ea typeface="Avenir Next Regular" panose="020B0803020202020204" charset="0"/>
              <a:cs typeface="Avenir Next Regular" panose="020B0803020202020204" charset="0"/>
            </a:endParaRPr>
          </a:p>
          <a:p>
            <a:pPr marL="0" indent="0">
              <a:lnSpc>
                <a:spcPct val="120000"/>
              </a:lnSpc>
              <a:buNone/>
              <a:defRPr sz="5000">
                <a:solidFill>
                  <a:srgbClr val="D5D5D5"/>
                </a:solidFill>
              </a:defRPr>
            </a:pPr>
            <a:r>
              <a:rPr lang="zh-CN" altLang="en-US" sz="2400">
                <a:latin typeface="Avenir Next Regular" panose="020B0803020202020204" charset="0"/>
                <a:ea typeface="Avenir Next Regular" panose="020B0803020202020204" charset="0"/>
                <a:cs typeface="Avenir Next Regular" panose="020B0803020202020204" charset="0"/>
                <a:sym typeface="+mn-ea"/>
              </a:rPr>
              <a:t>可用微信</a:t>
            </a:r>
            <a:r>
              <a:rPr lang="en-US" altLang="zh-CN" sz="2400">
                <a:latin typeface="Avenir Next Regular" panose="020B0803020202020204" charset="0"/>
                <a:ea typeface="Avenir Next Regular" panose="020B0803020202020204" charset="0"/>
                <a:cs typeface="Avenir Next Regular" panose="020B0803020202020204" charset="0"/>
                <a:sym typeface="+mn-ea"/>
              </a:rPr>
              <a:t>/</a:t>
            </a:r>
            <a:r>
              <a:rPr lang="zh-CN" altLang="en-US" sz="2400">
                <a:latin typeface="Avenir Next Regular" panose="020B0803020202020204" charset="0"/>
                <a:ea typeface="Avenir Next Regular" panose="020B0803020202020204" charset="0"/>
                <a:cs typeface="Avenir Next Regular" panose="020B0803020202020204" charset="0"/>
                <a:sym typeface="+mn-ea"/>
              </a:rPr>
              <a:t>支付宝</a:t>
            </a:r>
            <a:r>
              <a:rPr lang="en-US" altLang="zh-CN" sz="2400">
                <a:latin typeface="Avenir Next Regular" panose="020B0803020202020204" charset="0"/>
                <a:ea typeface="Avenir Next Regular" panose="020B0803020202020204" charset="0"/>
                <a:cs typeface="Avenir Next Regular" panose="020B0803020202020204" charset="0"/>
                <a:sym typeface="+mn-ea"/>
              </a:rPr>
              <a:t>/</a:t>
            </a:r>
            <a:r>
              <a:rPr lang="zh-CN" altLang="en-US" sz="2400">
                <a:latin typeface="Avenir Next Regular" panose="020B0803020202020204" charset="0"/>
                <a:ea typeface="Avenir Next Regular" panose="020B0803020202020204" charset="0"/>
                <a:cs typeface="Avenir Next Regular" panose="020B0803020202020204" charset="0"/>
                <a:sym typeface="+mn-ea"/>
              </a:rPr>
              <a:t>信用卡支付，也可带少量现金（建议</a:t>
            </a:r>
            <a:r>
              <a:rPr lang="en-US" altLang="zh-CN" sz="2400">
                <a:latin typeface="Avenir Next Regular" panose="020B0803020202020204" charset="0"/>
                <a:ea typeface="Avenir Next Regular" panose="020B0803020202020204" charset="0"/>
                <a:cs typeface="Avenir Next Regular" panose="020B0803020202020204" charset="0"/>
                <a:sym typeface="+mn-ea"/>
              </a:rPr>
              <a:t>2000</a:t>
            </a:r>
            <a:r>
              <a:rPr lang="zh-CN" altLang="en-US" sz="2400">
                <a:latin typeface="Avenir Next Regular" panose="020B0803020202020204" charset="0"/>
                <a:ea typeface="Avenir Next Regular" panose="020B0803020202020204" charset="0"/>
                <a:cs typeface="Avenir Next Regular" panose="020B0803020202020204" charset="0"/>
                <a:sym typeface="+mn-ea"/>
              </a:rPr>
              <a:t>港币左右），一些老字号茶餐厅、街边小店，市场摊位可能只收现金。</a:t>
            </a:r>
            <a:endParaRPr lang="zh-CN" altLang="en-US" sz="2400">
              <a:latin typeface="Avenir Next Regular" panose="020B0803020202020204" charset="0"/>
              <a:ea typeface="Avenir Next Regular" panose="020B0803020202020204" charset="0"/>
              <a:cs typeface="Avenir Next Regular" panose="020B0803020202020204" charset="0"/>
            </a:endParaRPr>
          </a:p>
          <a:p>
            <a:pPr marL="0" indent="0">
              <a:lnSpc>
                <a:spcPct val="120000"/>
              </a:lnSpc>
              <a:buNone/>
              <a:defRPr sz="5000">
                <a:solidFill>
                  <a:srgbClr val="D5D5D5"/>
                </a:solidFill>
              </a:defRPr>
            </a:pPr>
            <a:r>
              <a:rPr lang="en-US" altLang="zh-CN" sz="2400">
                <a:latin typeface="Avenir Next Regular" panose="020B0803020202020204" charset="0"/>
                <a:ea typeface="Avenir Next Regular" panose="020B0803020202020204" charset="0"/>
                <a:cs typeface="Avenir Next Regular" panose="020B0803020202020204" charset="0"/>
                <a:sym typeface="+mn-ea"/>
              </a:rPr>
              <a:t>1</a:t>
            </a:r>
            <a:r>
              <a:rPr lang="zh-CN" altLang="en-US" sz="2400">
                <a:latin typeface="Avenir Next Regular" panose="020B0803020202020204" charset="0"/>
                <a:ea typeface="Avenir Next Regular" panose="020B0803020202020204" charset="0"/>
                <a:cs typeface="Avenir Next Regular" panose="020B0803020202020204" charset="0"/>
                <a:sym typeface="+mn-ea"/>
              </a:rPr>
              <a:t>）大陆会员，可提前在内地各大银行</a:t>
            </a:r>
            <a:r>
              <a:rPr lang="en-US" altLang="zh-CN" sz="2400">
                <a:latin typeface="Avenir Next Regular" panose="020B0803020202020204" charset="0"/>
                <a:ea typeface="Avenir Next Regular" panose="020B0803020202020204" charset="0"/>
                <a:cs typeface="Avenir Next Regular" panose="020B0803020202020204" charset="0"/>
                <a:sym typeface="+mn-ea"/>
              </a:rPr>
              <a:t>app</a:t>
            </a:r>
            <a:r>
              <a:rPr lang="zh-CN" altLang="en-US" sz="2400">
                <a:latin typeface="Avenir Next Regular" panose="020B0803020202020204" charset="0"/>
                <a:ea typeface="Avenir Next Regular" panose="020B0803020202020204" charset="0"/>
                <a:cs typeface="Avenir Next Regular" panose="020B0803020202020204" charset="0"/>
                <a:sym typeface="+mn-ea"/>
              </a:rPr>
              <a:t>预约取款；</a:t>
            </a:r>
            <a:endParaRPr lang="zh-CN" altLang="en-US" sz="2400">
              <a:latin typeface="Avenir Next Regular" panose="020B0803020202020204" charset="0"/>
              <a:ea typeface="Avenir Next Regular" panose="020B0803020202020204" charset="0"/>
              <a:cs typeface="Avenir Next Regular" panose="020B0803020202020204" charset="0"/>
            </a:endParaRPr>
          </a:p>
          <a:p>
            <a:pPr marL="0" indent="0">
              <a:lnSpc>
                <a:spcPct val="120000"/>
              </a:lnSpc>
              <a:buNone/>
              <a:defRPr sz="5000">
                <a:solidFill>
                  <a:srgbClr val="D5D5D5"/>
                </a:solidFill>
              </a:defRPr>
            </a:pPr>
            <a:r>
              <a:rPr lang="en-US" altLang="zh-CN" sz="2400">
                <a:latin typeface="Avenir Next Regular" panose="020B0803020202020204" charset="0"/>
                <a:ea typeface="Avenir Next Regular" panose="020B0803020202020204" charset="0"/>
                <a:cs typeface="Avenir Next Regular" panose="020B0803020202020204" charset="0"/>
                <a:sym typeface="+mn-ea"/>
              </a:rPr>
              <a:t>2</a:t>
            </a:r>
            <a:r>
              <a:rPr lang="zh-CN" altLang="en-US" sz="2400">
                <a:latin typeface="Avenir Next Regular" panose="020B0803020202020204" charset="0"/>
                <a:ea typeface="Avenir Next Regular" panose="020B0803020202020204" charset="0"/>
                <a:cs typeface="Avenir Next Regular" panose="020B0803020202020204" charset="0"/>
                <a:sym typeface="+mn-ea"/>
              </a:rPr>
              <a:t>）现金（港币）携带限额：如果金额超过</a:t>
            </a:r>
            <a:r>
              <a:rPr lang="en-US" altLang="zh-CN" sz="2400">
                <a:latin typeface="Avenir Next Regular" panose="020B0803020202020204" charset="0"/>
                <a:ea typeface="Avenir Next Regular" panose="020B0803020202020204" charset="0"/>
                <a:cs typeface="Avenir Next Regular" panose="020B0803020202020204" charset="0"/>
                <a:sym typeface="+mn-ea"/>
              </a:rPr>
              <a:t>2</a:t>
            </a:r>
            <a:r>
              <a:rPr lang="zh-CN" altLang="en-US" sz="2400">
                <a:latin typeface="Avenir Next Regular" panose="020B0803020202020204" charset="0"/>
                <a:ea typeface="Avenir Next Regular" panose="020B0803020202020204" charset="0"/>
                <a:cs typeface="Avenir Next Regular" panose="020B0803020202020204" charset="0"/>
                <a:sym typeface="+mn-ea"/>
              </a:rPr>
              <a:t>万港币需要向海关申报。</a:t>
            </a:r>
            <a:r>
              <a:rPr lang="en-US" altLang="zh-CN" sz="2400">
                <a:latin typeface="Avenir Next Regular" panose="020B0803020202020204" charset="0"/>
                <a:ea typeface="Avenir Next Regular" panose="020B0803020202020204" charset="0"/>
                <a:cs typeface="Avenir Next Regular" panose="020B0803020202020204" charset="0"/>
                <a:sym typeface="+mn-ea"/>
              </a:rPr>
              <a:t>       </a:t>
            </a:r>
            <a:endParaRPr lang="en-US" altLang="zh-CN" sz="2400">
              <a:latin typeface="Avenir Next Regular" panose="020B0803020202020204" charset="0"/>
              <a:ea typeface="Avenir Next Regular" panose="020B0803020202020204" charset="0"/>
              <a:cs typeface="Avenir Next Regular" panose="020B0803020202020204" charset="0"/>
              <a:sym typeface="+mn-ea"/>
            </a:endParaRPr>
          </a:p>
          <a:p>
            <a:pPr marL="0" indent="0">
              <a:lnSpc>
                <a:spcPct val="120000"/>
              </a:lnSpc>
              <a:buNone/>
              <a:defRPr sz="5000">
                <a:solidFill>
                  <a:srgbClr val="D5D5D5"/>
                </a:solidFill>
              </a:defRPr>
            </a:pPr>
            <a:r>
              <a:rPr lang="en-US" altLang="zh-CN" sz="2400">
                <a:latin typeface="Avenir Next Regular" panose="020B0803020202020204" charset="0"/>
                <a:ea typeface="Avenir Next Regular" panose="020B0803020202020204" charset="0"/>
                <a:cs typeface="Avenir Next Regular" panose="020B0803020202020204" charset="0"/>
                <a:sym typeface="+mn-ea"/>
              </a:rPr>
              <a:t>  ·</a:t>
            </a:r>
            <a:r>
              <a:rPr lang="zh-CN" altLang="en-US" sz="2400">
                <a:latin typeface="Avenir Next Regular" panose="020B0803020202020204" charset="0"/>
                <a:ea typeface="Avenir Next Regular" panose="020B0803020202020204" charset="0"/>
                <a:cs typeface="Avenir Next Regular" panose="020B0803020202020204" charset="0"/>
                <a:sym typeface="+mn-ea"/>
              </a:rPr>
              <a:t>其他</a:t>
            </a:r>
            <a:r>
              <a:rPr lang="en-US" altLang="zh-CN" sz="2400">
                <a:latin typeface="Avenir Next Regular" panose="020B0803020202020204" charset="0"/>
                <a:ea typeface="Avenir Next Regular" panose="020B0803020202020204" charset="0"/>
                <a:cs typeface="Avenir Next Regular" panose="020B0803020202020204" charset="0"/>
                <a:sym typeface="+mn-ea"/>
              </a:rPr>
              <a:t> Others</a:t>
            </a:r>
            <a:r>
              <a:rPr lang="zh-CN" altLang="en-US" sz="2400">
                <a:latin typeface="Avenir Next Regular" panose="020B0803020202020204" charset="0"/>
                <a:ea typeface="Avenir Next Regular" panose="020B0803020202020204" charset="0"/>
                <a:cs typeface="Avenir Next Regular" panose="020B0803020202020204" charset="0"/>
                <a:sym typeface="+mn-ea"/>
              </a:rPr>
              <a:t>：</a:t>
            </a:r>
            <a:endParaRPr lang="zh-CN" altLang="en-US" sz="2400">
              <a:latin typeface="Avenir Next Regular" panose="020B0803020202020204" charset="0"/>
              <a:ea typeface="Avenir Next Regular" panose="020B0803020202020204" charset="0"/>
              <a:cs typeface="Avenir Next Regular" panose="020B0803020202020204" charset="0"/>
              <a:sym typeface="+mn-ea"/>
            </a:endParaRPr>
          </a:p>
          <a:p>
            <a:pPr marL="0" indent="0">
              <a:lnSpc>
                <a:spcPct val="120000"/>
              </a:lnSpc>
              <a:buNone/>
              <a:defRPr sz="5000">
                <a:solidFill>
                  <a:srgbClr val="D5D5D5"/>
                </a:solidFill>
              </a:defRPr>
            </a:pPr>
            <a:r>
              <a:rPr lang="en-US" altLang="zh-CN" sz="2400">
                <a:latin typeface="Avenir Next Regular" panose="020B0803020202020204" charset="0"/>
                <a:ea typeface="Avenir Next Regular" panose="020B0803020202020204" charset="0"/>
                <a:cs typeface="Avenir Next Regular" panose="020B0803020202020204" charset="0"/>
                <a:sym typeface="+mn-ea"/>
              </a:rPr>
              <a:t>·</a:t>
            </a:r>
            <a:r>
              <a:rPr lang="zh-CN" altLang="en-US" sz="2400">
                <a:latin typeface="Avenir Next Regular" panose="020B0803020202020204" charset="0"/>
                <a:ea typeface="Avenir Next Regular" panose="020B0803020202020204" charset="0"/>
                <a:cs typeface="Avenir Next Regular" panose="020B0803020202020204" charset="0"/>
                <a:sym typeface="+mn-ea"/>
              </a:rPr>
              <a:t>手机通讯</a:t>
            </a:r>
            <a:r>
              <a:rPr lang="en-US" altLang="zh-CN" sz="2400">
                <a:latin typeface="Avenir Next Regular" panose="020B0803020202020204" charset="0"/>
                <a:ea typeface="Avenir Next Regular" panose="020B0803020202020204" charset="0"/>
                <a:cs typeface="Avenir Next Regular" panose="020B0803020202020204" charset="0"/>
                <a:sym typeface="+mn-ea"/>
              </a:rPr>
              <a:t> Mobile Data</a:t>
            </a:r>
            <a:r>
              <a:rPr lang="zh-CN" altLang="en-US" sz="2400">
                <a:latin typeface="Avenir Next Regular" panose="020B0803020202020204" charset="0"/>
                <a:ea typeface="Avenir Next Regular" panose="020B0803020202020204" charset="0"/>
                <a:cs typeface="Avenir Next Regular" panose="020B0803020202020204" charset="0"/>
                <a:sym typeface="+mn-ea"/>
              </a:rPr>
              <a:t>：可</a:t>
            </a:r>
            <a:r>
              <a:rPr lang="en-US" altLang="zh-CN" sz="2400">
                <a:latin typeface="Avenir Next Regular" panose="020B0803020202020204" charset="0"/>
                <a:ea typeface="Avenir Next Regular" panose="020B0803020202020204" charset="0"/>
                <a:cs typeface="Avenir Next Regular" panose="020B0803020202020204" charset="0"/>
                <a:sym typeface="+mn-ea"/>
              </a:rPr>
              <a:t>办个专门的流量包，打开数据漫游就可以</a:t>
            </a:r>
            <a:r>
              <a:rPr lang="zh-CN" altLang="en-US" sz="2400">
                <a:latin typeface="Avenir Next Regular" panose="020B0803020202020204" charset="0"/>
                <a:ea typeface="Avenir Next Regular" panose="020B0803020202020204" charset="0"/>
                <a:cs typeface="Avenir Next Regular" panose="020B0803020202020204" charset="0"/>
                <a:sym typeface="+mn-ea"/>
              </a:rPr>
              <a:t>，或提前网购“香港电话卡”；</a:t>
            </a:r>
            <a:endParaRPr lang="zh-CN" altLang="en-US" sz="2400">
              <a:latin typeface="Avenir Next Regular" panose="020B0803020202020204" charset="0"/>
              <a:ea typeface="Avenir Next Regular" panose="020B0803020202020204" charset="0"/>
              <a:cs typeface="Avenir Next Regular" panose="020B0803020202020204" charset="0"/>
              <a:sym typeface="+mn-ea"/>
            </a:endParaRPr>
          </a:p>
          <a:p>
            <a:pPr marL="0" indent="0">
              <a:lnSpc>
                <a:spcPct val="120000"/>
              </a:lnSpc>
              <a:buNone/>
              <a:defRPr sz="5000">
                <a:solidFill>
                  <a:srgbClr val="D5D5D5"/>
                </a:solidFill>
              </a:defRPr>
            </a:pPr>
            <a:r>
              <a:rPr lang="en-US" altLang="zh-CN" sz="2400">
                <a:latin typeface="Avenir Next Regular" panose="020B0803020202020204" charset="0"/>
                <a:ea typeface="Avenir Next Regular" panose="020B0803020202020204" charset="0"/>
                <a:cs typeface="Avenir Next Regular" panose="020B0803020202020204" charset="0"/>
                <a:sym typeface="+mn-ea"/>
              </a:rPr>
              <a:t>·</a:t>
            </a:r>
            <a:r>
              <a:rPr lang="zh-CN" altLang="en-US" sz="2400">
                <a:latin typeface="Avenir Next Regular" panose="020B0803020202020204" charset="0"/>
                <a:ea typeface="Avenir Next Regular" panose="020B0803020202020204" charset="0"/>
                <a:cs typeface="Avenir Next Regular" panose="020B0803020202020204" charset="0"/>
                <a:sym typeface="+mn-ea"/>
              </a:rPr>
              <a:t>充电宝；</a:t>
            </a:r>
            <a:endParaRPr lang="zh-CN" altLang="en-US" sz="2400">
              <a:latin typeface="Avenir Next Regular" panose="020B0803020202020204" charset="0"/>
              <a:ea typeface="Avenir Next Regular" panose="020B0803020202020204" charset="0"/>
              <a:cs typeface="Avenir Next Regular" panose="020B0803020202020204" charset="0"/>
              <a:sym typeface="+mn-ea"/>
            </a:endParaRPr>
          </a:p>
          <a:p>
            <a:pPr marL="0" indent="0">
              <a:lnSpc>
                <a:spcPct val="120000"/>
              </a:lnSpc>
              <a:buNone/>
              <a:defRPr sz="5000">
                <a:solidFill>
                  <a:srgbClr val="D5D5D5"/>
                </a:solidFill>
              </a:defRPr>
            </a:pPr>
            <a:r>
              <a:rPr lang="en-US" altLang="zh-CN" sz="2400">
                <a:latin typeface="Avenir Next Regular" panose="020B0803020202020204" charset="0"/>
                <a:ea typeface="Avenir Next Regular" panose="020B0803020202020204" charset="0"/>
                <a:cs typeface="Avenir Next Regular" panose="020B0803020202020204" charset="0"/>
                <a:sym typeface="+mn-ea"/>
              </a:rPr>
              <a:t>·</a:t>
            </a:r>
            <a:r>
              <a:rPr lang="zh-CN" altLang="en-US" sz="2400">
                <a:latin typeface="Avenir Next Regular" panose="020B0803020202020204" charset="0"/>
                <a:ea typeface="Avenir Next Regular" panose="020B0803020202020204" charset="0"/>
                <a:cs typeface="Avenir Next Regular" panose="020B0803020202020204" charset="0"/>
                <a:sym typeface="+mn-ea"/>
              </a:rPr>
              <a:t>建议自备英标插头；</a:t>
            </a:r>
            <a:endParaRPr lang="zh-CN" altLang="en-US" sz="2400">
              <a:latin typeface="Avenir Next Regular" panose="020B0803020202020204" charset="0"/>
              <a:ea typeface="Avenir Next Regular" panose="020B0803020202020204" charset="0"/>
              <a:cs typeface="Avenir Next Regular" panose="020B0803020202020204" charset="0"/>
              <a:sym typeface="+mn-ea"/>
            </a:endParaRPr>
          </a:p>
          <a:p>
            <a:pPr marL="0" indent="0">
              <a:lnSpc>
                <a:spcPct val="120000"/>
              </a:lnSpc>
              <a:buNone/>
              <a:defRPr sz="5000">
                <a:solidFill>
                  <a:srgbClr val="D5D5D5"/>
                </a:solidFill>
              </a:defRPr>
            </a:pPr>
            <a:r>
              <a:rPr lang="en-US" altLang="zh-CN" sz="2400">
                <a:latin typeface="Avenir Next Regular" panose="020B0803020202020204" charset="0"/>
                <a:ea typeface="Avenir Next Regular" panose="020B0803020202020204" charset="0"/>
                <a:cs typeface="Avenir Next Regular" panose="020B0803020202020204" charset="0"/>
                <a:sym typeface="+mn-ea"/>
              </a:rPr>
              <a:t>·</a:t>
            </a:r>
            <a:r>
              <a:rPr lang="zh-CN" altLang="en-US" sz="2400">
                <a:latin typeface="Avenir Next Regular" panose="020B0803020202020204" charset="0"/>
                <a:ea typeface="Avenir Next Regular" panose="020B0803020202020204" charset="0"/>
                <a:cs typeface="Avenir Next Regular" panose="020B0803020202020204" charset="0"/>
                <a:sym typeface="+mn-ea"/>
              </a:rPr>
              <a:t>舒适的运动鞋。</a:t>
            </a:r>
            <a:endParaRPr lang="zh-CN" altLang="en-US" sz="2400">
              <a:latin typeface="Avenir Next Regular" panose="020B0803020202020204" charset="0"/>
              <a:ea typeface="Avenir Next Regular" panose="020B0803020202020204" charset="0"/>
              <a:cs typeface="Avenir Next Regular" panose="020B0803020202020204" charset="0"/>
              <a:sym typeface="+mn-ea"/>
            </a:endParaRPr>
          </a:p>
        </p:txBody>
      </p:sp>
    </p:spTree>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1"/>
            <a:stretch>
              <a:fillRect t="-9277" b="-9277"/>
            </a:stretch>
          </a:blipFill>
        </p:spPr>
      </p:sp>
      <p:sp>
        <p:nvSpPr>
          <p:cNvPr id="3" name="Freeform 3"/>
          <p:cNvSpPr/>
          <p:nvPr/>
        </p:nvSpPr>
        <p:spPr>
          <a:xfrm rot="5400000">
            <a:off x="16336866" y="838399"/>
            <a:ext cx="646032" cy="646032"/>
          </a:xfrm>
          <a:custGeom>
            <a:avLst/>
            <a:gdLst/>
            <a:ahLst/>
            <a:cxnLst/>
            <a:rect l="l" t="t" r="r" b="b"/>
            <a:pathLst>
              <a:path w="646032" h="646032">
                <a:moveTo>
                  <a:pt x="0" y="0"/>
                </a:moveTo>
                <a:lnTo>
                  <a:pt x="646032" y="0"/>
                </a:lnTo>
                <a:lnTo>
                  <a:pt x="646032" y="646032"/>
                </a:lnTo>
                <a:lnTo>
                  <a:pt x="0" y="646032"/>
                </a:lnTo>
                <a:lnTo>
                  <a:pt x="0" y="0"/>
                </a:lnTo>
                <a:close/>
              </a:path>
            </a:pathLst>
          </a:custGeom>
          <a:blipFill>
            <a:blip r:embed="rId2"/>
            <a:stretch>
              <a:fillRect/>
            </a:stretch>
          </a:blipFill>
        </p:spPr>
      </p:sp>
      <p:sp>
        <p:nvSpPr>
          <p:cNvPr id="7" name="TextBox 7"/>
          <p:cNvSpPr txBox="1"/>
          <p:nvPr/>
        </p:nvSpPr>
        <p:spPr>
          <a:xfrm>
            <a:off x="304800" y="495300"/>
            <a:ext cx="15345410" cy="1278890"/>
          </a:xfrm>
          <a:prstGeom prst="rect">
            <a:avLst/>
          </a:prstGeom>
        </p:spPr>
        <p:txBody>
          <a:bodyPr wrap="square" lIns="0" tIns="0" rIns="0" bIns="0" rtlCol="0" anchor="t">
            <a:noAutofit/>
          </a:bodyPr>
          <a:lstStyle/>
          <a:p>
            <a:pPr marL="0" lvl="0" indent="0" algn="l">
              <a:lnSpc>
                <a:spcPts val="8640"/>
              </a:lnSpc>
              <a:spcBef>
                <a:spcPct val="0"/>
              </a:spcBef>
            </a:pPr>
            <a:r>
              <a:rPr lang="en-US" altLang="zh-CN" sz="5400">
                <a:solidFill>
                  <a:schemeClr val="bg1"/>
                </a:solidFill>
                <a:latin typeface="方正书宋_GBK" panose="02000000000000000000" charset="-122"/>
                <a:ea typeface="方正书宋_GBK" panose="02000000000000000000" charset="-122"/>
                <a:sym typeface="+mn-ea"/>
              </a:rPr>
              <a:t> </a:t>
            </a:r>
            <a:r>
              <a:rPr lang="en-US" altLang="zh-CN" sz="5400">
                <a:solidFill>
                  <a:schemeClr val="bg1"/>
                </a:solidFill>
                <a:latin typeface="Times New Roman Regular" panose="02020603050405020304" charset="0"/>
                <a:ea typeface="方正小标宋_GBK" panose="02000000000000000000" charset="-122"/>
                <a:cs typeface="Times New Roman Regular" panose="02020603050405020304" charset="0"/>
                <a:sym typeface="+mn-ea"/>
              </a:rPr>
              <a:t>P</a:t>
            </a:r>
            <a:r>
              <a:rPr lang="zh-CN" sz="5400">
                <a:solidFill>
                  <a:schemeClr val="bg1"/>
                </a:solidFill>
                <a:latin typeface="Times New Roman Regular" panose="02020603050405020304" charset="0"/>
                <a:ea typeface="方正小标宋_GBK" panose="02000000000000000000" charset="-122"/>
                <a:cs typeface="Times New Roman Regular" panose="02020603050405020304" charset="0"/>
                <a:sym typeface="+mn-ea"/>
              </a:rPr>
              <a:t>reparation </a:t>
            </a:r>
            <a:r>
              <a:rPr lang="en-US" altLang="zh-CN" sz="5400">
                <a:solidFill>
                  <a:schemeClr val="bg1"/>
                </a:solidFill>
                <a:latin typeface="Times New Roman Regular" panose="02020603050405020304" charset="0"/>
                <a:ea typeface="方正小标宋_GBK" panose="02000000000000000000" charset="-122"/>
                <a:cs typeface="Times New Roman Regular" panose="02020603050405020304" charset="0"/>
                <a:sym typeface="+mn-ea"/>
              </a:rPr>
              <a:t>I</a:t>
            </a:r>
            <a:r>
              <a:rPr lang="zh-CN" sz="5400">
                <a:solidFill>
                  <a:schemeClr val="bg1"/>
                </a:solidFill>
                <a:latin typeface="Times New Roman Regular" panose="02020603050405020304" charset="0"/>
                <a:ea typeface="方正小标宋_GBK" panose="02000000000000000000" charset="-122"/>
                <a:cs typeface="Times New Roman Regular" panose="02020603050405020304" charset="0"/>
                <a:sym typeface="+mn-ea"/>
              </a:rPr>
              <a:t>n </a:t>
            </a:r>
            <a:r>
              <a:rPr lang="en-US" altLang="zh-CN" sz="5400">
                <a:solidFill>
                  <a:schemeClr val="bg1"/>
                </a:solidFill>
                <a:latin typeface="Times New Roman Regular" panose="02020603050405020304" charset="0"/>
                <a:ea typeface="方正小标宋_GBK" panose="02000000000000000000" charset="-122"/>
                <a:cs typeface="Times New Roman Regular" panose="02020603050405020304" charset="0"/>
                <a:sym typeface="+mn-ea"/>
              </a:rPr>
              <a:t>A</a:t>
            </a:r>
            <a:r>
              <a:rPr lang="zh-CN" sz="5400">
                <a:solidFill>
                  <a:schemeClr val="bg1"/>
                </a:solidFill>
                <a:latin typeface="Times New Roman Regular" panose="02020603050405020304" charset="0"/>
                <a:ea typeface="方正小标宋_GBK" panose="02000000000000000000" charset="-122"/>
                <a:cs typeface="Times New Roman Regular" panose="02020603050405020304" charset="0"/>
                <a:sym typeface="+mn-ea"/>
              </a:rPr>
              <a:t>dvance</a:t>
            </a:r>
            <a:endParaRPr lang="en-US" altLang="zh-CN" sz="5400">
              <a:solidFill>
                <a:schemeClr val="bg1"/>
              </a:solidFill>
              <a:latin typeface="Times New Roman Regular" panose="02020603050405020304" charset="0"/>
              <a:ea typeface="方正书宋_GBK" panose="02000000000000000000" charset="-122"/>
              <a:cs typeface="Times New Roman Regular" panose="02020603050405020304" charset="0"/>
            </a:endParaRPr>
          </a:p>
          <a:p>
            <a:pPr marL="0" lvl="0" indent="0" algn="l">
              <a:lnSpc>
                <a:spcPts val="8640"/>
              </a:lnSpc>
              <a:spcBef>
                <a:spcPct val="0"/>
              </a:spcBef>
            </a:pPr>
            <a:endParaRPr lang="en-US" altLang="zh-CN" sz="5400">
              <a:solidFill>
                <a:schemeClr val="bg1"/>
              </a:solidFill>
              <a:latin typeface="Times New Roman Regular" panose="02020603050405020304" charset="0"/>
              <a:ea typeface="方正书宋_GBK" panose="02000000000000000000" charset="-122"/>
              <a:cs typeface="Times New Roman Regular" panose="02020603050405020304" charset="0"/>
              <a:sym typeface="Noto Sans T Chinese" panose="020B0500000000000000" charset="-120"/>
            </a:endParaRPr>
          </a:p>
        </p:txBody>
      </p:sp>
      <p:sp>
        <p:nvSpPr>
          <p:cNvPr id="385" name="名稱：離島醫療綜合體北京協和醫院澳門醫學中心…"/>
          <p:cNvSpPr txBox="1">
            <a:spLocks noGrp="1"/>
          </p:cNvSpPr>
          <p:nvPr>
            <p:custDataLst>
              <p:tags r:id="rId3"/>
            </p:custDataLst>
          </p:nvPr>
        </p:nvSpPr>
        <p:spPr>
          <a:xfrm>
            <a:off x="400685" y="2019300"/>
            <a:ext cx="17634585" cy="7636510"/>
          </a:xfrm>
          <a:prstGeom prst="rect">
            <a:avLst/>
          </a:prstGeom>
          <a:ln w="12700">
            <a:miter lim="400000"/>
          </a:ln>
        </p:spPr>
        <p:txBody>
          <a:bodyPr lIns="50800" tIns="50800" rIns="50800" bIns="50800"/>
          <a:lstStyle>
            <a:lvl1pPr marL="5588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1pPr>
            <a:lvl2pPr marL="11176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2pPr>
            <a:lvl3pPr marL="16764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3pPr>
            <a:lvl4pPr marL="22352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4pPr>
            <a:lvl5pPr marL="27940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5pPr>
            <a:lvl6pPr marL="33528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6pPr>
            <a:lvl7pPr marL="39116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7pPr>
            <a:lvl8pPr marL="44704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8pPr>
            <a:lvl9pPr marL="50292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9pPr>
          </a:lstStyle>
          <a:p>
            <a:pPr marL="0" indent="0">
              <a:lnSpc>
                <a:spcPct val="120000"/>
              </a:lnSpc>
              <a:buNone/>
              <a:defRPr sz="5000">
                <a:solidFill>
                  <a:srgbClr val="D5D5D5"/>
                </a:solidFill>
              </a:defRPr>
            </a:pPr>
            <a:r>
              <a:rPr lang="en-US" altLang="zh-CN" sz="2800">
                <a:ea typeface="方正书宋_GBK" panose="02000000000000000000" charset="-122"/>
                <a:sym typeface="+mn-ea"/>
              </a:rPr>
              <a:t>Payment Method: WeChat Pay, Alipay, and Credit Cards are widely accepted. However, it is recommended to carry a small amount of cash (approximately HKD 2,000). Some traditional tea restaurants (Cha Chaan Tengs), small street shops, and market stalls may only accept cash.</a:t>
            </a:r>
            <a:endParaRPr lang="en-US" altLang="zh-CN" sz="2800">
              <a:ea typeface="方正书宋_GBK" panose="02000000000000000000" charset="-122"/>
              <a:sym typeface="+mn-ea"/>
            </a:endParaRPr>
          </a:p>
          <a:p>
            <a:pPr marL="0" indent="0">
              <a:lnSpc>
                <a:spcPct val="120000"/>
              </a:lnSpc>
              <a:buNone/>
              <a:defRPr sz="5000">
                <a:solidFill>
                  <a:srgbClr val="D5D5D5"/>
                </a:solidFill>
              </a:defRPr>
            </a:pPr>
            <a:r>
              <a:rPr lang="en-US" altLang="zh-CN" sz="2800">
                <a:ea typeface="方正书宋_GBK" panose="02000000000000000000" charset="-122"/>
                <a:sym typeface="+mn-ea"/>
              </a:rPr>
              <a:t>Mainland Members: You can make an appointment to withdraw HKD in advance via major bank apps in Mainla</a:t>
            </a:r>
            <a:endParaRPr lang="en-US" altLang="zh-CN" sz="2800">
              <a:ea typeface="方正书宋_GBK" panose="02000000000000000000" charset="-122"/>
              <a:sym typeface="+mn-ea"/>
            </a:endParaRPr>
          </a:p>
          <a:p>
            <a:pPr marL="0" indent="0">
              <a:lnSpc>
                <a:spcPct val="120000"/>
              </a:lnSpc>
              <a:buNone/>
              <a:defRPr sz="5000">
                <a:solidFill>
                  <a:srgbClr val="D5D5D5"/>
                </a:solidFill>
              </a:defRPr>
            </a:pPr>
            <a:r>
              <a:rPr lang="en-US" altLang="zh-CN" sz="2800">
                <a:ea typeface="方正书宋_GBK" panose="02000000000000000000" charset="-122"/>
                <a:sym typeface="+mn-ea"/>
              </a:rPr>
              <a:t>Cash Limit: Please note that if you are carrying more than HKD 20,000 in cash, you must declare it to Customs.</a:t>
            </a:r>
            <a:endParaRPr lang="en-US" altLang="zh-CN" sz="2800">
              <a:ea typeface="方正书宋_GBK" panose="02000000000000000000" charset="-122"/>
              <a:sym typeface="+mn-ea"/>
            </a:endParaRPr>
          </a:p>
          <a:p>
            <a:pPr marL="0" indent="0">
              <a:lnSpc>
                <a:spcPct val="120000"/>
              </a:lnSpc>
              <a:buNone/>
              <a:defRPr sz="5000">
                <a:solidFill>
                  <a:srgbClr val="D5D5D5"/>
                </a:solidFill>
              </a:defRPr>
            </a:pPr>
            <a:r>
              <a:rPr lang="en-US" altLang="zh-CN" sz="2800">
                <a:ea typeface="方正书宋_GBK" panose="02000000000000000000" charset="-122"/>
                <a:sym typeface="+mn-ea"/>
              </a:rPr>
              <a:t>Other Essentials:</a:t>
            </a:r>
            <a:endParaRPr lang="en-US" altLang="zh-CN" sz="2800">
              <a:ea typeface="方正书宋_GBK" panose="02000000000000000000" charset="-122"/>
              <a:sym typeface="+mn-ea"/>
            </a:endParaRPr>
          </a:p>
          <a:p>
            <a:pPr marL="0" indent="0">
              <a:lnSpc>
                <a:spcPct val="120000"/>
              </a:lnSpc>
              <a:buNone/>
              <a:defRPr sz="5000">
                <a:solidFill>
                  <a:srgbClr val="D5D5D5"/>
                </a:solidFill>
              </a:defRPr>
            </a:pPr>
            <a:r>
              <a:rPr lang="en-US" altLang="zh-CN" sz="2800">
                <a:ea typeface="方正书宋_GBK" panose="02000000000000000000" charset="-122"/>
                <a:sym typeface="+mn-ea"/>
              </a:rPr>
              <a:t>Mobile Data: You can subscribe to a specific Hong Kong roaming data package and enable "Data Roaming," or purchase a Hong Kong SIM card online in advance.</a:t>
            </a:r>
            <a:endParaRPr lang="en-US" altLang="zh-CN" sz="2800">
              <a:ea typeface="方正书宋_GBK" panose="02000000000000000000" charset="-122"/>
              <a:sym typeface="+mn-ea"/>
            </a:endParaRPr>
          </a:p>
          <a:p>
            <a:pPr marL="0" indent="0">
              <a:lnSpc>
                <a:spcPct val="120000"/>
              </a:lnSpc>
              <a:buNone/>
              <a:defRPr sz="5000">
                <a:solidFill>
                  <a:srgbClr val="D5D5D5"/>
                </a:solidFill>
              </a:defRPr>
            </a:pPr>
            <a:r>
              <a:rPr lang="en-US" altLang="zh-CN" sz="2800">
                <a:ea typeface="方正书宋_GBK" panose="02000000000000000000" charset="-122"/>
                <a:sym typeface="+mn-ea"/>
              </a:rPr>
              <a:t>Power Bank: Highly recommended for long days of activities.</a:t>
            </a:r>
            <a:endParaRPr lang="en-US" altLang="zh-CN" sz="2800">
              <a:ea typeface="方正书宋_GBK" panose="02000000000000000000" charset="-122"/>
              <a:sym typeface="+mn-ea"/>
            </a:endParaRPr>
          </a:p>
          <a:p>
            <a:pPr marL="0" indent="0">
              <a:lnSpc>
                <a:spcPct val="120000"/>
              </a:lnSpc>
              <a:buNone/>
              <a:defRPr sz="5000">
                <a:solidFill>
                  <a:srgbClr val="D5D5D5"/>
                </a:solidFill>
              </a:defRPr>
            </a:pPr>
            <a:endParaRPr lang="en-US" altLang="zh-CN" sz="2800">
              <a:ea typeface="方正书宋_GBK" panose="02000000000000000000" charset="-122"/>
              <a:sym typeface="+mn-ea"/>
            </a:endParaRPr>
          </a:p>
          <a:p>
            <a:pPr marL="0" indent="0">
              <a:lnSpc>
                <a:spcPct val="120000"/>
              </a:lnSpc>
              <a:buNone/>
              <a:defRPr sz="5000">
                <a:solidFill>
                  <a:srgbClr val="D5D5D5"/>
                </a:solidFill>
              </a:defRPr>
            </a:pPr>
            <a:r>
              <a:rPr lang="en-US" altLang="zh-CN" sz="2800">
                <a:ea typeface="方正书宋_GBK" panose="02000000000000000000" charset="-122"/>
                <a:sym typeface="+mn-ea"/>
              </a:rPr>
              <a:t>Universal Adapter: It is suggested to bring your own UK-style plug adapter (three rectangular prongs).</a:t>
            </a:r>
            <a:endParaRPr lang="en-US" altLang="zh-CN" sz="2800">
              <a:ea typeface="方正书宋_GBK" panose="02000000000000000000" charset="-122"/>
              <a:sym typeface="+mn-ea"/>
            </a:endParaRPr>
          </a:p>
          <a:p>
            <a:pPr marL="0" indent="0">
              <a:lnSpc>
                <a:spcPct val="120000"/>
              </a:lnSpc>
              <a:buNone/>
              <a:defRPr sz="5000">
                <a:solidFill>
                  <a:srgbClr val="D5D5D5"/>
                </a:solidFill>
              </a:defRPr>
            </a:pPr>
            <a:endParaRPr lang="en-US" altLang="zh-CN" sz="2800">
              <a:ea typeface="方正书宋_GBK" panose="02000000000000000000" charset="-122"/>
              <a:sym typeface="+mn-ea"/>
            </a:endParaRPr>
          </a:p>
          <a:p>
            <a:pPr marL="0" indent="0">
              <a:lnSpc>
                <a:spcPct val="120000"/>
              </a:lnSpc>
              <a:buNone/>
              <a:defRPr sz="5000">
                <a:solidFill>
                  <a:srgbClr val="D5D5D5"/>
                </a:solidFill>
              </a:defRPr>
            </a:pPr>
            <a:r>
              <a:rPr lang="en-US" altLang="zh-CN" sz="2800">
                <a:ea typeface="方正书宋_GBK" panose="02000000000000000000" charset="-122"/>
                <a:sym typeface="+mn-ea"/>
              </a:rPr>
              <a:t>Comfortable Sneakers: Recommended for the City Hunt and other mobile activities.</a:t>
            </a:r>
            <a:endParaRPr lang="en-US" altLang="zh-CN" sz="2800">
              <a:ea typeface="方正书宋_GBK" panose="02000000000000000000" charset="-122"/>
              <a:sym typeface="+mn-ea"/>
            </a:endParaRPr>
          </a:p>
        </p:txBody>
      </p:sp>
    </p:spTree>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1"/>
            <a:stretch>
              <a:fillRect t="-9277" b="-9277"/>
            </a:stretch>
          </a:blipFill>
        </p:spPr>
      </p:sp>
      <p:sp>
        <p:nvSpPr>
          <p:cNvPr id="3" name="Freeform 3"/>
          <p:cNvSpPr/>
          <p:nvPr/>
        </p:nvSpPr>
        <p:spPr>
          <a:xfrm rot="5400000">
            <a:off x="16336866" y="1496894"/>
            <a:ext cx="646032" cy="646032"/>
          </a:xfrm>
          <a:custGeom>
            <a:avLst/>
            <a:gdLst/>
            <a:ahLst/>
            <a:cxnLst/>
            <a:rect l="l" t="t" r="r" b="b"/>
            <a:pathLst>
              <a:path w="646032" h="646032">
                <a:moveTo>
                  <a:pt x="0" y="0"/>
                </a:moveTo>
                <a:lnTo>
                  <a:pt x="646032" y="0"/>
                </a:lnTo>
                <a:lnTo>
                  <a:pt x="646032" y="646032"/>
                </a:lnTo>
                <a:lnTo>
                  <a:pt x="0" y="646032"/>
                </a:lnTo>
                <a:lnTo>
                  <a:pt x="0" y="0"/>
                </a:lnTo>
                <a:close/>
              </a:path>
            </a:pathLst>
          </a:custGeom>
          <a:blipFill>
            <a:blip r:embed="rId2"/>
            <a:stretch>
              <a:fillRect/>
            </a:stretch>
          </a:blipFill>
        </p:spPr>
      </p:sp>
      <p:sp>
        <p:nvSpPr>
          <p:cNvPr id="7" name="TextBox 7"/>
          <p:cNvSpPr txBox="1"/>
          <p:nvPr/>
        </p:nvSpPr>
        <p:spPr>
          <a:xfrm>
            <a:off x="844550" y="495300"/>
            <a:ext cx="14805660" cy="2215515"/>
          </a:xfrm>
          <a:prstGeom prst="rect">
            <a:avLst/>
          </a:prstGeom>
        </p:spPr>
        <p:txBody>
          <a:bodyPr wrap="square" lIns="0" tIns="0" rIns="0" bIns="0" rtlCol="0" anchor="t">
            <a:spAutoFit/>
          </a:bodyPr>
          <a:lstStyle/>
          <a:p>
            <a:pPr marL="0" lvl="0" indent="0" algn="l">
              <a:lnSpc>
                <a:spcPts val="8640"/>
              </a:lnSpc>
              <a:spcBef>
                <a:spcPct val="0"/>
              </a:spcBef>
            </a:pPr>
            <a:r>
              <a:rPr lang="zh-CN" sz="5400">
                <a:solidFill>
                  <a:schemeClr val="bg1"/>
                </a:solidFill>
                <a:latin typeface="Avenir Next Regular" panose="020B0803020202020204" charset="0"/>
                <a:ea typeface="Avenir Next Regular" panose="020B0803020202020204" charset="0"/>
                <a:cs typeface="Avenir Next Regular" panose="020B0803020202020204" charset="0"/>
                <a:sym typeface="+mn-ea"/>
              </a:rPr>
              <a:t>前期准备</a:t>
            </a:r>
            <a:r>
              <a:rPr lang="en-US" altLang="zh-CN" sz="5400">
                <a:solidFill>
                  <a:schemeClr val="bg1"/>
                </a:solidFill>
                <a:latin typeface="Avenir Next Regular" panose="020B0803020202020204" charset="0"/>
                <a:ea typeface="Avenir Next Regular" panose="020B0803020202020204" charset="0"/>
                <a:cs typeface="Avenir Next Regular" panose="020B0803020202020204" charset="0"/>
                <a:sym typeface="+mn-ea"/>
              </a:rPr>
              <a:t> P</a:t>
            </a:r>
            <a:r>
              <a:rPr lang="zh-CN" sz="5400">
                <a:solidFill>
                  <a:schemeClr val="bg1"/>
                </a:solidFill>
                <a:latin typeface="Avenir Next Regular" panose="020B0803020202020204" charset="0"/>
                <a:ea typeface="Avenir Next Regular" panose="020B0803020202020204" charset="0"/>
                <a:cs typeface="Avenir Next Regular" panose="020B0803020202020204" charset="0"/>
                <a:sym typeface="+mn-ea"/>
              </a:rPr>
              <a:t>reparation </a:t>
            </a:r>
            <a:r>
              <a:rPr lang="en-US" altLang="zh-CN" sz="5400">
                <a:solidFill>
                  <a:schemeClr val="bg1"/>
                </a:solidFill>
                <a:latin typeface="Avenir Next Regular" panose="020B0803020202020204" charset="0"/>
                <a:ea typeface="Avenir Next Regular" panose="020B0803020202020204" charset="0"/>
                <a:cs typeface="Avenir Next Regular" panose="020B0803020202020204" charset="0"/>
                <a:sym typeface="+mn-ea"/>
              </a:rPr>
              <a:t>I</a:t>
            </a:r>
            <a:r>
              <a:rPr lang="zh-CN" sz="5400">
                <a:solidFill>
                  <a:schemeClr val="bg1"/>
                </a:solidFill>
                <a:latin typeface="Avenir Next Regular" panose="020B0803020202020204" charset="0"/>
                <a:ea typeface="Avenir Next Regular" panose="020B0803020202020204" charset="0"/>
                <a:cs typeface="Avenir Next Regular" panose="020B0803020202020204" charset="0"/>
                <a:sym typeface="+mn-ea"/>
              </a:rPr>
              <a:t>n </a:t>
            </a:r>
            <a:r>
              <a:rPr lang="en-US" altLang="zh-CN" sz="5400">
                <a:solidFill>
                  <a:schemeClr val="bg1"/>
                </a:solidFill>
                <a:latin typeface="Avenir Next Regular" panose="020B0803020202020204" charset="0"/>
                <a:ea typeface="Avenir Next Regular" panose="020B0803020202020204" charset="0"/>
                <a:cs typeface="Avenir Next Regular" panose="020B0803020202020204" charset="0"/>
                <a:sym typeface="+mn-ea"/>
              </a:rPr>
              <a:t>A</a:t>
            </a:r>
            <a:r>
              <a:rPr lang="zh-CN" sz="5400">
                <a:solidFill>
                  <a:schemeClr val="bg1"/>
                </a:solidFill>
                <a:latin typeface="Avenir Next Regular" panose="020B0803020202020204" charset="0"/>
                <a:ea typeface="Avenir Next Regular" panose="020B0803020202020204" charset="0"/>
                <a:cs typeface="Avenir Next Regular" panose="020B0803020202020204" charset="0"/>
                <a:sym typeface="+mn-ea"/>
              </a:rPr>
              <a:t>dvance</a:t>
            </a:r>
            <a:endParaRPr lang="en-US" altLang="zh-CN" sz="5400">
              <a:solidFill>
                <a:schemeClr val="bg1"/>
              </a:solidFill>
              <a:latin typeface="Avenir Next Regular" panose="020B0803020202020204" charset="0"/>
              <a:ea typeface="Avenir Next Regular" panose="020B0803020202020204" charset="0"/>
              <a:cs typeface="Avenir Next Regular" panose="020B0803020202020204" charset="0"/>
            </a:endParaRPr>
          </a:p>
          <a:p>
            <a:pPr marL="0" lvl="0" indent="0" algn="l">
              <a:lnSpc>
                <a:spcPts val="8640"/>
              </a:lnSpc>
              <a:spcBef>
                <a:spcPct val="0"/>
              </a:spcBef>
            </a:pPr>
            <a:endParaRPr lang="en-US" altLang="zh-CN" sz="5400">
              <a:solidFill>
                <a:schemeClr val="bg1"/>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sp>
        <p:nvSpPr>
          <p:cNvPr id="385" name="名稱：離島醫療綜合體北京協和醫院澳門醫學中心…"/>
          <p:cNvSpPr txBox="1">
            <a:spLocks noGrp="1"/>
          </p:cNvSpPr>
          <p:nvPr>
            <p:custDataLst>
              <p:tags r:id="rId3"/>
            </p:custDataLst>
          </p:nvPr>
        </p:nvSpPr>
        <p:spPr>
          <a:xfrm>
            <a:off x="615315" y="2705100"/>
            <a:ext cx="16367760" cy="5343525"/>
          </a:xfrm>
          <a:prstGeom prst="rect">
            <a:avLst/>
          </a:prstGeom>
          <a:ln w="12700">
            <a:miter lim="400000"/>
          </a:ln>
        </p:spPr>
        <p:txBody>
          <a:bodyPr lIns="50800" tIns="50800" rIns="50800" bIns="50800"/>
          <a:lstStyle>
            <a:lvl1pPr marL="5588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1pPr>
            <a:lvl2pPr marL="11176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2pPr>
            <a:lvl3pPr marL="16764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3pPr>
            <a:lvl4pPr marL="22352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4pPr>
            <a:lvl5pPr marL="27940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5pPr>
            <a:lvl6pPr marL="33528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6pPr>
            <a:lvl7pPr marL="39116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7pPr>
            <a:lvl8pPr marL="44704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8pPr>
            <a:lvl9pPr marL="50292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9pPr>
          </a:lstStyle>
          <a:p>
            <a:pPr marL="0" indent="0">
              <a:lnSpc>
                <a:spcPct val="120000"/>
              </a:lnSpc>
              <a:buNone/>
              <a:defRPr sz="5000">
                <a:solidFill>
                  <a:srgbClr val="D5D5D5"/>
                </a:solidFill>
              </a:defRPr>
            </a:pPr>
            <a:r>
              <a:rPr lang="en-US" sz="3200">
                <a:latin typeface="Avenir Next Regular" panose="020B0803020202020204" charset="0"/>
                <a:ea typeface="Avenir Next Regular" panose="020B0803020202020204" charset="0"/>
                <a:cs typeface="Avenir Next Regular" panose="020B0803020202020204" charset="0"/>
                <a:sym typeface="+mn-ea"/>
              </a:rPr>
              <a:t>· </a:t>
            </a:r>
            <a:r>
              <a:rPr sz="3200">
                <a:latin typeface="Avenir Next Regular" panose="020B0803020202020204" charset="0"/>
                <a:ea typeface="Avenir Next Regular" panose="020B0803020202020204" charset="0"/>
                <a:cs typeface="Avenir Next Regular" panose="020B0803020202020204" charset="0"/>
                <a:sym typeface="+mn-ea"/>
              </a:rPr>
              <a:t>紧急电话：香港的紧急求助电话是999，相当于内地的110/120/119。</a:t>
            </a:r>
            <a:endParaRPr sz="3200">
              <a:latin typeface="Avenir Next Regular" panose="020B0803020202020204" charset="0"/>
              <a:ea typeface="Avenir Next Regular" panose="020B0803020202020204" charset="0"/>
              <a:cs typeface="Avenir Next Regular" panose="020B0803020202020204" charset="0"/>
              <a:sym typeface="+mn-ea"/>
            </a:endParaRPr>
          </a:p>
          <a:p>
            <a:pPr marL="0" indent="0">
              <a:lnSpc>
                <a:spcPct val="120000"/>
              </a:lnSpc>
              <a:buNone/>
              <a:defRPr sz="5000">
                <a:solidFill>
                  <a:srgbClr val="D5D5D5"/>
                </a:solidFill>
              </a:defRPr>
            </a:pPr>
            <a:r>
              <a:rPr lang="en-US" sz="3200">
                <a:latin typeface="Avenir Next Regular" panose="020B0803020202020204" charset="0"/>
                <a:ea typeface="Avenir Next Regular" panose="020B0803020202020204" charset="0"/>
                <a:cs typeface="Avenir Next Regular" panose="020B0803020202020204" charset="0"/>
                <a:sym typeface="+mn-ea"/>
              </a:rPr>
              <a:t>· </a:t>
            </a:r>
            <a:r>
              <a:rPr sz="3200">
                <a:latin typeface="Avenir Next Regular" panose="020B0803020202020204" charset="0"/>
                <a:ea typeface="Avenir Next Regular" panose="020B0803020202020204" charset="0"/>
                <a:cs typeface="Avenir Next Regular" panose="020B0803020202020204" charset="0"/>
                <a:sym typeface="+mn-ea"/>
              </a:rPr>
              <a:t>不要去的地方：千万别住重庆大厦，无论是男生还是女生，因为那里环境复杂，存在安全隐患。建议选择尖沙咀、旺角等交通便利且安全的区域。</a:t>
            </a:r>
            <a:endParaRPr sz="3200">
              <a:latin typeface="Avenir Next Regular" panose="020B0803020202020204" charset="0"/>
              <a:ea typeface="Avenir Next Regular" panose="020B0803020202020204" charset="0"/>
              <a:cs typeface="Avenir Next Regular" panose="020B0803020202020204" charset="0"/>
              <a:sym typeface="+mn-ea"/>
            </a:endParaRPr>
          </a:p>
          <a:p>
            <a:pPr marL="0" indent="0">
              <a:lnSpc>
                <a:spcPct val="120000"/>
              </a:lnSpc>
              <a:buNone/>
              <a:defRPr sz="5000">
                <a:solidFill>
                  <a:srgbClr val="D5D5D5"/>
                </a:solidFill>
              </a:defRPr>
            </a:pPr>
            <a:r>
              <a:rPr lang="en-US" sz="3200">
                <a:latin typeface="Avenir Next Regular" panose="020B0803020202020204" charset="0"/>
                <a:ea typeface="Avenir Next Regular" panose="020B0803020202020204" charset="0"/>
                <a:cs typeface="Avenir Next Regular" panose="020B0803020202020204" charset="0"/>
                <a:sym typeface="+mn-ea"/>
              </a:rPr>
              <a:t>· </a:t>
            </a:r>
            <a:r>
              <a:rPr sz="3200">
                <a:latin typeface="Avenir Next Regular" panose="020B0803020202020204" charset="0"/>
                <a:ea typeface="Avenir Next Regular" panose="020B0803020202020204" charset="0"/>
                <a:cs typeface="Avenir Next Regular" panose="020B0803020202020204" charset="0"/>
                <a:sym typeface="+mn-ea"/>
              </a:rPr>
              <a:t>禁烟区：室内和很多室外场所都是禁烟区，违者罚款最高可达5000港币。吸烟请认准橙色垃圾桶旁的吸烟标志。</a:t>
            </a:r>
            <a:endParaRPr sz="3200">
              <a:latin typeface="Avenir Next Regular" panose="020B0803020202020204" charset="0"/>
              <a:ea typeface="Avenir Next Regular" panose="020B0803020202020204" charset="0"/>
              <a:cs typeface="Avenir Next Regular" panose="020B0803020202020204" charset="0"/>
              <a:sym typeface="+mn-ea"/>
            </a:endParaRPr>
          </a:p>
          <a:p>
            <a:pPr marL="0" indent="0">
              <a:lnSpc>
                <a:spcPct val="120000"/>
              </a:lnSpc>
              <a:buNone/>
              <a:defRPr sz="5000">
                <a:solidFill>
                  <a:srgbClr val="D5D5D5"/>
                </a:solidFill>
              </a:defRPr>
            </a:pPr>
            <a:r>
              <a:rPr lang="en-US" sz="3200">
                <a:latin typeface="Avenir Next Regular" panose="020B0803020202020204" charset="0"/>
                <a:ea typeface="Avenir Next Regular" panose="020B0803020202020204" charset="0"/>
                <a:cs typeface="Avenir Next Regular" panose="020B0803020202020204" charset="0"/>
                <a:sym typeface="+mn-ea"/>
              </a:rPr>
              <a:t>· </a:t>
            </a:r>
            <a:r>
              <a:rPr sz="3200">
                <a:latin typeface="Avenir Next Regular" panose="020B0803020202020204" charset="0"/>
                <a:ea typeface="Avenir Next Regular" panose="020B0803020202020204" charset="0"/>
                <a:cs typeface="Avenir Next Regular" panose="020B0803020202020204" charset="0"/>
                <a:sym typeface="+mn-ea"/>
              </a:rPr>
              <a:t>喂鸽子：香港的鸽子不要随便喂，可能会被罚款3000港币。</a:t>
            </a:r>
            <a:endParaRPr sz="3200">
              <a:latin typeface="Avenir Next Regular" panose="020B0803020202020204" charset="0"/>
              <a:ea typeface="Avenir Next Regular" panose="020B0803020202020204" charset="0"/>
              <a:cs typeface="Avenir Next Regular" panose="020B0803020202020204" charset="0"/>
              <a:sym typeface="+mn-ea"/>
            </a:endParaRPr>
          </a:p>
          <a:p>
            <a:pPr marL="0" indent="0">
              <a:lnSpc>
                <a:spcPct val="120000"/>
              </a:lnSpc>
              <a:buNone/>
              <a:defRPr sz="5000">
                <a:solidFill>
                  <a:srgbClr val="D5D5D5"/>
                </a:solidFill>
              </a:defRPr>
            </a:pPr>
            <a:r>
              <a:rPr lang="en-US" sz="3200">
                <a:latin typeface="Avenir Next Regular" panose="020B0803020202020204" charset="0"/>
                <a:ea typeface="Avenir Next Regular" panose="020B0803020202020204" charset="0"/>
                <a:cs typeface="Avenir Next Regular" panose="020B0803020202020204" charset="0"/>
                <a:sym typeface="+mn-ea"/>
              </a:rPr>
              <a:t>· </a:t>
            </a:r>
            <a:r>
              <a:rPr sz="3200">
                <a:latin typeface="Avenir Next Regular" panose="020B0803020202020204" charset="0"/>
                <a:ea typeface="Avenir Next Regular" panose="020B0803020202020204" charset="0"/>
                <a:cs typeface="Avenir Next Regular" panose="020B0803020202020204" charset="0"/>
                <a:sym typeface="+mn-ea"/>
              </a:rPr>
              <a:t>楼层标识：香港的楼层标识和内地相反，G是1楼，LG1是地下1楼，F1是2楼。</a:t>
            </a:r>
            <a:endParaRPr sz="3200">
              <a:latin typeface="Avenir Next Regular" panose="020B0803020202020204" charset="0"/>
              <a:ea typeface="Avenir Next Regular" panose="020B0803020202020204" charset="0"/>
              <a:cs typeface="Avenir Next Regular" panose="020B0803020202020204" charset="0"/>
              <a:sym typeface="+mn-ea"/>
            </a:endParaRPr>
          </a:p>
        </p:txBody>
      </p:sp>
    </p:spTree>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1"/>
            <a:stretch>
              <a:fillRect t="-9277" b="-9277"/>
            </a:stretch>
          </a:blipFill>
        </p:spPr>
      </p:sp>
      <p:sp>
        <p:nvSpPr>
          <p:cNvPr id="3" name="Freeform 3"/>
          <p:cNvSpPr/>
          <p:nvPr/>
        </p:nvSpPr>
        <p:spPr>
          <a:xfrm rot="5400000">
            <a:off x="16336866" y="838399"/>
            <a:ext cx="646032" cy="646032"/>
          </a:xfrm>
          <a:custGeom>
            <a:avLst/>
            <a:gdLst/>
            <a:ahLst/>
            <a:cxnLst/>
            <a:rect l="l" t="t" r="r" b="b"/>
            <a:pathLst>
              <a:path w="646032" h="646032">
                <a:moveTo>
                  <a:pt x="0" y="0"/>
                </a:moveTo>
                <a:lnTo>
                  <a:pt x="646032" y="0"/>
                </a:lnTo>
                <a:lnTo>
                  <a:pt x="646032" y="646032"/>
                </a:lnTo>
                <a:lnTo>
                  <a:pt x="0" y="646032"/>
                </a:lnTo>
                <a:lnTo>
                  <a:pt x="0" y="0"/>
                </a:lnTo>
                <a:close/>
              </a:path>
            </a:pathLst>
          </a:custGeom>
          <a:blipFill>
            <a:blip r:embed="rId2"/>
            <a:stretch>
              <a:fillRect/>
            </a:stretch>
          </a:blipFill>
        </p:spPr>
      </p:sp>
      <p:sp>
        <p:nvSpPr>
          <p:cNvPr id="7" name="TextBox 7"/>
          <p:cNvSpPr txBox="1"/>
          <p:nvPr/>
        </p:nvSpPr>
        <p:spPr>
          <a:xfrm>
            <a:off x="304800" y="495300"/>
            <a:ext cx="15345410" cy="1278890"/>
          </a:xfrm>
          <a:prstGeom prst="rect">
            <a:avLst/>
          </a:prstGeom>
        </p:spPr>
        <p:txBody>
          <a:bodyPr wrap="square" lIns="0" tIns="0" rIns="0" bIns="0" rtlCol="0" anchor="t">
            <a:noAutofit/>
          </a:bodyPr>
          <a:lstStyle/>
          <a:p>
            <a:pPr marL="0" lvl="0" indent="0" algn="l">
              <a:lnSpc>
                <a:spcPts val="8640"/>
              </a:lnSpc>
              <a:spcBef>
                <a:spcPct val="0"/>
              </a:spcBef>
            </a:pPr>
            <a:r>
              <a:rPr lang="en-US" altLang="zh-CN" sz="5400">
                <a:solidFill>
                  <a:schemeClr val="bg1"/>
                </a:solidFill>
                <a:latin typeface="方正书宋_GBK" panose="02000000000000000000" charset="-122"/>
                <a:ea typeface="方正书宋_GBK" panose="02000000000000000000" charset="-122"/>
                <a:sym typeface="+mn-ea"/>
              </a:rPr>
              <a:t> </a:t>
            </a:r>
            <a:r>
              <a:rPr lang="en-US" altLang="zh-CN" sz="5400">
                <a:solidFill>
                  <a:schemeClr val="bg1"/>
                </a:solidFill>
                <a:latin typeface="Times New Roman Regular" panose="02020603050405020304" charset="0"/>
                <a:ea typeface="方正小标宋_GBK" panose="02000000000000000000" charset="-122"/>
                <a:cs typeface="Times New Roman Regular" panose="02020603050405020304" charset="0"/>
                <a:sym typeface="+mn-ea"/>
              </a:rPr>
              <a:t>P</a:t>
            </a:r>
            <a:r>
              <a:rPr lang="zh-CN" sz="5400">
                <a:solidFill>
                  <a:schemeClr val="bg1"/>
                </a:solidFill>
                <a:latin typeface="Times New Roman Regular" panose="02020603050405020304" charset="0"/>
                <a:ea typeface="方正小标宋_GBK" panose="02000000000000000000" charset="-122"/>
                <a:cs typeface="Times New Roman Regular" panose="02020603050405020304" charset="0"/>
                <a:sym typeface="+mn-ea"/>
              </a:rPr>
              <a:t>reparation </a:t>
            </a:r>
            <a:r>
              <a:rPr lang="en-US" altLang="zh-CN" sz="5400">
                <a:solidFill>
                  <a:schemeClr val="bg1"/>
                </a:solidFill>
                <a:latin typeface="Times New Roman Regular" panose="02020603050405020304" charset="0"/>
                <a:ea typeface="方正小标宋_GBK" panose="02000000000000000000" charset="-122"/>
                <a:cs typeface="Times New Roman Regular" panose="02020603050405020304" charset="0"/>
                <a:sym typeface="+mn-ea"/>
              </a:rPr>
              <a:t>I</a:t>
            </a:r>
            <a:r>
              <a:rPr lang="zh-CN" sz="5400">
                <a:solidFill>
                  <a:schemeClr val="bg1"/>
                </a:solidFill>
                <a:latin typeface="Times New Roman Regular" panose="02020603050405020304" charset="0"/>
                <a:ea typeface="方正小标宋_GBK" panose="02000000000000000000" charset="-122"/>
                <a:cs typeface="Times New Roman Regular" panose="02020603050405020304" charset="0"/>
                <a:sym typeface="+mn-ea"/>
              </a:rPr>
              <a:t>n </a:t>
            </a:r>
            <a:r>
              <a:rPr lang="en-US" altLang="zh-CN" sz="5400">
                <a:solidFill>
                  <a:schemeClr val="bg1"/>
                </a:solidFill>
                <a:latin typeface="Times New Roman Regular" panose="02020603050405020304" charset="0"/>
                <a:ea typeface="方正小标宋_GBK" panose="02000000000000000000" charset="-122"/>
                <a:cs typeface="Times New Roman Regular" panose="02020603050405020304" charset="0"/>
                <a:sym typeface="+mn-ea"/>
              </a:rPr>
              <a:t>A</a:t>
            </a:r>
            <a:r>
              <a:rPr lang="zh-CN" sz="5400">
                <a:solidFill>
                  <a:schemeClr val="bg1"/>
                </a:solidFill>
                <a:latin typeface="Times New Roman Regular" panose="02020603050405020304" charset="0"/>
                <a:ea typeface="方正小标宋_GBK" panose="02000000000000000000" charset="-122"/>
                <a:cs typeface="Times New Roman Regular" panose="02020603050405020304" charset="0"/>
                <a:sym typeface="+mn-ea"/>
              </a:rPr>
              <a:t>dvance</a:t>
            </a:r>
            <a:endParaRPr lang="en-US" altLang="zh-CN" sz="5400">
              <a:solidFill>
                <a:schemeClr val="bg1"/>
              </a:solidFill>
              <a:latin typeface="Times New Roman Regular" panose="02020603050405020304" charset="0"/>
              <a:ea typeface="方正书宋_GBK" panose="02000000000000000000" charset="-122"/>
              <a:cs typeface="Times New Roman Regular" panose="02020603050405020304" charset="0"/>
            </a:endParaRPr>
          </a:p>
          <a:p>
            <a:pPr marL="0" lvl="0" indent="0" algn="l">
              <a:lnSpc>
                <a:spcPts val="8640"/>
              </a:lnSpc>
              <a:spcBef>
                <a:spcPct val="0"/>
              </a:spcBef>
            </a:pPr>
            <a:endParaRPr lang="en-US" altLang="zh-CN" sz="5400">
              <a:solidFill>
                <a:schemeClr val="bg1"/>
              </a:solidFill>
              <a:latin typeface="Times New Roman Regular" panose="02020603050405020304" charset="0"/>
              <a:ea typeface="方正书宋_GBK" panose="02000000000000000000" charset="-122"/>
              <a:cs typeface="Times New Roman Regular" panose="02020603050405020304" charset="0"/>
              <a:sym typeface="Noto Sans T Chinese" panose="020B0500000000000000" charset="-120"/>
            </a:endParaRPr>
          </a:p>
        </p:txBody>
      </p:sp>
      <p:sp>
        <p:nvSpPr>
          <p:cNvPr id="385" name="名稱：離島醫療綜合體北京協和醫院澳門醫學中心…"/>
          <p:cNvSpPr txBox="1">
            <a:spLocks noGrp="1"/>
          </p:cNvSpPr>
          <p:nvPr>
            <p:custDataLst>
              <p:tags r:id="rId3"/>
            </p:custDataLst>
          </p:nvPr>
        </p:nvSpPr>
        <p:spPr>
          <a:xfrm>
            <a:off x="400685" y="2019300"/>
            <a:ext cx="17634585" cy="7636510"/>
          </a:xfrm>
          <a:prstGeom prst="rect">
            <a:avLst/>
          </a:prstGeom>
          <a:ln w="12700">
            <a:miter lim="400000"/>
          </a:ln>
        </p:spPr>
        <p:txBody>
          <a:bodyPr lIns="50800" tIns="50800" rIns="50800" bIns="50800"/>
          <a:lstStyle>
            <a:lvl1pPr marL="5588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1pPr>
            <a:lvl2pPr marL="11176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2pPr>
            <a:lvl3pPr marL="16764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3pPr>
            <a:lvl4pPr marL="22352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4pPr>
            <a:lvl5pPr marL="27940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5pPr>
            <a:lvl6pPr marL="33528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6pPr>
            <a:lvl7pPr marL="39116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7pPr>
            <a:lvl8pPr marL="44704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8pPr>
            <a:lvl9pPr marL="50292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9pPr>
          </a:lstStyle>
          <a:p>
            <a:pPr marL="0" indent="0">
              <a:lnSpc>
                <a:spcPct val="120000"/>
              </a:lnSpc>
              <a:buNone/>
              <a:defRPr sz="5000">
                <a:solidFill>
                  <a:srgbClr val="D5D5D5"/>
                </a:solidFill>
              </a:defRPr>
            </a:pPr>
            <a:r>
              <a:rPr lang="en-US" altLang="zh-CN" sz="2800">
                <a:ea typeface="方正书宋_GBK" panose="02000000000000000000" charset="-122"/>
                <a:sym typeface="+mn-ea"/>
              </a:rPr>
              <a:t>Emergency Contact: The emergency services number in Hong Kong is 999, which is equivalent to 110/120/119 in Mainland China.</a:t>
            </a:r>
            <a:endParaRPr lang="en-US" altLang="zh-CN" sz="2800">
              <a:ea typeface="方正书宋_GBK" panose="02000000000000000000" charset="-122"/>
              <a:sym typeface="+mn-ea"/>
            </a:endParaRPr>
          </a:p>
          <a:p>
            <a:pPr marL="0" indent="0">
              <a:lnSpc>
                <a:spcPct val="120000"/>
              </a:lnSpc>
              <a:buNone/>
              <a:defRPr sz="5000">
                <a:solidFill>
                  <a:srgbClr val="D5D5D5"/>
                </a:solidFill>
              </a:defRPr>
            </a:pPr>
            <a:r>
              <a:rPr lang="en-US" altLang="zh-CN" sz="2800">
                <a:ea typeface="方正书宋_GBK" panose="02000000000000000000" charset="-122"/>
                <a:sym typeface="+mn-ea"/>
              </a:rPr>
              <a:t>Areas to Avoid: It is strongly advised not to stay at Chungking Mansions, regardless of gender, due to its complex environment and potential safety concerns. It is recommended to choose hotels in safe, convenient areas such as Tsim Sha Tsui or Mong Kok.</a:t>
            </a:r>
            <a:endParaRPr lang="en-US" altLang="zh-CN" sz="2800">
              <a:ea typeface="方正书宋_GBK" panose="02000000000000000000" charset="-122"/>
              <a:sym typeface="+mn-ea"/>
            </a:endParaRPr>
          </a:p>
          <a:p>
            <a:pPr marL="0" indent="0">
              <a:lnSpc>
                <a:spcPct val="120000"/>
              </a:lnSpc>
              <a:buNone/>
              <a:defRPr sz="5000">
                <a:solidFill>
                  <a:srgbClr val="D5D5D5"/>
                </a:solidFill>
              </a:defRPr>
            </a:pPr>
            <a:r>
              <a:rPr lang="en-US" altLang="zh-CN" sz="2800">
                <a:ea typeface="方正书宋_GBK" panose="02000000000000000000" charset="-122"/>
                <a:sym typeface="+mn-ea"/>
              </a:rPr>
              <a:t>Non-Smoking Areas: Indoor venues and many outdoor public spaces are designated as non-smoking areas. Violators face a maximum fine of HKD 5,000. If you need to smoke, please look for the designated smoking signs near orange trash bins.</a:t>
            </a:r>
            <a:endParaRPr lang="en-US" altLang="zh-CN" sz="2800">
              <a:ea typeface="方正书宋_GBK" panose="02000000000000000000" charset="-122"/>
              <a:sym typeface="+mn-ea"/>
            </a:endParaRPr>
          </a:p>
          <a:p>
            <a:pPr marL="0" indent="0">
              <a:lnSpc>
                <a:spcPct val="120000"/>
              </a:lnSpc>
              <a:buNone/>
              <a:defRPr sz="5000">
                <a:solidFill>
                  <a:srgbClr val="D5D5D5"/>
                </a:solidFill>
              </a:defRPr>
            </a:pPr>
            <a:r>
              <a:rPr lang="en-US" altLang="zh-CN" sz="2800">
                <a:ea typeface="方正书宋_GBK" panose="02000000000000000000" charset="-122"/>
                <a:sym typeface="+mn-ea"/>
              </a:rPr>
              <a:t>Feeding Pigeons: Do not feed pigeons in Hong Kong; doing so may result in a fine of HKD 3,000.</a:t>
            </a:r>
            <a:endParaRPr lang="en-US" altLang="zh-CN" sz="2800">
              <a:ea typeface="方正书宋_GBK" panose="02000000000000000000" charset="-122"/>
              <a:sym typeface="+mn-ea"/>
            </a:endParaRPr>
          </a:p>
          <a:p>
            <a:pPr marL="0" indent="0">
              <a:lnSpc>
                <a:spcPct val="120000"/>
              </a:lnSpc>
              <a:buNone/>
              <a:defRPr sz="5000">
                <a:solidFill>
                  <a:srgbClr val="D5D5D5"/>
                </a:solidFill>
              </a:defRPr>
            </a:pPr>
            <a:r>
              <a:rPr lang="en-US" altLang="zh-CN" sz="2800">
                <a:ea typeface="方正书宋_GBK" panose="02000000000000000000" charset="-122"/>
                <a:sym typeface="+mn-ea"/>
              </a:rPr>
              <a:t>Floor Numbering: The floor numbering system in Hong Kong differs from that in Mainland China: G refers to the Ground Floor (1st Floor in China), LG1 refers to Lower Ground 1 (Basement 1), and F1 refers to the 1st Floor (2nd Floor in China).</a:t>
            </a:r>
            <a:endParaRPr lang="en-US" altLang="zh-CN" sz="2800">
              <a:ea typeface="方正书宋_GBK" panose="02000000000000000000" charset="-122"/>
              <a:sym typeface="+mn-ea"/>
            </a:endParaRPr>
          </a:p>
        </p:txBody>
      </p:sp>
    </p:spTree>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1"/>
            <a:stretch>
              <a:fillRect t="-9277" b="-9277"/>
            </a:stretch>
          </a:blipFill>
        </p:spPr>
      </p:sp>
      <p:sp>
        <p:nvSpPr>
          <p:cNvPr id="3" name="Freeform 3"/>
          <p:cNvSpPr/>
          <p:nvPr/>
        </p:nvSpPr>
        <p:spPr>
          <a:xfrm rot="5400000">
            <a:off x="16336866" y="1496894"/>
            <a:ext cx="646032" cy="646032"/>
          </a:xfrm>
          <a:custGeom>
            <a:avLst/>
            <a:gdLst/>
            <a:ahLst/>
            <a:cxnLst/>
            <a:rect l="l" t="t" r="r" b="b"/>
            <a:pathLst>
              <a:path w="646032" h="646032">
                <a:moveTo>
                  <a:pt x="0" y="0"/>
                </a:moveTo>
                <a:lnTo>
                  <a:pt x="646032" y="0"/>
                </a:lnTo>
                <a:lnTo>
                  <a:pt x="646032" y="646032"/>
                </a:lnTo>
                <a:lnTo>
                  <a:pt x="0" y="646032"/>
                </a:lnTo>
                <a:lnTo>
                  <a:pt x="0" y="0"/>
                </a:lnTo>
                <a:close/>
              </a:path>
            </a:pathLst>
          </a:custGeom>
          <a:blipFill>
            <a:blip r:embed="rId2"/>
            <a:stretch>
              <a:fillRect/>
            </a:stretch>
          </a:blipFill>
        </p:spPr>
      </p:sp>
      <p:sp>
        <p:nvSpPr>
          <p:cNvPr id="7" name="TextBox 7"/>
          <p:cNvSpPr txBox="1"/>
          <p:nvPr/>
        </p:nvSpPr>
        <p:spPr>
          <a:xfrm>
            <a:off x="8077200" y="266700"/>
            <a:ext cx="2700655" cy="1107440"/>
          </a:xfrm>
          <a:prstGeom prst="rect">
            <a:avLst/>
          </a:prstGeom>
        </p:spPr>
        <p:txBody>
          <a:bodyPr wrap="square" lIns="0" tIns="0" rIns="0" bIns="0" rtlCol="0" anchor="t">
            <a:spAutoFit/>
          </a:bodyPr>
          <a:lstStyle/>
          <a:p>
            <a:pPr marL="0" lvl="0" indent="0" algn="ctr">
              <a:lnSpc>
                <a:spcPts val="8640"/>
              </a:lnSpc>
              <a:spcBef>
                <a:spcPct val="0"/>
              </a:spcBef>
            </a:pPr>
            <a:r>
              <a:rPr lang="en-US" sz="5400">
                <a:solidFill>
                  <a:schemeClr val="bg1"/>
                </a:solidFill>
                <a:latin typeface="Avenir Next Regular" panose="020B0803020202020204" charset="0"/>
                <a:ea typeface="Avenir Next Regular" panose="020B0803020202020204" charset="0"/>
                <a:cs typeface="Avenir Next Regular" panose="020B0803020202020204" charset="0"/>
                <a:sym typeface="+mn-ea"/>
              </a:rPr>
              <a:t>Q &amp; </a:t>
            </a:r>
            <a:r>
              <a:rPr lang="en-US" altLang="zh-CN" sz="5400">
                <a:solidFill>
                  <a:schemeClr val="bg1"/>
                </a:solidFill>
                <a:latin typeface="Avenir Next Regular" panose="020B0803020202020204" charset="0"/>
                <a:ea typeface="Avenir Next Regular" panose="020B0803020202020204" charset="0"/>
                <a:cs typeface="Avenir Next Regular" panose="020B0803020202020204" charset="0"/>
                <a:sym typeface="+mn-ea"/>
              </a:rPr>
              <a:t>A</a:t>
            </a:r>
            <a:endParaRPr lang="en-US" altLang="zh-CN" sz="5400">
              <a:solidFill>
                <a:schemeClr val="bg1"/>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sp>
        <p:nvSpPr>
          <p:cNvPr id="385" name="名稱：離島醫療綜合體北京協和醫院澳門醫學中心…"/>
          <p:cNvSpPr txBox="1">
            <a:spLocks noGrp="1"/>
          </p:cNvSpPr>
          <p:nvPr>
            <p:custDataLst>
              <p:tags r:id="rId3"/>
            </p:custDataLst>
          </p:nvPr>
        </p:nvSpPr>
        <p:spPr>
          <a:xfrm>
            <a:off x="920750" y="1790700"/>
            <a:ext cx="16062325" cy="8192770"/>
          </a:xfrm>
          <a:prstGeom prst="rect">
            <a:avLst/>
          </a:prstGeom>
          <a:ln w="12700">
            <a:miter lim="400000"/>
          </a:ln>
        </p:spPr>
        <p:txBody>
          <a:bodyPr lIns="50800" tIns="50800" rIns="50800" bIns="50800"/>
          <a:lstStyle>
            <a:lvl1pPr marL="5588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1pPr>
            <a:lvl2pPr marL="11176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2pPr>
            <a:lvl3pPr marL="16764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3pPr>
            <a:lvl4pPr marL="22352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4pPr>
            <a:lvl5pPr marL="27940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5pPr>
            <a:lvl6pPr marL="33528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6pPr>
            <a:lvl7pPr marL="39116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7pPr>
            <a:lvl8pPr marL="44704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8pPr>
            <a:lvl9pPr marL="50292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9pPr>
          </a:lstStyle>
          <a:p>
            <a:pPr marL="0" indent="0">
              <a:lnSpc>
                <a:spcPct val="120000"/>
              </a:lnSpc>
              <a:buNone/>
              <a:defRPr sz="5000">
                <a:solidFill>
                  <a:srgbClr val="D5D5D5"/>
                </a:solidFill>
              </a:defRPr>
            </a:pPr>
            <a:r>
              <a:rPr lang="en-US" sz="3200">
                <a:latin typeface="Avenir Next Regular" panose="020B0803020202020204" charset="0"/>
                <a:ea typeface="Avenir Next Regular" panose="020B0803020202020204" charset="0"/>
                <a:cs typeface="Avenir Next Regular" panose="020B0803020202020204" charset="0"/>
                <a:sym typeface="+mn-ea"/>
              </a:rPr>
              <a:t>1.</a:t>
            </a:r>
            <a:r>
              <a:rPr sz="3200">
                <a:latin typeface="Avenir Next Regular" panose="020B0803020202020204" charset="0"/>
                <a:ea typeface="Avenir Next Regular" panose="020B0803020202020204" charset="0"/>
                <a:cs typeface="Avenir Next Regular" panose="020B0803020202020204" charset="0"/>
                <a:sym typeface="+mn-ea"/>
              </a:rPr>
              <a:t>分组安排</a:t>
            </a:r>
            <a:r>
              <a:rPr lang="en-US" sz="3200">
                <a:latin typeface="Avenir Next Regular" panose="020B0803020202020204" charset="0"/>
                <a:ea typeface="Avenir Next Regular" panose="020B0803020202020204" charset="0"/>
                <a:cs typeface="Avenir Next Regular" panose="020B0803020202020204" charset="0"/>
                <a:sym typeface="+mn-ea"/>
              </a:rPr>
              <a:t> </a:t>
            </a:r>
            <a:r>
              <a:rPr lang="zh-CN" sz="3200">
                <a:latin typeface="Avenir Next Regular" panose="020B0803020202020204" charset="0"/>
                <a:ea typeface="Avenir Next Regular" panose="020B0803020202020204" charset="0"/>
                <a:cs typeface="Avenir Next Regular" panose="020B0803020202020204" charset="0"/>
                <a:sym typeface="+mn-ea"/>
              </a:rPr>
              <a:t>？</a:t>
            </a:r>
            <a:endParaRPr sz="3200">
              <a:latin typeface="Avenir Next Regular" panose="020B0803020202020204" charset="0"/>
              <a:ea typeface="Avenir Next Regular" panose="020B0803020202020204" charset="0"/>
              <a:cs typeface="Avenir Next Regular" panose="020B0803020202020204" charset="0"/>
              <a:sym typeface="+mn-ea"/>
            </a:endParaRPr>
          </a:p>
          <a:p>
            <a:pPr marL="0" indent="0">
              <a:lnSpc>
                <a:spcPct val="120000"/>
              </a:lnSpc>
              <a:buNone/>
              <a:defRPr sz="5000">
                <a:solidFill>
                  <a:srgbClr val="D5D5D5"/>
                </a:solidFill>
              </a:defRPr>
            </a:pPr>
            <a:r>
              <a:rPr sz="3200">
                <a:latin typeface="Avenir Next Regular" panose="020B0803020202020204" charset="0"/>
                <a:ea typeface="Avenir Next Regular" panose="020B0803020202020204" charset="0"/>
                <a:cs typeface="Avenir Next Regular" panose="020B0803020202020204" charset="0"/>
                <a:sym typeface="+mn-ea"/>
              </a:rPr>
              <a:t>总会负责分组，各分会负责分房，</a:t>
            </a:r>
            <a:r>
              <a:rPr lang="zh-CN" sz="3200">
                <a:latin typeface="Avenir Next Regular" panose="020B0803020202020204" charset="0"/>
                <a:ea typeface="Avenir Next Regular" panose="020B0803020202020204" charset="0"/>
                <a:cs typeface="Avenir Next Regular" panose="020B0803020202020204" charset="0"/>
                <a:sym typeface="+mn-ea"/>
              </a:rPr>
              <a:t>今年规划</a:t>
            </a:r>
            <a:r>
              <a:rPr sz="3200">
                <a:latin typeface="Avenir Next Regular" panose="020B0803020202020204" charset="0"/>
                <a:ea typeface="Avenir Next Regular" panose="020B0803020202020204" charset="0"/>
                <a:cs typeface="Avenir Next Regular" panose="020B0803020202020204" charset="0"/>
                <a:sym typeface="+mn-ea"/>
              </a:rPr>
              <a:t>15组</a:t>
            </a:r>
            <a:r>
              <a:rPr lang="zh-CN" sz="3200">
                <a:latin typeface="Avenir Next Regular" panose="020B0803020202020204" charset="0"/>
                <a:ea typeface="Avenir Next Regular" panose="020B0803020202020204" charset="0"/>
                <a:cs typeface="Avenir Next Regular" panose="020B0803020202020204" charset="0"/>
                <a:sym typeface="+mn-ea"/>
              </a:rPr>
              <a:t>；</a:t>
            </a:r>
            <a:r>
              <a:rPr sz="3200">
                <a:latin typeface="Avenir Next Regular" panose="020B0803020202020204" charset="0"/>
                <a:ea typeface="Avenir Next Regular" panose="020B0803020202020204" charset="0"/>
                <a:cs typeface="Avenir Next Regular" panose="020B0803020202020204" charset="0"/>
                <a:sym typeface="+mn-ea"/>
              </a:rPr>
              <a:t> ‎</a:t>
            </a:r>
            <a:endParaRPr sz="3200">
              <a:latin typeface="Avenir Next Regular" panose="020B0803020202020204" charset="0"/>
              <a:ea typeface="Avenir Next Regular" panose="020B0803020202020204" charset="0"/>
              <a:cs typeface="Avenir Next Regular" panose="020B0803020202020204" charset="0"/>
              <a:sym typeface="+mn-ea"/>
            </a:endParaRPr>
          </a:p>
          <a:p>
            <a:pPr marL="0" indent="0">
              <a:lnSpc>
                <a:spcPct val="120000"/>
              </a:lnSpc>
              <a:buNone/>
              <a:defRPr sz="5000">
                <a:solidFill>
                  <a:srgbClr val="D5D5D5"/>
                </a:solidFill>
              </a:defRPr>
            </a:pPr>
            <a:endParaRPr lang="en-US" sz="3200">
              <a:latin typeface="Avenir Next Regular" panose="020B0803020202020204" charset="0"/>
              <a:ea typeface="Avenir Next Regular" panose="020B0803020202020204" charset="0"/>
              <a:cs typeface="Avenir Next Regular" panose="020B0803020202020204" charset="0"/>
              <a:sym typeface="+mn-ea"/>
            </a:endParaRPr>
          </a:p>
          <a:p>
            <a:pPr marL="0" indent="0">
              <a:lnSpc>
                <a:spcPct val="120000"/>
              </a:lnSpc>
              <a:buNone/>
              <a:defRPr sz="5000">
                <a:solidFill>
                  <a:srgbClr val="D5D5D5"/>
                </a:solidFill>
              </a:defRPr>
            </a:pPr>
            <a:r>
              <a:rPr lang="en-US" sz="3200">
                <a:latin typeface="Avenir Next Regular" panose="020B0803020202020204" charset="0"/>
                <a:ea typeface="Avenir Next Regular" panose="020B0803020202020204" charset="0"/>
                <a:cs typeface="Avenir Next Regular" panose="020B0803020202020204" charset="0"/>
                <a:sym typeface="+mn-ea"/>
              </a:rPr>
              <a:t>2.</a:t>
            </a:r>
            <a:r>
              <a:rPr lang="zh-CN" altLang="en-US" sz="3200">
                <a:latin typeface="Avenir Next Regular" panose="020B0803020202020204" charset="0"/>
                <a:ea typeface="Avenir Next Regular" panose="020B0803020202020204" charset="0"/>
                <a:cs typeface="Avenir Next Regular" panose="020B0803020202020204" charset="0"/>
                <a:sym typeface="+mn-ea"/>
              </a:rPr>
              <a:t>演讲语言</a:t>
            </a:r>
            <a:r>
              <a:rPr sz="3200">
                <a:latin typeface="Avenir Next Regular" panose="020B0803020202020204" charset="0"/>
                <a:ea typeface="Avenir Next Regular" panose="020B0803020202020204" charset="0"/>
                <a:cs typeface="Avenir Next Regular" panose="020B0803020202020204" charset="0"/>
                <a:sym typeface="+mn-ea"/>
              </a:rPr>
              <a:t>安排</a:t>
            </a:r>
            <a:r>
              <a:rPr lang="en-US" sz="3200">
                <a:latin typeface="Avenir Next Regular" panose="020B0803020202020204" charset="0"/>
                <a:ea typeface="Avenir Next Regular" panose="020B0803020202020204" charset="0"/>
                <a:cs typeface="Avenir Next Regular" panose="020B0803020202020204" charset="0"/>
                <a:sym typeface="+mn-ea"/>
              </a:rPr>
              <a:t> </a:t>
            </a:r>
            <a:r>
              <a:rPr lang="zh-CN" sz="3200">
                <a:latin typeface="Avenir Next Regular" panose="020B0803020202020204" charset="0"/>
                <a:ea typeface="Avenir Next Regular" panose="020B0803020202020204" charset="0"/>
                <a:cs typeface="Avenir Next Regular" panose="020B0803020202020204" charset="0"/>
                <a:sym typeface="+mn-ea"/>
              </a:rPr>
              <a:t>？</a:t>
            </a:r>
            <a:endParaRPr sz="3200">
              <a:latin typeface="Avenir Next Regular" panose="020B0803020202020204" charset="0"/>
              <a:ea typeface="Avenir Next Regular" panose="020B0803020202020204" charset="0"/>
              <a:cs typeface="Avenir Next Regular" panose="020B0803020202020204" charset="0"/>
              <a:sym typeface="+mn-ea"/>
            </a:endParaRPr>
          </a:p>
          <a:p>
            <a:pPr marL="0" indent="0">
              <a:lnSpc>
                <a:spcPct val="120000"/>
              </a:lnSpc>
              <a:buNone/>
              <a:defRPr sz="5000">
                <a:solidFill>
                  <a:srgbClr val="D5D5D5"/>
                </a:solidFill>
              </a:defRPr>
            </a:pPr>
            <a:r>
              <a:rPr sz="3200">
                <a:latin typeface="Avenir Next Regular" panose="020B0803020202020204" charset="0"/>
                <a:ea typeface="Avenir Next Regular" panose="020B0803020202020204" charset="0"/>
                <a:cs typeface="Avenir Next Regular" panose="020B0803020202020204" charset="0"/>
                <a:sym typeface="+mn-ea"/>
              </a:rPr>
              <a:t>外部讲师和内部分享将包含中英文，不会只有中文分享。</a:t>
            </a:r>
            <a:endParaRPr sz="3200">
              <a:latin typeface="Avenir Next Regular" panose="020B0803020202020204" charset="0"/>
              <a:ea typeface="Avenir Next Regular" panose="020B0803020202020204" charset="0"/>
              <a:cs typeface="Avenir Next Regular" panose="020B0803020202020204" charset="0"/>
              <a:sym typeface="+mn-ea"/>
            </a:endParaRPr>
          </a:p>
          <a:p>
            <a:pPr marL="0" indent="0">
              <a:lnSpc>
                <a:spcPct val="120000"/>
              </a:lnSpc>
              <a:buNone/>
              <a:defRPr sz="5000">
                <a:solidFill>
                  <a:srgbClr val="D5D5D5"/>
                </a:solidFill>
              </a:defRPr>
            </a:pPr>
            <a:r>
              <a:rPr lang="en-US" sz="3200">
                <a:latin typeface="Avenir Next Regular" panose="020B0803020202020204" charset="0"/>
                <a:ea typeface="Avenir Next Regular" panose="020B0803020202020204" charset="0"/>
                <a:cs typeface="Avenir Next Regular" panose="020B0803020202020204" charset="0"/>
                <a:sym typeface="+mn-ea"/>
              </a:rPr>
              <a:t>* 是否</a:t>
            </a:r>
            <a:r>
              <a:rPr lang="zh-CN" altLang="en-US" sz="3200">
                <a:latin typeface="Avenir Next Regular" panose="020B0803020202020204" charset="0"/>
                <a:ea typeface="Avenir Next Regular" panose="020B0803020202020204" charset="0"/>
                <a:cs typeface="Avenir Next Regular" panose="020B0803020202020204" charset="0"/>
                <a:sym typeface="+mn-ea"/>
              </a:rPr>
              <a:t>会有中文翻译，待确认；</a:t>
            </a:r>
            <a:endParaRPr sz="3200">
              <a:latin typeface="Avenir Next Regular" panose="020B0803020202020204" charset="0"/>
              <a:ea typeface="Avenir Next Regular" panose="020B0803020202020204" charset="0"/>
              <a:cs typeface="Avenir Next Regular" panose="020B0803020202020204" charset="0"/>
              <a:sym typeface="+mn-ea"/>
            </a:endParaRPr>
          </a:p>
          <a:p>
            <a:pPr marL="0" indent="0">
              <a:lnSpc>
                <a:spcPct val="120000"/>
              </a:lnSpc>
              <a:buNone/>
              <a:defRPr sz="5000">
                <a:solidFill>
                  <a:srgbClr val="D5D5D5"/>
                </a:solidFill>
              </a:defRPr>
            </a:pPr>
            <a:endParaRPr lang="en-US" sz="3200">
              <a:latin typeface="Avenir Next Regular" panose="020B0803020202020204" charset="0"/>
              <a:ea typeface="Avenir Next Regular" panose="020B0803020202020204" charset="0"/>
              <a:cs typeface="Avenir Next Regular" panose="020B0803020202020204" charset="0"/>
              <a:sym typeface="+mn-ea"/>
            </a:endParaRPr>
          </a:p>
          <a:p>
            <a:pPr marL="0" indent="0">
              <a:lnSpc>
                <a:spcPct val="120000"/>
              </a:lnSpc>
              <a:buNone/>
              <a:defRPr sz="5000">
                <a:solidFill>
                  <a:srgbClr val="D5D5D5"/>
                </a:solidFill>
              </a:defRPr>
            </a:pPr>
            <a:r>
              <a:rPr lang="en-US" sz="3200">
                <a:latin typeface="Avenir Next Regular" panose="020B0803020202020204" charset="0"/>
                <a:ea typeface="Avenir Next Regular" panose="020B0803020202020204" charset="0"/>
                <a:cs typeface="Avenir Next Regular" panose="020B0803020202020204" charset="0"/>
                <a:sym typeface="+mn-ea"/>
              </a:rPr>
              <a:t>3.</a:t>
            </a:r>
            <a:r>
              <a:rPr sz="3200">
                <a:latin typeface="Avenir Next Regular" panose="020B0803020202020204" charset="0"/>
                <a:ea typeface="Avenir Next Regular" panose="020B0803020202020204" charset="0"/>
                <a:cs typeface="Avenir Next Regular" panose="020B0803020202020204" charset="0"/>
                <a:sym typeface="+mn-ea"/>
              </a:rPr>
              <a:t>家属政策</a:t>
            </a:r>
            <a:r>
              <a:rPr lang="en-US" sz="3200">
                <a:latin typeface="Avenir Next Regular" panose="020B0803020202020204" charset="0"/>
                <a:ea typeface="Avenir Next Regular" panose="020B0803020202020204" charset="0"/>
                <a:cs typeface="Avenir Next Regular" panose="020B0803020202020204" charset="0"/>
                <a:sym typeface="+mn-ea"/>
              </a:rPr>
              <a:t> </a:t>
            </a:r>
            <a:r>
              <a:rPr lang="zh-CN" sz="3200">
                <a:latin typeface="Avenir Next Regular" panose="020B0803020202020204" charset="0"/>
                <a:ea typeface="Avenir Next Regular" panose="020B0803020202020204" charset="0"/>
                <a:cs typeface="Avenir Next Regular" panose="020B0803020202020204" charset="0"/>
                <a:sym typeface="+mn-ea"/>
              </a:rPr>
              <a:t>？</a:t>
            </a:r>
            <a:endParaRPr lang="zh-CN" sz="3200">
              <a:latin typeface="Avenir Next Regular" panose="020B0803020202020204" charset="0"/>
              <a:ea typeface="Avenir Next Regular" panose="020B0803020202020204" charset="0"/>
              <a:cs typeface="Avenir Next Regular" panose="020B0803020202020204" charset="0"/>
              <a:sym typeface="+mn-ea"/>
            </a:endParaRPr>
          </a:p>
          <a:p>
            <a:pPr marL="0" indent="0">
              <a:lnSpc>
                <a:spcPct val="120000"/>
              </a:lnSpc>
              <a:buNone/>
              <a:defRPr sz="5000">
                <a:solidFill>
                  <a:srgbClr val="D5D5D5"/>
                </a:solidFill>
              </a:defRPr>
            </a:pPr>
            <a:r>
              <a:rPr sz="3200">
                <a:latin typeface="Avenir Next Regular" panose="020B0803020202020204" charset="0"/>
                <a:ea typeface="Avenir Next Regular" panose="020B0803020202020204" charset="0"/>
                <a:cs typeface="Avenir Next Regular" panose="020B0803020202020204" charset="0"/>
                <a:sym typeface="+mn-ea"/>
              </a:rPr>
              <a:t>高峰会不开放家属参与，因有保密原则‎。</a:t>
            </a:r>
            <a:endParaRPr sz="3200">
              <a:latin typeface="Avenir Next Regular" panose="020B0803020202020204" charset="0"/>
              <a:ea typeface="Avenir Next Regular" panose="020B0803020202020204" charset="0"/>
              <a:cs typeface="Avenir Next Regular" panose="020B0803020202020204" charset="0"/>
              <a:sym typeface="+mn-ea"/>
            </a:endParaRPr>
          </a:p>
        </p:txBody>
      </p:sp>
    </p:spTree>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1"/>
            <a:stretch>
              <a:fillRect t="-9277" b="-9277"/>
            </a:stretch>
          </a:blipFill>
        </p:spPr>
      </p:sp>
      <p:sp>
        <p:nvSpPr>
          <p:cNvPr id="3" name="Freeform 3"/>
          <p:cNvSpPr/>
          <p:nvPr/>
        </p:nvSpPr>
        <p:spPr>
          <a:xfrm rot="5400000">
            <a:off x="16336866" y="1496894"/>
            <a:ext cx="646032" cy="646032"/>
          </a:xfrm>
          <a:custGeom>
            <a:avLst/>
            <a:gdLst/>
            <a:ahLst/>
            <a:cxnLst/>
            <a:rect l="l" t="t" r="r" b="b"/>
            <a:pathLst>
              <a:path w="646032" h="646032">
                <a:moveTo>
                  <a:pt x="0" y="0"/>
                </a:moveTo>
                <a:lnTo>
                  <a:pt x="646032" y="0"/>
                </a:lnTo>
                <a:lnTo>
                  <a:pt x="646032" y="646032"/>
                </a:lnTo>
                <a:lnTo>
                  <a:pt x="0" y="646032"/>
                </a:lnTo>
                <a:lnTo>
                  <a:pt x="0" y="0"/>
                </a:lnTo>
                <a:close/>
              </a:path>
            </a:pathLst>
          </a:custGeom>
          <a:blipFill>
            <a:blip r:embed="rId2"/>
            <a:stretch>
              <a:fillRect/>
            </a:stretch>
          </a:blipFill>
        </p:spPr>
      </p:sp>
      <p:sp>
        <p:nvSpPr>
          <p:cNvPr id="7" name="TextBox 7"/>
          <p:cNvSpPr txBox="1"/>
          <p:nvPr/>
        </p:nvSpPr>
        <p:spPr>
          <a:xfrm>
            <a:off x="8077200" y="266700"/>
            <a:ext cx="2700655" cy="1107440"/>
          </a:xfrm>
          <a:prstGeom prst="rect">
            <a:avLst/>
          </a:prstGeom>
        </p:spPr>
        <p:txBody>
          <a:bodyPr wrap="square" lIns="0" tIns="0" rIns="0" bIns="0" rtlCol="0" anchor="t">
            <a:spAutoFit/>
          </a:bodyPr>
          <a:lstStyle/>
          <a:p>
            <a:pPr marL="0" lvl="0" indent="0" algn="ctr">
              <a:lnSpc>
                <a:spcPts val="8640"/>
              </a:lnSpc>
              <a:spcBef>
                <a:spcPct val="0"/>
              </a:spcBef>
            </a:pPr>
            <a:r>
              <a:rPr lang="en-US" sz="5400">
                <a:solidFill>
                  <a:schemeClr val="bg1"/>
                </a:solidFill>
                <a:latin typeface="方正书宋_GBK" panose="02000000000000000000" charset="-122"/>
                <a:ea typeface="方正书宋_GBK" panose="02000000000000000000" charset="-122"/>
                <a:sym typeface="+mn-ea"/>
              </a:rPr>
              <a:t>Q &amp; </a:t>
            </a:r>
            <a:r>
              <a:rPr lang="en-US" altLang="zh-CN" sz="5400">
                <a:solidFill>
                  <a:schemeClr val="bg1"/>
                </a:solidFill>
                <a:latin typeface="Times New Roman Regular" panose="02020603050405020304" charset="0"/>
                <a:ea typeface="方正小标宋_GBK" panose="02000000000000000000" charset="-122"/>
                <a:cs typeface="Times New Roman Regular" panose="02020603050405020304" charset="0"/>
                <a:sym typeface="+mn-ea"/>
              </a:rPr>
              <a:t>A</a:t>
            </a:r>
            <a:endParaRPr lang="en-US" altLang="zh-CN" sz="5400">
              <a:solidFill>
                <a:schemeClr val="bg1"/>
              </a:solidFill>
              <a:latin typeface="Times New Roman Regular" panose="02020603050405020304" charset="0"/>
              <a:ea typeface="方正书宋_GBK" panose="02000000000000000000" charset="-122"/>
              <a:cs typeface="Times New Roman Regular" panose="02020603050405020304" charset="0"/>
              <a:sym typeface="Noto Sans T Chinese" panose="020B0500000000000000" charset="-120"/>
            </a:endParaRPr>
          </a:p>
        </p:txBody>
      </p:sp>
      <p:sp>
        <p:nvSpPr>
          <p:cNvPr id="385" name="名稱：離島醫療綜合體北京協和醫院澳門醫學中心…"/>
          <p:cNvSpPr txBox="1">
            <a:spLocks noGrp="1"/>
          </p:cNvSpPr>
          <p:nvPr>
            <p:custDataLst>
              <p:tags r:id="rId3"/>
            </p:custDataLst>
          </p:nvPr>
        </p:nvSpPr>
        <p:spPr>
          <a:xfrm>
            <a:off x="685800" y="1409700"/>
            <a:ext cx="16958945" cy="8160385"/>
          </a:xfrm>
          <a:prstGeom prst="rect">
            <a:avLst/>
          </a:prstGeom>
          <a:ln w="12700">
            <a:miter lim="400000"/>
          </a:ln>
        </p:spPr>
        <p:txBody>
          <a:bodyPr lIns="50800" tIns="50800" rIns="50800" bIns="50800"/>
          <a:lstStyle>
            <a:lvl1pPr marL="5588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1pPr>
            <a:lvl2pPr marL="11176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2pPr>
            <a:lvl3pPr marL="16764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3pPr>
            <a:lvl4pPr marL="22352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4pPr>
            <a:lvl5pPr marL="27940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5pPr>
            <a:lvl6pPr marL="33528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6pPr>
            <a:lvl7pPr marL="39116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7pPr>
            <a:lvl8pPr marL="44704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8pPr>
            <a:lvl9pPr marL="5029200" marR="0" indent="-558800" algn="l" defTabSz="2438400" rtl="0" latinLnBrk="0">
              <a:lnSpc>
                <a:spcPct val="100000"/>
              </a:lnSpc>
              <a:spcBef>
                <a:spcPts val="2400"/>
              </a:spcBef>
              <a:spcAft>
                <a:spcPts val="0"/>
              </a:spcAft>
              <a:buClr>
                <a:srgbClr val="FFFFFF"/>
              </a:buClr>
              <a:buSzPct val="100000"/>
              <a:buFontTx/>
              <a:buChar char="•"/>
              <a:defRPr sz="4800" b="0" i="0" u="none" strike="noStrike" cap="none" spc="0" baseline="0">
                <a:solidFill>
                  <a:srgbClr val="FFFFFF"/>
                </a:solidFill>
                <a:uFillTx/>
                <a:latin typeface="Avenir Next Regular" panose="020B0803020202020204"/>
                <a:ea typeface="Avenir Next Regular" panose="020B0803020202020204"/>
                <a:cs typeface="Avenir Next Regular" panose="020B0803020202020204"/>
                <a:sym typeface="Avenir Next Regular" panose="020B0803020202020204"/>
              </a:defRPr>
            </a:lvl9pPr>
          </a:lstStyle>
          <a:p>
            <a:pPr marL="0" indent="0">
              <a:lnSpc>
                <a:spcPct val="100000"/>
              </a:lnSpc>
              <a:buNone/>
              <a:defRPr sz="5000">
                <a:solidFill>
                  <a:srgbClr val="D5D5D5"/>
                </a:solidFill>
              </a:defRPr>
            </a:pPr>
            <a:r>
              <a:rPr lang="en-US" altLang="zh-CN" sz="3200">
                <a:ea typeface="方正书宋_GBK" panose="02000000000000000000" charset="-122"/>
                <a:sym typeface="+mn-ea"/>
              </a:rPr>
              <a:t>1. Grouping Arrangements?</a:t>
            </a:r>
            <a:endParaRPr lang="en-US" altLang="zh-CN" sz="3200">
              <a:ea typeface="方正书宋_GBK" panose="02000000000000000000" charset="-122"/>
              <a:sym typeface="+mn-ea"/>
            </a:endParaRPr>
          </a:p>
          <a:p>
            <a:pPr marL="0" indent="0">
              <a:lnSpc>
                <a:spcPct val="100000"/>
              </a:lnSpc>
              <a:buNone/>
              <a:defRPr sz="5000">
                <a:solidFill>
                  <a:srgbClr val="D5D5D5"/>
                </a:solidFill>
              </a:defRPr>
            </a:pPr>
            <a:r>
              <a:rPr lang="en-US" altLang="zh-CN" sz="2800">
                <a:ea typeface="方正书宋_GBK" panose="02000000000000000000" charset="-122"/>
                <a:sym typeface="+mn-ea"/>
              </a:rPr>
              <a:t>The General Association is responsible for grouping, while each local chapter handles room assignments. A total of 15 groups are planned for this year.</a:t>
            </a:r>
            <a:endParaRPr lang="en-US" altLang="zh-CN" sz="2800">
              <a:ea typeface="方正书宋_GBK" panose="02000000000000000000" charset="-122"/>
              <a:sym typeface="+mn-ea"/>
            </a:endParaRPr>
          </a:p>
          <a:p>
            <a:pPr marL="0" indent="0">
              <a:lnSpc>
                <a:spcPct val="100000"/>
              </a:lnSpc>
              <a:buNone/>
              <a:defRPr sz="5000">
                <a:solidFill>
                  <a:srgbClr val="D5D5D5"/>
                </a:solidFill>
              </a:defRPr>
            </a:pPr>
            <a:endParaRPr lang="en-US" altLang="zh-CN" sz="2800">
              <a:ea typeface="方正书宋_GBK" panose="02000000000000000000" charset="-122"/>
              <a:sym typeface="+mn-ea"/>
            </a:endParaRPr>
          </a:p>
          <a:p>
            <a:pPr marL="0" indent="0">
              <a:lnSpc>
                <a:spcPct val="100000"/>
              </a:lnSpc>
              <a:buNone/>
              <a:defRPr sz="5000">
                <a:solidFill>
                  <a:srgbClr val="D5D5D5"/>
                </a:solidFill>
              </a:defRPr>
            </a:pPr>
            <a:r>
              <a:rPr lang="en-US" altLang="zh-CN" sz="3200">
                <a:ea typeface="方正书宋_GBK" panose="02000000000000000000" charset="-122"/>
                <a:sym typeface="+mn-ea"/>
              </a:rPr>
              <a:t>2. Speech Language Arrangements?</a:t>
            </a:r>
            <a:endParaRPr lang="en-US" altLang="zh-CN" sz="3200">
              <a:ea typeface="方正书宋_GBK" panose="02000000000000000000" charset="-122"/>
              <a:sym typeface="+mn-ea"/>
            </a:endParaRPr>
          </a:p>
          <a:p>
            <a:pPr marL="0" indent="0">
              <a:lnSpc>
                <a:spcPct val="100000"/>
              </a:lnSpc>
              <a:buNone/>
              <a:defRPr sz="5000">
                <a:solidFill>
                  <a:srgbClr val="D5D5D5"/>
                </a:solidFill>
              </a:defRPr>
            </a:pPr>
            <a:r>
              <a:rPr lang="en-US" altLang="zh-CN" sz="2800">
                <a:ea typeface="方正书宋_GBK" panose="02000000000000000000" charset="-122"/>
                <a:sym typeface="+mn-ea"/>
              </a:rPr>
              <a:t>The external keynote speeches and internal sharing sessions will be conducted in both Chinese and English; it will not be limited to Chinese only.</a:t>
            </a:r>
            <a:endParaRPr lang="en-US" altLang="zh-CN" sz="2800">
              <a:ea typeface="方正书宋_GBK" panose="02000000000000000000" charset="-122"/>
              <a:sym typeface="+mn-ea"/>
            </a:endParaRPr>
          </a:p>
          <a:p>
            <a:pPr marL="0" indent="0">
              <a:lnSpc>
                <a:spcPct val="100000"/>
              </a:lnSpc>
              <a:buNone/>
              <a:defRPr sz="5000">
                <a:solidFill>
                  <a:srgbClr val="D5D5D5"/>
                </a:solidFill>
              </a:defRPr>
            </a:pPr>
            <a:r>
              <a:rPr lang="en-US" altLang="zh-CN" sz="2800">
                <a:ea typeface="方正书宋_GBK" panose="02000000000000000000" charset="-122"/>
                <a:sym typeface="+mn-ea"/>
              </a:rPr>
              <a:t>Whether simultaneous interpretation or translation will be provided is still to be confirmed.</a:t>
            </a:r>
            <a:endParaRPr lang="en-US" altLang="zh-CN" sz="2800">
              <a:ea typeface="方正书宋_GBK" panose="02000000000000000000" charset="-122"/>
              <a:sym typeface="+mn-ea"/>
            </a:endParaRPr>
          </a:p>
          <a:p>
            <a:pPr marL="0" indent="0">
              <a:lnSpc>
                <a:spcPct val="100000"/>
              </a:lnSpc>
              <a:buNone/>
              <a:defRPr sz="5000">
                <a:solidFill>
                  <a:srgbClr val="D5D5D5"/>
                </a:solidFill>
              </a:defRPr>
            </a:pPr>
            <a:endParaRPr lang="en-US" altLang="zh-CN" sz="2800">
              <a:ea typeface="方正书宋_GBK" panose="02000000000000000000" charset="-122"/>
              <a:sym typeface="+mn-ea"/>
            </a:endParaRPr>
          </a:p>
          <a:p>
            <a:pPr marL="0" indent="0">
              <a:lnSpc>
                <a:spcPct val="100000"/>
              </a:lnSpc>
              <a:buNone/>
              <a:defRPr sz="5000">
                <a:solidFill>
                  <a:srgbClr val="D5D5D5"/>
                </a:solidFill>
              </a:defRPr>
            </a:pPr>
            <a:r>
              <a:rPr lang="en-US" altLang="zh-CN" sz="3200">
                <a:ea typeface="方正书宋_GBK" panose="02000000000000000000" charset="-122"/>
                <a:sym typeface="+mn-ea"/>
              </a:rPr>
              <a:t>3. Family Member Policy?</a:t>
            </a:r>
            <a:endParaRPr lang="en-US" altLang="zh-CN" sz="3200">
              <a:ea typeface="方正书宋_GBK" panose="02000000000000000000" charset="-122"/>
              <a:sym typeface="+mn-ea"/>
            </a:endParaRPr>
          </a:p>
          <a:p>
            <a:pPr marL="0" indent="0">
              <a:lnSpc>
                <a:spcPct val="100000"/>
              </a:lnSpc>
              <a:buNone/>
              <a:defRPr sz="5000">
                <a:solidFill>
                  <a:srgbClr val="D5D5D5"/>
                </a:solidFill>
              </a:defRPr>
            </a:pPr>
            <a:r>
              <a:rPr lang="en-US" altLang="zh-CN" sz="2800">
                <a:ea typeface="方正书宋_GBK" panose="02000000000000000000" charset="-122"/>
                <a:sym typeface="+mn-ea"/>
              </a:rPr>
              <a:t>Family members are not permitted to participate in the Summit, due to strict confidentiality principles.</a:t>
            </a:r>
            <a:endParaRPr lang="en-US" altLang="zh-CN" sz="2800">
              <a:ea typeface="方正书宋_GBK" panose="02000000000000000000" charset="-122"/>
              <a:sym typeface="+mn-ea"/>
            </a:endParaRPr>
          </a:p>
        </p:txBody>
      </p:sp>
    </p:spTree>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2" name="Group 2"/>
          <p:cNvGrpSpPr/>
          <p:nvPr/>
        </p:nvGrpSpPr>
        <p:grpSpPr>
          <a:xfrm rot="0">
            <a:off x="0" y="0"/>
            <a:ext cx="8302249" cy="10287000"/>
            <a:chOff x="0" y="0"/>
            <a:chExt cx="2808415" cy="3479800"/>
          </a:xfrm>
        </p:grpSpPr>
        <p:sp>
          <p:nvSpPr>
            <p:cNvPr id="3" name="Freeform 3"/>
            <p:cNvSpPr/>
            <p:nvPr/>
          </p:nvSpPr>
          <p:spPr>
            <a:xfrm>
              <a:off x="0" y="0"/>
              <a:ext cx="2808415" cy="3479800"/>
            </a:xfrm>
            <a:custGeom>
              <a:avLst/>
              <a:gdLst/>
              <a:ahLst/>
              <a:cxnLst/>
              <a:rect l="l" t="t" r="r" b="b"/>
              <a:pathLst>
                <a:path w="2808415" h="3479800">
                  <a:moveTo>
                    <a:pt x="0" y="0"/>
                  </a:moveTo>
                  <a:lnTo>
                    <a:pt x="2808415" y="0"/>
                  </a:lnTo>
                  <a:lnTo>
                    <a:pt x="2808415" y="3479800"/>
                  </a:lnTo>
                  <a:lnTo>
                    <a:pt x="0" y="3479800"/>
                  </a:lnTo>
                  <a:close/>
                </a:path>
              </a:pathLst>
            </a:custGeom>
            <a:solidFill>
              <a:srgbClr val="000000"/>
            </a:solidFill>
          </p:spPr>
        </p:sp>
      </p:grpSp>
      <p:grpSp>
        <p:nvGrpSpPr>
          <p:cNvPr id="4" name="Group 4"/>
          <p:cNvGrpSpPr/>
          <p:nvPr/>
        </p:nvGrpSpPr>
        <p:grpSpPr>
          <a:xfrm rot="0">
            <a:off x="0" y="0"/>
            <a:ext cx="8302249" cy="10287000"/>
            <a:chOff x="0" y="0"/>
            <a:chExt cx="11069666" cy="13716000"/>
          </a:xfrm>
        </p:grpSpPr>
        <p:pic>
          <p:nvPicPr>
            <p:cNvPr id="5" name="Picture 5"/>
            <p:cNvPicPr>
              <a:picLocks noChangeAspect="1"/>
            </p:cNvPicPr>
            <p:nvPr/>
          </p:nvPicPr>
          <p:blipFill>
            <a:blip r:embed="rId1">
              <a:alphaModFix amt="50000"/>
            </a:blip>
            <a:srcRect l="23064" r="23064"/>
            <a:stretch>
              <a:fillRect/>
            </a:stretch>
          </p:blipFill>
          <p:spPr>
            <a:xfrm>
              <a:off x="0" y="0"/>
              <a:ext cx="11069666" cy="13716000"/>
            </a:xfrm>
            <a:prstGeom prst="rect">
              <a:avLst/>
            </a:prstGeom>
          </p:spPr>
        </p:pic>
      </p:grpSp>
      <p:sp>
        <p:nvSpPr>
          <p:cNvPr id="6" name="Freeform 6"/>
          <p:cNvSpPr/>
          <p:nvPr/>
        </p:nvSpPr>
        <p:spPr>
          <a:xfrm>
            <a:off x="3558318" y="7858350"/>
            <a:ext cx="1195208" cy="664429"/>
          </a:xfrm>
          <a:custGeom>
            <a:avLst/>
            <a:gdLst/>
            <a:ahLst/>
            <a:cxnLst/>
            <a:rect l="l" t="t" r="r" b="b"/>
            <a:pathLst>
              <a:path w="1195208" h="664429">
                <a:moveTo>
                  <a:pt x="0" y="0"/>
                </a:moveTo>
                <a:lnTo>
                  <a:pt x="1195208" y="0"/>
                </a:lnTo>
                <a:lnTo>
                  <a:pt x="1195208" y="664429"/>
                </a:lnTo>
                <a:lnTo>
                  <a:pt x="0" y="664429"/>
                </a:lnTo>
                <a:lnTo>
                  <a:pt x="0" y="0"/>
                </a:lnTo>
                <a:close/>
              </a:path>
            </a:pathLst>
          </a:custGeom>
          <a:blipFill>
            <a:blip r:embed="rId2"/>
            <a:stretch>
              <a:fillRect/>
            </a:stretch>
          </a:blipFill>
        </p:spPr>
      </p:sp>
      <p:sp>
        <p:nvSpPr>
          <p:cNvPr id="7" name="TextBox 7"/>
          <p:cNvSpPr txBox="1"/>
          <p:nvPr/>
        </p:nvSpPr>
        <p:spPr>
          <a:xfrm>
            <a:off x="729155" y="4457428"/>
            <a:ext cx="6853533" cy="1107440"/>
          </a:xfrm>
          <a:prstGeom prst="rect">
            <a:avLst/>
          </a:prstGeom>
        </p:spPr>
        <p:txBody>
          <a:bodyPr lIns="0" tIns="0" rIns="0" bIns="0" rtlCol="0" anchor="t">
            <a:spAutoFit/>
          </a:bodyPr>
          <a:lstStyle/>
          <a:p>
            <a:pPr algn="ctr">
              <a:lnSpc>
                <a:spcPts val="8640"/>
              </a:lnSpc>
            </a:pPr>
            <a:r>
              <a:rPr lang="zh-CN" altLang="en-US" sz="7200" b="1">
                <a:solidFill>
                  <a:srgbClr val="FFFFFF"/>
                </a:solidFill>
                <a:latin typeface="方正书宋_GBK" panose="02000000000000000000" charset="-122"/>
                <a:ea typeface="方正书宋_GBK" panose="02000000000000000000" charset="-122"/>
                <a:cs typeface="Noto Sans T Chinese Bold"/>
                <a:sym typeface="Noto Sans T Chinese Bold"/>
              </a:rPr>
              <a:t>联络</a:t>
            </a:r>
            <a:r>
              <a:rPr lang="zh-CN" altLang="en-US" sz="7200" b="1">
                <a:solidFill>
                  <a:srgbClr val="FFFFFF"/>
                </a:solidFill>
                <a:latin typeface="方正书宋_GBK" panose="02000000000000000000" charset="-122"/>
                <a:ea typeface="方正书宋_GBK" panose="02000000000000000000" charset="-122"/>
                <a:cs typeface="Noto Sans T Chinese Bold"/>
                <a:sym typeface="Noto Sans T Chinese Bold"/>
              </a:rPr>
              <a:t>信息</a:t>
            </a:r>
            <a:endParaRPr lang="zh-CN" altLang="en-US" sz="7200" b="1">
              <a:solidFill>
                <a:srgbClr val="FFFFFF"/>
              </a:solidFill>
              <a:latin typeface="方正书宋_GBK" panose="02000000000000000000" charset="-122"/>
              <a:ea typeface="方正书宋_GBK" panose="02000000000000000000" charset="-122"/>
              <a:cs typeface="Noto Sans T Chinese Bold"/>
              <a:sym typeface="Noto Sans T Chinese Bold"/>
            </a:endParaRPr>
          </a:p>
        </p:txBody>
      </p:sp>
      <p:sp>
        <p:nvSpPr>
          <p:cNvPr id="11" name="TextBox 11"/>
          <p:cNvSpPr txBox="1"/>
          <p:nvPr/>
        </p:nvSpPr>
        <p:spPr>
          <a:xfrm>
            <a:off x="9220200" y="4623435"/>
            <a:ext cx="8598535" cy="1315720"/>
          </a:xfrm>
          <a:prstGeom prst="rect">
            <a:avLst/>
          </a:prstGeom>
        </p:spPr>
        <p:txBody>
          <a:bodyPr wrap="square" lIns="0" tIns="0" rIns="0" bIns="0" rtlCol="0" anchor="t">
            <a:spAutoFit/>
          </a:bodyPr>
          <a:lstStyle/>
          <a:p>
            <a:pPr algn="l">
              <a:lnSpc>
                <a:spcPts val="5130"/>
              </a:lnSpc>
            </a:pPr>
            <a:r>
              <a:rPr lang="en-US" sz="5400">
                <a:solidFill>
                  <a:srgbClr val="009490"/>
                </a:solidFill>
                <a:latin typeface="Avenir Next Regular" panose="020B0803020202020204" charset="0"/>
                <a:ea typeface="方正书宋_GBK" panose="02000000000000000000" charset="-122"/>
                <a:cs typeface="Avenir Next Regular" panose="020B0803020202020204" charset="0"/>
                <a:sym typeface="+mn-ea"/>
              </a:rPr>
              <a:t>Summit </a:t>
            </a:r>
            <a:endParaRPr lang="en-US" sz="5400">
              <a:solidFill>
                <a:srgbClr val="009490"/>
              </a:solidFill>
              <a:latin typeface="Avenir Next Regular" panose="020B0803020202020204" charset="0"/>
              <a:ea typeface="方正书宋_GBK" panose="02000000000000000000" charset="-122"/>
              <a:cs typeface="Avenir Next Regular" panose="020B0803020202020204" charset="0"/>
              <a:sym typeface="+mn-ea"/>
            </a:endParaRPr>
          </a:p>
          <a:p>
            <a:pPr algn="l">
              <a:lnSpc>
                <a:spcPts val="5130"/>
              </a:lnSpc>
            </a:pPr>
            <a:r>
              <a:rPr lang="en-US" altLang="zh-CN" sz="5400">
                <a:solidFill>
                  <a:srgbClr val="009490"/>
                </a:solidFill>
                <a:latin typeface="Avenir Next Regular" panose="020B0803020202020204" charset="0"/>
                <a:ea typeface="方正书宋_GBK" panose="02000000000000000000" charset="-122"/>
                <a:cs typeface="Avenir Next Regular" panose="020B0803020202020204" charset="0"/>
                <a:sym typeface="+mn-ea"/>
              </a:rPr>
              <a:t>Contact Information</a:t>
            </a:r>
            <a:endParaRPr lang="en-US" altLang="zh-CN" sz="5400">
              <a:solidFill>
                <a:srgbClr val="009490"/>
              </a:solidFill>
              <a:latin typeface="Avenir Next Regular" panose="020B0803020202020204" charset="0"/>
              <a:ea typeface="方正书宋_GBK" panose="02000000000000000000" charset="-122"/>
              <a:cs typeface="Avenir Next Regular" panose="020B0803020202020204" charset="0"/>
              <a:sym typeface="+mn-ea"/>
            </a:endParaRPr>
          </a:p>
        </p:txBody>
      </p:sp>
      <p:grpSp>
        <p:nvGrpSpPr>
          <p:cNvPr id="15" name="Group 8"/>
          <p:cNvGrpSpPr/>
          <p:nvPr/>
        </p:nvGrpSpPr>
        <p:grpSpPr>
          <a:xfrm rot="0">
            <a:off x="1905000" y="8877300"/>
            <a:ext cx="4401185" cy="1191895"/>
            <a:chOff x="-139700" y="-569276"/>
            <a:chExt cx="5868247" cy="1627732"/>
          </a:xfrm>
        </p:grpSpPr>
        <p:sp>
          <p:nvSpPr>
            <p:cNvPr id="16" name="TextBox 9"/>
            <p:cNvSpPr txBox="1"/>
            <p:nvPr/>
          </p:nvSpPr>
          <p:spPr>
            <a:xfrm>
              <a:off x="-139700" y="486972"/>
              <a:ext cx="5786967" cy="369427"/>
            </a:xfrm>
            <a:prstGeom prst="rect">
              <a:avLst/>
            </a:prstGeom>
          </p:spPr>
          <p:txBody>
            <a:bodyPr lIns="0" tIns="0" rIns="0" bIns="0" rtlCol="0" anchor="t">
              <a:noAutofit/>
            </a:bodyPr>
            <a:lstStyle/>
            <a:p>
              <a:pPr algn="ctr">
                <a:lnSpc>
                  <a:spcPts val="1120"/>
                </a:lnSpc>
              </a:pPr>
              <a:endParaRPr lang="en-US" altLang="zh-CN"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endParaRPr>
            </a:p>
          </p:txBody>
        </p:sp>
        <p:sp>
          <p:nvSpPr>
            <p:cNvPr id="17" name="TextBox 10"/>
            <p:cNvSpPr txBox="1"/>
            <p:nvPr/>
          </p:nvSpPr>
          <p:spPr>
            <a:xfrm>
              <a:off x="165100" y="-569276"/>
              <a:ext cx="5563447" cy="1627732"/>
            </a:xfrm>
            <a:prstGeom prst="rect">
              <a:avLst/>
            </a:prstGeom>
          </p:spPr>
          <p:txBody>
            <a:bodyPr wrap="square" lIns="0" tIns="0" rIns="0" bIns="0" rtlCol="0" anchor="t">
              <a:noAutofit/>
            </a:bodyPr>
            <a:lstStyle/>
            <a:p>
              <a:pPr algn="ctr">
                <a:lnSpc>
                  <a:spcPts val="2300"/>
                </a:lnSpc>
              </a:pPr>
              <a:r>
                <a:rPr lang="en-US" sz="2000" b="1" spc="240">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Bold"/>
                </a:rPr>
                <a:t>雁博青年创业家协会</a:t>
              </a:r>
              <a:endParaRPr lang="en-US" sz="2000" b="1" spc="240">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Bold"/>
              </a:endParaRPr>
            </a:p>
            <a:p>
              <a:pPr algn="ctr">
                <a:lnSpc>
                  <a:spcPts val="2300"/>
                </a:lnSpc>
              </a:pPr>
              <a:r>
                <a:rPr lang="en-US" altLang="zh-CN" sz="2000">
                  <a:solidFill>
                    <a:srgbClr val="FFFFFF"/>
                  </a:solidFill>
                  <a:latin typeface="Avenir Next Regular" panose="020B0803020202020204" charset="0"/>
                  <a:ea typeface="仓耳灵动黑 简" panose="02000500000000000000" charset="-122"/>
                  <a:cs typeface="Avenir Next Regular" panose="020B0803020202020204" charset="0"/>
                  <a:sym typeface="Noto Sans T Chinese" panose="020B0500000000000000" charset="-120"/>
                </a:rPr>
                <a:t>Young Entrepreneurs Network</a:t>
              </a:r>
              <a:endParaRPr lang="en-US" altLang="zh-CN" sz="2000">
                <a:solidFill>
                  <a:srgbClr val="FFFFFF"/>
                </a:solidFill>
                <a:latin typeface="Avenir Next Regular" panose="020B0803020202020204" charset="0"/>
                <a:ea typeface="仓耳灵动黑 简" panose="02000500000000000000" charset="-122"/>
                <a:cs typeface="Avenir Next Regular" panose="020B0803020202020204" charset="0"/>
                <a:sym typeface="Noto Sans T Chinese" panose="020B0500000000000000" charset="-120"/>
              </a:endParaRPr>
            </a:p>
            <a:p>
              <a:pPr algn="ctr">
                <a:lnSpc>
                  <a:spcPts val="2300"/>
                </a:lnSpc>
              </a:pPr>
              <a:r>
                <a:rPr lang="zh-CN" altLang="en-US"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rPr>
                <a:t>于</a:t>
              </a:r>
              <a:r>
                <a:rPr lang="en-US"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rPr>
                <a:t>2008年</a:t>
              </a:r>
              <a:r>
                <a:rPr lang="zh-CN" altLang="en-US"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rPr>
                <a:t>成立</a:t>
              </a:r>
              <a:r>
                <a:rPr lang="en-US" altLang="zh-CN"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rPr>
                <a:t> · Established in 2008</a:t>
              </a:r>
              <a:endParaRPr lang="en-US" altLang="zh-CN" sz="800" spc="304">
                <a:solidFill>
                  <a:srgbClr val="FFFFFF"/>
                </a:solidFill>
                <a:latin typeface="Avenir Next Regular" panose="020B0803020202020204" charset="0"/>
                <a:ea typeface="方正书宋_GBK" panose="02000000000000000000" charset="-122"/>
                <a:cs typeface="Avenir Next Regular" panose="020B0803020202020204" charset="0"/>
                <a:sym typeface="Noto Sans T Chinese" panose="020B0500000000000000" charset="-120"/>
              </a:endParaRPr>
            </a:p>
            <a:p>
              <a:pPr algn="ctr">
                <a:lnSpc>
                  <a:spcPts val="2300"/>
                </a:lnSpc>
              </a:pPr>
              <a:r>
                <a:rPr lang="en-US" sz="800">
                  <a:solidFill>
                    <a:srgbClr val="FFFFFF"/>
                  </a:solidFill>
                  <a:latin typeface="Avenir Next Regular" panose="020B0803020202020204" charset="0"/>
                  <a:ea typeface="仓耳灵动黑 简" panose="02000500000000000000" charset="-122"/>
                  <a:cs typeface="Avenir Next Regular" panose="020B0803020202020204" charset="0"/>
                  <a:sym typeface="Noto Sans T Chinese" panose="020B0500000000000000" charset="-120"/>
                </a:rPr>
                <a:t> </a:t>
              </a:r>
              <a:endParaRPr lang="en-US" sz="800">
                <a:solidFill>
                  <a:srgbClr val="FFFFFF"/>
                </a:solidFill>
                <a:latin typeface="Avenir Next Regular" panose="020B0803020202020204" charset="0"/>
                <a:ea typeface="仓耳灵动黑 简" panose="02000500000000000000" charset="-122"/>
                <a:cs typeface="Avenir Next Regular" panose="020B0803020202020204" charset="0"/>
                <a:sym typeface="Noto Sans T Chinese" panose="020B0500000000000000" charset="-120"/>
              </a:endParaRPr>
            </a:p>
            <a:p>
              <a:pPr algn="ctr">
                <a:lnSpc>
                  <a:spcPts val="2300"/>
                </a:lnSpc>
              </a:pPr>
              <a:endParaRPr lang="en-US" sz="800" b="1" spc="240">
                <a:solidFill>
                  <a:srgbClr val="FFFFFF"/>
                </a:solidFill>
                <a:latin typeface="Avenir Next Regular" panose="020B0803020202020204" charset="0"/>
                <a:ea typeface="仓耳灵动黑 简" panose="02000500000000000000" charset="-122"/>
                <a:cs typeface="Avenir Next Regular" panose="020B0803020202020204" charset="0"/>
                <a:sym typeface="Noto Sans T Chinese" panose="020B0500000000000000" charset="-120"/>
              </a:endParaRPr>
            </a:p>
          </p:txBody>
        </p:sp>
      </p:grpSp>
    </p:spTree>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1"/>
            <a:stretch>
              <a:fillRect t="-9277" b="-9277"/>
            </a:stretch>
          </a:blipFill>
        </p:spPr>
      </p:sp>
      <p:sp>
        <p:nvSpPr>
          <p:cNvPr id="3" name="Freeform 3"/>
          <p:cNvSpPr/>
          <p:nvPr/>
        </p:nvSpPr>
        <p:spPr>
          <a:xfrm rot="5400000">
            <a:off x="16336866" y="1496894"/>
            <a:ext cx="646032" cy="646032"/>
          </a:xfrm>
          <a:custGeom>
            <a:avLst/>
            <a:gdLst/>
            <a:ahLst/>
            <a:cxnLst/>
            <a:rect l="l" t="t" r="r" b="b"/>
            <a:pathLst>
              <a:path w="646032" h="646032">
                <a:moveTo>
                  <a:pt x="0" y="0"/>
                </a:moveTo>
                <a:lnTo>
                  <a:pt x="646032" y="0"/>
                </a:lnTo>
                <a:lnTo>
                  <a:pt x="646032" y="646032"/>
                </a:lnTo>
                <a:lnTo>
                  <a:pt x="0" y="646032"/>
                </a:lnTo>
                <a:lnTo>
                  <a:pt x="0" y="0"/>
                </a:lnTo>
                <a:close/>
              </a:path>
            </a:pathLst>
          </a:custGeom>
          <a:blipFill>
            <a:blip r:embed="rId2"/>
            <a:stretch>
              <a:fillRect/>
            </a:stretch>
          </a:blipFill>
        </p:spPr>
      </p:sp>
      <p:sp>
        <p:nvSpPr>
          <p:cNvPr id="9" name="聯絡資訊"/>
          <p:cNvSpPr txBox="1">
            <a:spLocks noGrp="1"/>
          </p:cNvSpPr>
          <p:nvPr>
            <p:custDataLst>
              <p:tags r:id="rId3"/>
            </p:custDataLst>
          </p:nvPr>
        </p:nvSpPr>
        <p:spPr>
          <a:xfrm>
            <a:off x="685800" y="190500"/>
            <a:ext cx="15310485" cy="1181100"/>
          </a:xfrm>
          <a:prstGeom prst="rect">
            <a:avLst/>
          </a:prstGeom>
          <a:ln w="12700">
            <a:miter lim="400000"/>
          </a:ln>
        </p:spPr>
        <p:txBody>
          <a:bodyPr lIns="50800" tIns="50800" rIns="50800" bIns="50800" anchor="b">
            <a:noAutofit/>
          </a:bodyPr>
          <a:lstStyle>
            <a:lvl1pPr algn="l" defTabSz="808990">
              <a:defRPr sz="8230" spc="-246"/>
            </a:lvl1pPr>
          </a:lstStyle>
          <a:p>
            <a:pPr>
              <a:lnSpc>
                <a:spcPct val="120000"/>
              </a:lnSpc>
              <a:spcBef>
                <a:spcPts val="0"/>
              </a:spcBef>
              <a:spcAft>
                <a:spcPts val="0"/>
              </a:spcAft>
            </a:pPr>
            <a:r>
              <a:rPr lang="en-US" altLang="zh-CN" sz="4400">
                <a:solidFill>
                  <a:schemeClr val="bg1"/>
                </a:solidFill>
                <a:latin typeface="Avenir Next Regular" panose="020B0803020202020204" charset="0"/>
                <a:ea typeface="Avenir Next Regular" panose="020B0803020202020204" charset="0"/>
                <a:cs typeface="Avenir Next Regular" panose="020B0803020202020204" charset="0"/>
                <a:sym typeface="+mn-ea"/>
              </a:rPr>
              <a:t>Summit  </a:t>
            </a:r>
            <a:r>
              <a:rPr lang="en-US" altLang="zh-CN" sz="4400">
                <a:solidFill>
                  <a:srgbClr val="009490"/>
                </a:solidFill>
                <a:latin typeface="Avenir Next Regular" panose="020B0803020202020204" charset="0"/>
                <a:ea typeface="Avenir Next Regular" panose="020B0803020202020204" charset="0"/>
                <a:cs typeface="Avenir Next Regular" panose="020B0803020202020204" charset="0"/>
                <a:sym typeface="+mn-ea"/>
              </a:rPr>
              <a:t>Contact Information</a:t>
            </a:r>
            <a:endParaRPr lang="en-US" altLang="zh-CN" sz="4400">
              <a:solidFill>
                <a:schemeClr val="bg1"/>
              </a:solidFill>
              <a:latin typeface="Avenir Next Regular" panose="020B0803020202020204" charset="0"/>
              <a:ea typeface="Avenir Next Regular" panose="020B0803020202020204" charset="0"/>
              <a:cs typeface="Avenir Next Regular" panose="020B0803020202020204" charset="0"/>
              <a:sym typeface="+mn-ea"/>
            </a:endParaRPr>
          </a:p>
        </p:txBody>
      </p:sp>
      <p:graphicFrame>
        <p:nvGraphicFramePr>
          <p:cNvPr id="6" name="表格 5"/>
          <p:cNvGraphicFramePr/>
          <p:nvPr>
            <p:custDataLst>
              <p:tags r:id="rId4"/>
            </p:custDataLst>
          </p:nvPr>
        </p:nvGraphicFramePr>
        <p:xfrm>
          <a:off x="2209800" y="1943100"/>
          <a:ext cx="14009370" cy="7146290"/>
        </p:xfrm>
        <a:graphic>
          <a:graphicData uri="http://schemas.openxmlformats.org/drawingml/2006/table">
            <a:tbl>
              <a:tblPr/>
              <a:tblGrid>
                <a:gridCol w="2976880"/>
                <a:gridCol w="3154045"/>
                <a:gridCol w="2949575"/>
                <a:gridCol w="4928870"/>
              </a:tblGrid>
              <a:tr h="565150">
                <a:tc>
                  <a:txBody>
                    <a:bodyPr/>
                    <a:p>
                      <a:pPr indent="0" algn="ctr">
                        <a:buNone/>
                      </a:pPr>
                      <a:r>
                        <a:rPr lang="zh-CN" sz="2800" b="0">
                          <a:solidFill>
                            <a:schemeClr val="bg1"/>
                          </a:solidFill>
                          <a:latin typeface="Avenir Next Regular" panose="020B0803020202020204" charset="0"/>
                          <a:ea typeface="Avenir Next Regular" panose="020B0803020202020204" charset="0"/>
                          <a:cs typeface="Avenir Next Regular" panose="020B0803020202020204" charset="0"/>
                        </a:rPr>
                        <a:t>姓名</a:t>
                      </a:r>
                      <a:r>
                        <a:rPr lang="en-US" altLang="zh-CN" sz="2800" b="0">
                          <a:solidFill>
                            <a:schemeClr val="bg1"/>
                          </a:solidFill>
                          <a:latin typeface="Avenir Next Regular" panose="020B0803020202020204" charset="0"/>
                          <a:ea typeface="Avenir Next Regular" panose="020B0803020202020204" charset="0"/>
                          <a:cs typeface="Avenir Next Regular" panose="020B0803020202020204" charset="0"/>
                        </a:rPr>
                        <a:t>/N</a:t>
                      </a:r>
                      <a:r>
                        <a:rPr lang="en-US" altLang="zh-CN" sz="2800" b="0">
                          <a:solidFill>
                            <a:schemeClr val="bg1"/>
                          </a:solidFill>
                          <a:latin typeface="Avenir Next Regular" panose="020B0803020202020204" charset="0"/>
                          <a:ea typeface="Avenir Next Regular" panose="020B0803020202020204" charset="0"/>
                          <a:cs typeface="Avenir Next Regular" panose="020B0803020202020204" charset="0"/>
                        </a:rPr>
                        <a:t>ame</a:t>
                      </a:r>
                      <a:endParaRPr lang="en-US" altLang="zh-CN" sz="28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12700" marR="12700" marT="12700" vert="horz"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p>
                      <a:pPr indent="0" algn="ctr">
                        <a:buNone/>
                      </a:pPr>
                      <a:r>
                        <a:rPr lang="zh-CN" sz="2800" b="0">
                          <a:solidFill>
                            <a:schemeClr val="bg1"/>
                          </a:solidFill>
                          <a:latin typeface="Avenir Next Regular" panose="020B0803020202020204" charset="0"/>
                          <a:ea typeface="Avenir Next Regular" panose="020B0803020202020204" charset="0"/>
                          <a:cs typeface="Avenir Next Regular" panose="020B0803020202020204" charset="0"/>
                        </a:rPr>
                        <a:t>职务</a:t>
                      </a:r>
                      <a:r>
                        <a:rPr lang="en-US" altLang="zh-CN" sz="2800" b="0">
                          <a:solidFill>
                            <a:schemeClr val="bg1"/>
                          </a:solidFill>
                          <a:latin typeface="Avenir Next Regular" panose="020B0803020202020204" charset="0"/>
                          <a:ea typeface="Avenir Next Regular" panose="020B0803020202020204" charset="0"/>
                          <a:cs typeface="Avenir Next Regular" panose="020B0803020202020204" charset="0"/>
                        </a:rPr>
                        <a:t>/Title</a:t>
                      </a:r>
                      <a:endParaRPr lang="en-US" altLang="zh-CN" sz="28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12700" marR="12700" marT="12700" vert="horz"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gridSpan="2">
                  <a:txBody>
                    <a:bodyPr/>
                    <a:p>
                      <a:pPr indent="0" algn="ctr">
                        <a:buNone/>
                      </a:pPr>
                      <a:r>
                        <a:rPr lang="zh-CN" sz="2800" b="0">
                          <a:solidFill>
                            <a:schemeClr val="bg1"/>
                          </a:solidFill>
                          <a:latin typeface="Avenir Next Regular" panose="020B0803020202020204" charset="0"/>
                          <a:ea typeface="Avenir Next Regular" panose="020B0803020202020204" charset="0"/>
                          <a:cs typeface="Avenir Next Regular" panose="020B0803020202020204" charset="0"/>
                        </a:rPr>
                        <a:t>联系方式</a:t>
                      </a:r>
                      <a:r>
                        <a:rPr lang="en-US" altLang="zh-CN" sz="2800" b="0">
                          <a:solidFill>
                            <a:schemeClr val="bg1"/>
                          </a:solidFill>
                          <a:latin typeface="Avenir Next Regular" panose="020B0803020202020204" charset="0"/>
                          <a:ea typeface="Avenir Next Regular" panose="020B0803020202020204" charset="0"/>
                          <a:cs typeface="Avenir Next Regular" panose="020B0803020202020204" charset="0"/>
                        </a:rPr>
                        <a:t>/Contact Information</a:t>
                      </a:r>
                      <a:endParaRPr lang="en-US" altLang="zh-CN" sz="28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12700" marR="12700" marT="12700" vert="horz"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hMerge="1">
                  <a:tcPr>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tcPr>
                </a:tc>
              </a:tr>
              <a:tr h="725805">
                <a:tc rowSpan="2">
                  <a:txBody>
                    <a:bodyPr/>
                    <a:p>
                      <a:pPr indent="0" algn="ctr">
                        <a:buNone/>
                      </a:pPr>
                      <a:r>
                        <a:rPr lang="zh-CN" sz="2800" b="0">
                          <a:solidFill>
                            <a:schemeClr val="bg1"/>
                          </a:solidFill>
                          <a:latin typeface="Avenir Next Regular" panose="020B0803020202020204" charset="0"/>
                          <a:ea typeface="Avenir Next Regular" panose="020B0803020202020204" charset="0"/>
                          <a:cs typeface="Avenir Next Regular" panose="020B0803020202020204" charset="0"/>
                        </a:rPr>
                        <a:t>黄瓈莹</a:t>
                      </a:r>
                      <a:endParaRPr lang="zh-CN" sz="2800" b="0">
                        <a:solidFill>
                          <a:schemeClr val="bg1"/>
                        </a:solidFill>
                        <a:latin typeface="Avenir Next Regular" panose="020B0803020202020204" charset="0"/>
                        <a:ea typeface="Avenir Next Regular" panose="020B0803020202020204" charset="0"/>
                        <a:cs typeface="Avenir Next Regular" panose="020B0803020202020204" charset="0"/>
                      </a:endParaRPr>
                    </a:p>
                    <a:p>
                      <a:pPr indent="0" algn="ctr">
                        <a:buNone/>
                      </a:pPr>
                      <a:r>
                        <a:rPr lang="en-US" sz="2800" b="0">
                          <a:solidFill>
                            <a:schemeClr val="bg1"/>
                          </a:solidFill>
                          <a:latin typeface="Avenir Next Regular" panose="020B0803020202020204" charset="0"/>
                          <a:ea typeface="Avenir Next Regular" panose="020B0803020202020204" charset="0"/>
                          <a:cs typeface="Avenir Next Regular" panose="020B0803020202020204" charset="0"/>
                        </a:rPr>
                        <a:t>Li Ying Huang</a:t>
                      </a:r>
                      <a:endParaRPr lang="en-US" altLang="en-US" sz="28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12700" marR="12700" marT="12700" vert="horz"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rowSpan="2">
                  <a:txBody>
                    <a:bodyPr/>
                    <a:p>
                      <a:pPr indent="0" algn="ctr">
                        <a:buNone/>
                      </a:pPr>
                      <a:r>
                        <a:rPr lang="zh-CN" sz="2800" b="0">
                          <a:solidFill>
                            <a:schemeClr val="bg1"/>
                          </a:solidFill>
                          <a:latin typeface="Avenir Next Regular" panose="020B0803020202020204" charset="0"/>
                          <a:ea typeface="Avenir Next Regular" panose="020B0803020202020204" charset="0"/>
                          <a:cs typeface="Avenir Next Regular" panose="020B0803020202020204" charset="0"/>
                        </a:rPr>
                        <a:t>会长</a:t>
                      </a:r>
                      <a:r>
                        <a:rPr lang="en-US" altLang="zh-CN" sz="2800" b="0">
                          <a:solidFill>
                            <a:schemeClr val="bg1"/>
                          </a:solidFill>
                          <a:latin typeface="Avenir Next Regular" panose="020B0803020202020204" charset="0"/>
                          <a:ea typeface="Avenir Next Regular" panose="020B0803020202020204" charset="0"/>
                          <a:cs typeface="Avenir Next Regular" panose="020B0803020202020204" charset="0"/>
                        </a:rPr>
                        <a:t> </a:t>
                      </a:r>
                      <a:endParaRPr lang="en-US" altLang="zh-CN" sz="2800" b="0">
                        <a:solidFill>
                          <a:schemeClr val="bg1"/>
                        </a:solidFill>
                        <a:latin typeface="Avenir Next Regular" panose="020B0803020202020204" charset="0"/>
                        <a:ea typeface="Avenir Next Regular" panose="020B0803020202020204" charset="0"/>
                        <a:cs typeface="Avenir Next Regular" panose="020B0803020202020204" charset="0"/>
                      </a:endParaRPr>
                    </a:p>
                    <a:p>
                      <a:pPr indent="0" algn="ctr">
                        <a:buNone/>
                      </a:pPr>
                      <a:r>
                        <a:rPr lang="en-US" altLang="zh-CN" sz="2800" b="0">
                          <a:solidFill>
                            <a:schemeClr val="bg1"/>
                          </a:solidFill>
                          <a:latin typeface="Avenir Next Regular" panose="020B0803020202020204" charset="0"/>
                          <a:ea typeface="Avenir Next Regular" panose="020B0803020202020204" charset="0"/>
                          <a:cs typeface="Avenir Next Regular" panose="020B0803020202020204" charset="0"/>
                        </a:rPr>
                        <a:t>Chairlady</a:t>
                      </a:r>
                      <a:endParaRPr lang="en-US" altLang="zh-CN" sz="28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12700" marR="12700" marT="12700" vert="horz"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p>
                      <a:pPr indent="0" algn="ctr">
                        <a:buNone/>
                      </a:pPr>
                      <a:r>
                        <a:rPr lang="zh-CN" sz="2800" b="0">
                          <a:solidFill>
                            <a:schemeClr val="bg1"/>
                          </a:solidFill>
                          <a:latin typeface="Avenir Next Regular" panose="020B0803020202020204" charset="0"/>
                          <a:ea typeface="Avenir Next Regular" panose="020B0803020202020204" charset="0"/>
                          <a:cs typeface="Avenir Next Regular" panose="020B0803020202020204" charset="0"/>
                        </a:rPr>
                        <a:t>手机</a:t>
                      </a:r>
                      <a:endParaRPr lang="zh-CN" altLang="en-US" sz="28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12700" marR="12700" marT="12700" vert="horz"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p>
                      <a:pPr indent="0" algn="ctr">
                        <a:buNone/>
                      </a:pPr>
                      <a:r>
                        <a:rPr lang="en-US" sz="2800" b="0">
                          <a:solidFill>
                            <a:schemeClr val="bg1"/>
                          </a:solidFill>
                          <a:latin typeface="Avenir Next Regular" panose="020B0803020202020204" charset="0"/>
                          <a:ea typeface="Avenir Next Regular" panose="020B0803020202020204" charset="0"/>
                          <a:cs typeface="Avenir Next Regular" panose="020B0803020202020204" charset="0"/>
                        </a:rPr>
                        <a:t>+86 151-5186-2180</a:t>
                      </a:r>
                      <a:endParaRPr lang="en-US" altLang="en-US" sz="28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12700" marR="12700" marT="12700" vert="horz"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678815">
                <a:tc vMerge="1">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tcPr>
                </a:tc>
                <a:tc vMerge="1">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tcPr>
                </a:tc>
                <a:tc>
                  <a:txBody>
                    <a:bodyPr/>
                    <a:p>
                      <a:pPr indent="0" algn="ctr">
                        <a:buNone/>
                      </a:pPr>
                      <a:r>
                        <a:rPr lang="zh-CN" sz="2800" b="0">
                          <a:solidFill>
                            <a:schemeClr val="bg1"/>
                          </a:solidFill>
                          <a:latin typeface="Avenir Next Regular" panose="020B0803020202020204" charset="0"/>
                          <a:ea typeface="Avenir Next Regular" panose="020B0803020202020204" charset="0"/>
                          <a:cs typeface="Avenir Next Regular" panose="020B0803020202020204" charset="0"/>
                        </a:rPr>
                        <a:t>微信</a:t>
                      </a:r>
                      <a:endParaRPr lang="zh-CN" altLang="en-US" sz="28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12700" marR="12700" marT="12700" vert="horz"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p>
                      <a:pPr indent="0" algn="ctr">
                        <a:buNone/>
                      </a:pPr>
                      <a:r>
                        <a:rPr lang="en-US" sz="2800" b="0">
                          <a:solidFill>
                            <a:schemeClr val="bg1"/>
                          </a:solidFill>
                          <a:latin typeface="Avenir Next Regular" panose="020B0803020202020204" charset="0"/>
                          <a:ea typeface="Avenir Next Regular" panose="020B0803020202020204" charset="0"/>
                          <a:cs typeface="Avenir Next Regular" panose="020B0803020202020204" charset="0"/>
                        </a:rPr>
                        <a:t>zronus</a:t>
                      </a:r>
                      <a:endParaRPr lang="en-US" altLang="en-US" sz="28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12700" marR="12700" marT="12700" vert="horz"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1337310">
                <a:tc>
                  <a:txBody>
                    <a:bodyPr/>
                    <a:p>
                      <a:pPr indent="0" algn="ctr">
                        <a:buNone/>
                      </a:pPr>
                      <a:r>
                        <a:rPr lang="zh-CN" sz="2800" b="0">
                          <a:solidFill>
                            <a:schemeClr val="bg1"/>
                          </a:solidFill>
                          <a:latin typeface="Avenir Next Regular" panose="020B0803020202020204" charset="0"/>
                          <a:ea typeface="Avenir Next Regular" panose="020B0803020202020204" charset="0"/>
                          <a:cs typeface="Avenir Next Regular" panose="020B0803020202020204" charset="0"/>
                        </a:rPr>
                        <a:t>杨泉</a:t>
                      </a:r>
                      <a:endParaRPr lang="zh-CN" sz="2800" b="0">
                        <a:solidFill>
                          <a:schemeClr val="bg1"/>
                        </a:solidFill>
                        <a:latin typeface="Avenir Next Regular" panose="020B0803020202020204" charset="0"/>
                        <a:ea typeface="Avenir Next Regular" panose="020B0803020202020204" charset="0"/>
                        <a:cs typeface="Avenir Next Regular" panose="020B0803020202020204" charset="0"/>
                      </a:endParaRPr>
                    </a:p>
                    <a:p>
                      <a:pPr indent="0" algn="ctr">
                        <a:buNone/>
                      </a:pPr>
                      <a:r>
                        <a:rPr lang="en-US" sz="2800" b="0">
                          <a:solidFill>
                            <a:schemeClr val="bg1"/>
                          </a:solidFill>
                          <a:latin typeface="Avenir Next Regular" panose="020B0803020202020204" charset="0"/>
                          <a:ea typeface="Avenir Next Regular" panose="020B0803020202020204" charset="0"/>
                          <a:cs typeface="Avenir Next Regular" panose="020B0803020202020204" charset="0"/>
                        </a:rPr>
                        <a:t>Crystal</a:t>
                      </a:r>
                      <a:endParaRPr lang="en-US" altLang="en-US" sz="28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12700" marR="12700" marT="12700" vert="horz"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p>
                      <a:pPr indent="0" algn="ctr">
                        <a:buNone/>
                      </a:pPr>
                      <a:r>
                        <a:rPr lang="zh-CN" sz="2800" b="0">
                          <a:solidFill>
                            <a:schemeClr val="bg1"/>
                          </a:solidFill>
                          <a:latin typeface="Avenir Next Regular" panose="020B0803020202020204" charset="0"/>
                          <a:ea typeface="Avenir Next Regular" panose="020B0803020202020204" charset="0"/>
                          <a:cs typeface="Avenir Next Regular" panose="020B0803020202020204" charset="0"/>
                        </a:rPr>
                        <a:t>副会长</a:t>
                      </a:r>
                      <a:endParaRPr lang="zh-CN" sz="2800" b="0">
                        <a:solidFill>
                          <a:schemeClr val="bg1"/>
                        </a:solidFill>
                        <a:latin typeface="Avenir Next Regular" panose="020B0803020202020204" charset="0"/>
                        <a:ea typeface="Avenir Next Regular" panose="020B0803020202020204" charset="0"/>
                        <a:cs typeface="Avenir Next Regular" panose="020B0803020202020204" charset="0"/>
                      </a:endParaRPr>
                    </a:p>
                    <a:p>
                      <a:pPr indent="0" algn="ctr">
                        <a:buNone/>
                      </a:pPr>
                      <a:r>
                        <a:rPr lang="en-US" altLang="zh-CN" sz="2800" b="0">
                          <a:solidFill>
                            <a:schemeClr val="bg1"/>
                          </a:solidFill>
                          <a:latin typeface="Avenir Next Regular" panose="020B0803020202020204" charset="0"/>
                          <a:ea typeface="Avenir Next Regular" panose="020B0803020202020204" charset="0"/>
                          <a:cs typeface="Avenir Next Regular" panose="020B0803020202020204" charset="0"/>
                        </a:rPr>
                        <a:t>Vice Chairlady</a:t>
                      </a:r>
                      <a:endParaRPr lang="en-US" altLang="zh-CN" sz="28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12700" marR="12700" marT="12700" vert="horz"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p>
                      <a:pPr indent="0" algn="ctr">
                        <a:buNone/>
                      </a:pPr>
                      <a:r>
                        <a:rPr lang="zh-CN" sz="2800" b="0">
                          <a:solidFill>
                            <a:schemeClr val="bg1"/>
                          </a:solidFill>
                          <a:latin typeface="Avenir Next Regular" panose="020B0803020202020204" charset="0"/>
                          <a:ea typeface="Avenir Next Regular" panose="020B0803020202020204" charset="0"/>
                          <a:cs typeface="Avenir Next Regular" panose="020B0803020202020204" charset="0"/>
                        </a:rPr>
                        <a:t>微信</a:t>
                      </a:r>
                      <a:endParaRPr lang="zh-CN" altLang="en-US" sz="28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12700" marR="12700" marT="12700" vert="horz"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p>
                      <a:pPr indent="0" algn="ctr">
                        <a:buNone/>
                      </a:pPr>
                      <a:r>
                        <a:rPr lang="en-US" sz="2800" b="0">
                          <a:solidFill>
                            <a:schemeClr val="bg1"/>
                          </a:solidFill>
                          <a:latin typeface="Avenir Next Regular" panose="020B0803020202020204" charset="0"/>
                          <a:ea typeface="Avenir Next Regular" panose="020B0803020202020204" charset="0"/>
                          <a:cs typeface="Avenir Next Regular" panose="020B0803020202020204" charset="0"/>
                        </a:rPr>
                        <a:t>crystal605003</a:t>
                      </a:r>
                      <a:endParaRPr lang="en-US" altLang="en-US" sz="28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12700" marR="12700" marT="12700" vert="horz"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800735">
                <a:tc rowSpan="3">
                  <a:txBody>
                    <a:bodyPr/>
                    <a:p>
                      <a:pPr indent="0" algn="ctr">
                        <a:buNone/>
                      </a:pPr>
                      <a:r>
                        <a:rPr lang="zh-CN" sz="2800" b="0">
                          <a:solidFill>
                            <a:schemeClr val="bg1"/>
                          </a:solidFill>
                          <a:latin typeface="Avenir Next Regular" panose="020B0803020202020204" charset="0"/>
                          <a:ea typeface="Avenir Next Regular" panose="020B0803020202020204" charset="0"/>
                          <a:cs typeface="Avenir Next Regular" panose="020B0803020202020204" charset="0"/>
                        </a:rPr>
                        <a:t>洪伟凯</a:t>
                      </a:r>
                      <a:endParaRPr lang="zh-CN" sz="2800" b="0">
                        <a:solidFill>
                          <a:schemeClr val="bg1"/>
                        </a:solidFill>
                        <a:latin typeface="Avenir Next Regular" panose="020B0803020202020204" charset="0"/>
                        <a:ea typeface="Avenir Next Regular" panose="020B0803020202020204" charset="0"/>
                        <a:cs typeface="Avenir Next Regular" panose="020B0803020202020204" charset="0"/>
                      </a:endParaRPr>
                    </a:p>
                    <a:p>
                      <a:pPr indent="0" algn="ctr">
                        <a:buNone/>
                      </a:pPr>
                      <a:r>
                        <a:rPr lang="en-US" sz="2800" b="0">
                          <a:solidFill>
                            <a:schemeClr val="bg1"/>
                          </a:solidFill>
                          <a:latin typeface="Avenir Next Regular" panose="020B0803020202020204" charset="0"/>
                          <a:ea typeface="Avenir Next Regular" panose="020B0803020202020204" charset="0"/>
                          <a:cs typeface="Avenir Next Regular" panose="020B0803020202020204" charset="0"/>
                        </a:rPr>
                        <a:t>Kenny Hung</a:t>
                      </a:r>
                      <a:endParaRPr lang="en-US" altLang="en-US" sz="28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12700" marR="12700" marT="12700" vert="horz"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rowSpan="3">
                  <a:txBody>
                    <a:bodyPr/>
                    <a:p>
                      <a:pPr indent="0" algn="ctr">
                        <a:buNone/>
                      </a:pPr>
                      <a:r>
                        <a:rPr lang="zh-CN" sz="2800" b="0">
                          <a:solidFill>
                            <a:schemeClr val="bg1"/>
                          </a:solidFill>
                          <a:latin typeface="Avenir Next Regular" panose="020B0803020202020204" charset="0"/>
                          <a:ea typeface="Avenir Next Regular" panose="020B0803020202020204" charset="0"/>
                          <a:cs typeface="Avenir Next Regular" panose="020B0803020202020204" charset="0"/>
                        </a:rPr>
                        <a:t>秘书长</a:t>
                      </a:r>
                      <a:endParaRPr lang="zh-CN" sz="2800" b="0">
                        <a:solidFill>
                          <a:schemeClr val="bg1"/>
                        </a:solidFill>
                        <a:latin typeface="Avenir Next Regular" panose="020B0803020202020204" charset="0"/>
                        <a:ea typeface="Avenir Next Regular" panose="020B0803020202020204" charset="0"/>
                        <a:cs typeface="Avenir Next Regular" panose="020B0803020202020204" charset="0"/>
                      </a:endParaRPr>
                    </a:p>
                    <a:p>
                      <a:pPr indent="0" algn="ctr">
                        <a:buNone/>
                      </a:pPr>
                      <a:r>
                        <a:rPr lang="en-US" altLang="zh-CN" sz="1800" b="0">
                          <a:solidFill>
                            <a:schemeClr val="bg1"/>
                          </a:solidFill>
                          <a:latin typeface="Avenir Next Regular" panose="020B0803020202020204" charset="0"/>
                          <a:ea typeface="Avenir Next Regular" panose="020B0803020202020204" charset="0"/>
                          <a:cs typeface="Avenir Next Regular" panose="020B0803020202020204" charset="0"/>
                        </a:rPr>
                        <a:t>Secretary General</a:t>
                      </a:r>
                      <a:endParaRPr lang="en-US" altLang="zh-CN" sz="1800" b="0">
                        <a:solidFill>
                          <a:schemeClr val="bg1"/>
                        </a:solidFill>
                        <a:latin typeface="Avenir Next Regular" panose="020B0803020202020204" charset="0"/>
                        <a:ea typeface="Avenir Next Regular" panose="020B0803020202020204" charset="0"/>
                        <a:cs typeface="Avenir Next Regular" panose="020B0803020202020204" charset="0"/>
                      </a:endParaRPr>
                    </a:p>
                    <a:p>
                      <a:pPr indent="0" algn="ctr">
                        <a:buNone/>
                      </a:pPr>
                      <a:r>
                        <a:rPr lang="zh-CN" sz="2800" b="0">
                          <a:solidFill>
                            <a:schemeClr val="bg1"/>
                          </a:solidFill>
                          <a:latin typeface="Avenir Next Regular" panose="020B0803020202020204" charset="0"/>
                          <a:ea typeface="Avenir Next Regular" panose="020B0803020202020204" charset="0"/>
                          <a:cs typeface="Avenir Next Regular" panose="020B0803020202020204" charset="0"/>
                        </a:rPr>
                        <a:t>活动召集人</a:t>
                      </a:r>
                      <a:endParaRPr lang="zh-CN" sz="2800" b="0">
                        <a:solidFill>
                          <a:schemeClr val="bg1"/>
                        </a:solidFill>
                        <a:latin typeface="Avenir Next Regular" panose="020B0803020202020204" charset="0"/>
                        <a:ea typeface="Avenir Next Regular" panose="020B0803020202020204" charset="0"/>
                        <a:cs typeface="Avenir Next Regular" panose="020B0803020202020204" charset="0"/>
                      </a:endParaRPr>
                    </a:p>
                    <a:p>
                      <a:pPr indent="0" algn="ctr">
                        <a:buNone/>
                      </a:pPr>
                      <a:r>
                        <a:rPr lang="en-US" altLang="zh-CN" sz="2000" b="0">
                          <a:solidFill>
                            <a:schemeClr val="bg1"/>
                          </a:solidFill>
                          <a:latin typeface="Avenir Next Regular" panose="020B0803020202020204" charset="0"/>
                          <a:ea typeface="Avenir Next Regular" panose="020B0803020202020204" charset="0"/>
                          <a:cs typeface="Avenir Next Regular" panose="020B0803020202020204" charset="0"/>
                        </a:rPr>
                        <a:t>Lead Convenor</a:t>
                      </a:r>
                      <a:endParaRPr lang="en-US" altLang="zh-CN" sz="20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12700" marR="12700" marT="12700" vert="horz"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p>
                      <a:pPr indent="0" algn="ctr">
                        <a:buNone/>
                      </a:pPr>
                      <a:r>
                        <a:rPr lang="zh-CN" sz="2800" b="0">
                          <a:solidFill>
                            <a:schemeClr val="bg1"/>
                          </a:solidFill>
                          <a:latin typeface="Avenir Next Regular" panose="020B0803020202020204" charset="0"/>
                          <a:ea typeface="Avenir Next Regular" panose="020B0803020202020204" charset="0"/>
                          <a:cs typeface="Avenir Next Regular" panose="020B0803020202020204" charset="0"/>
                        </a:rPr>
                        <a:t>手机</a:t>
                      </a:r>
                      <a:endParaRPr lang="zh-CN" altLang="en-US" sz="28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12700" marR="12700" marT="12700" vert="horz"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p>
                      <a:pPr indent="0" algn="ctr">
                        <a:buNone/>
                      </a:pPr>
                      <a:r>
                        <a:rPr lang="en-US" sz="2800">
                          <a:solidFill>
                            <a:schemeClr val="bg1"/>
                          </a:solidFill>
                          <a:latin typeface="Avenir Next Regular" panose="020B0803020202020204" charset="0"/>
                          <a:ea typeface="Avenir Next Regular" panose="020B0803020202020204" charset="0"/>
                          <a:cs typeface="Avenir Next Regular" panose="020B0803020202020204" charset="0"/>
                          <a:sym typeface="+mn-ea"/>
                        </a:rPr>
                        <a:t>+886-922-499-957</a:t>
                      </a:r>
                      <a:endParaRPr lang="en-US" altLang="en-US" sz="28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12700" marR="12700" marT="12700" vert="horz"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763270">
                <a:tc vMerge="1">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tcPr>
                </a:tc>
                <a:tc vMerge="1">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tcPr>
                </a:tc>
                <a:tc>
                  <a:txBody>
                    <a:bodyPr/>
                    <a:p>
                      <a:pPr indent="0" algn="ctr">
                        <a:buNone/>
                      </a:pPr>
                      <a:r>
                        <a:rPr lang="zh-CN" sz="2800" b="0">
                          <a:solidFill>
                            <a:schemeClr val="bg1"/>
                          </a:solidFill>
                          <a:latin typeface="Avenir Next Regular" panose="020B0803020202020204" charset="0"/>
                          <a:ea typeface="Avenir Next Regular" panose="020B0803020202020204" charset="0"/>
                          <a:cs typeface="Avenir Next Regular" panose="020B0803020202020204" charset="0"/>
                        </a:rPr>
                        <a:t>微信</a:t>
                      </a:r>
                      <a:endParaRPr lang="zh-CN" altLang="en-US" sz="28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12700" marR="12700" marT="12700" vert="horz"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p>
                      <a:pPr indent="0" algn="ctr">
                        <a:buNone/>
                      </a:pPr>
                      <a:r>
                        <a:rPr lang="en-US" sz="2800" b="0">
                          <a:solidFill>
                            <a:schemeClr val="bg1"/>
                          </a:solidFill>
                          <a:latin typeface="Avenir Next Regular" panose="020B0803020202020204" charset="0"/>
                          <a:ea typeface="Avenir Next Regular" panose="020B0803020202020204" charset="0"/>
                          <a:cs typeface="Avenir Next Regular" panose="020B0803020202020204" charset="0"/>
                        </a:rPr>
                        <a:t>KennyHung_China</a:t>
                      </a:r>
                      <a:endParaRPr lang="en-US" altLang="en-US" sz="28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12700" marR="12700" marT="12700" vert="horz"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916940">
                <a:tc vMerge="1">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tcPr>
                </a:tc>
                <a:tc vMerge="1">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tcPr>
                </a:tc>
                <a:tc>
                  <a:txBody>
                    <a:bodyPr/>
                    <a:p>
                      <a:pPr indent="0" algn="ctr">
                        <a:buNone/>
                      </a:pPr>
                      <a:r>
                        <a:rPr lang="zh-CN" sz="2800" b="0">
                          <a:solidFill>
                            <a:schemeClr val="bg1"/>
                          </a:solidFill>
                          <a:latin typeface="Avenir Next Regular" panose="020B0803020202020204" charset="0"/>
                          <a:ea typeface="Avenir Next Regular" panose="020B0803020202020204" charset="0"/>
                          <a:cs typeface="Avenir Next Regular" panose="020B0803020202020204" charset="0"/>
                        </a:rPr>
                        <a:t>手机</a:t>
                      </a:r>
                      <a:endParaRPr lang="zh-CN" altLang="en-US" sz="28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12700" marR="12700" marT="12700" vert="horz"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p>
                      <a:pPr indent="0" algn="ctr">
                        <a:buNone/>
                      </a:pPr>
                      <a:r>
                        <a:rPr lang="en-US" sz="2800">
                          <a:solidFill>
                            <a:schemeClr val="bg1"/>
                          </a:solidFill>
                          <a:latin typeface="Avenir Next Regular" panose="020B0803020202020204" charset="0"/>
                          <a:ea typeface="Avenir Next Regular" panose="020B0803020202020204" charset="0"/>
                          <a:cs typeface="Avenir Next Regular" panose="020B0803020202020204" charset="0"/>
                          <a:sym typeface="+mn-ea"/>
                        </a:rPr>
                        <a:t>+886-922-499-957</a:t>
                      </a:r>
                      <a:endParaRPr lang="en-US" altLang="en-US" sz="28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12700" marR="12700" marT="12700" vert="horz"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678815">
                <a:tc rowSpan="2">
                  <a:txBody>
                    <a:bodyPr/>
                    <a:p>
                      <a:pPr indent="0" algn="ctr">
                        <a:buNone/>
                      </a:pPr>
                      <a:r>
                        <a:rPr lang="zh-CN" sz="2800" b="0">
                          <a:solidFill>
                            <a:schemeClr val="bg1"/>
                          </a:solidFill>
                          <a:latin typeface="Avenir Next Regular" panose="020B0803020202020204" charset="0"/>
                          <a:ea typeface="Avenir Next Regular" panose="020B0803020202020204" charset="0"/>
                          <a:cs typeface="Avenir Next Regular" panose="020B0803020202020204" charset="0"/>
                        </a:rPr>
                        <a:t>刘德松</a:t>
                      </a:r>
                      <a:endParaRPr lang="zh-CN" sz="2800" b="0">
                        <a:solidFill>
                          <a:schemeClr val="bg1"/>
                        </a:solidFill>
                        <a:latin typeface="Avenir Next Regular" panose="020B0803020202020204" charset="0"/>
                        <a:ea typeface="Avenir Next Regular" panose="020B0803020202020204" charset="0"/>
                        <a:cs typeface="Avenir Next Regular" panose="020B0803020202020204" charset="0"/>
                      </a:endParaRPr>
                    </a:p>
                    <a:p>
                      <a:pPr indent="0" algn="ctr">
                        <a:buNone/>
                      </a:pPr>
                      <a:r>
                        <a:rPr lang="en-US" sz="2800" b="0">
                          <a:solidFill>
                            <a:schemeClr val="bg1"/>
                          </a:solidFill>
                          <a:latin typeface="Avenir Next Regular" panose="020B0803020202020204" charset="0"/>
                          <a:ea typeface="Avenir Next Regular" panose="020B0803020202020204" charset="0"/>
                          <a:cs typeface="Avenir Next Regular" panose="020B0803020202020204" charset="0"/>
                        </a:rPr>
                        <a:t>Teik Seong Lau</a:t>
                      </a:r>
                      <a:endParaRPr lang="en-US" altLang="en-US" sz="28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12700" marR="12700" marT="12700" vert="horz"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rowSpan="2">
                  <a:txBody>
                    <a:bodyPr/>
                    <a:p>
                      <a:pPr indent="0" algn="ctr">
                        <a:buNone/>
                      </a:pPr>
                      <a:r>
                        <a:rPr lang="zh-CN" sz="2800" b="0">
                          <a:solidFill>
                            <a:schemeClr val="bg1"/>
                          </a:solidFill>
                          <a:latin typeface="Avenir Next Regular" panose="020B0803020202020204" charset="0"/>
                          <a:ea typeface="Avenir Next Regular" panose="020B0803020202020204" charset="0"/>
                          <a:cs typeface="Avenir Next Regular" panose="020B0803020202020204" charset="0"/>
                        </a:rPr>
                        <a:t>副秘书长</a:t>
                      </a:r>
                      <a:endParaRPr lang="zh-CN" sz="2800" b="0">
                        <a:solidFill>
                          <a:schemeClr val="bg1"/>
                        </a:solidFill>
                        <a:latin typeface="Avenir Next Regular" panose="020B0803020202020204" charset="0"/>
                        <a:ea typeface="Avenir Next Regular" panose="020B0803020202020204" charset="0"/>
                        <a:cs typeface="Avenir Next Regular" panose="020B0803020202020204" charset="0"/>
                      </a:endParaRPr>
                    </a:p>
                    <a:p>
                      <a:pPr indent="0" algn="ctr">
                        <a:buNone/>
                      </a:pPr>
                      <a:r>
                        <a:rPr lang="en-US" altLang="zh-CN" sz="1800" b="0">
                          <a:solidFill>
                            <a:schemeClr val="bg1"/>
                          </a:solidFill>
                          <a:latin typeface="Avenir Next Regular" panose="020B0803020202020204" charset="0"/>
                          <a:ea typeface="Avenir Next Regular" panose="020B0803020202020204" charset="0"/>
                          <a:cs typeface="Avenir Next Regular" panose="020B0803020202020204" charset="0"/>
                        </a:rPr>
                        <a:t>Deputy Secretary General</a:t>
                      </a:r>
                      <a:endParaRPr lang="en-US" altLang="zh-CN" sz="18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12700" marR="12700" marT="12700" vert="horz"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p>
                      <a:pPr indent="0" algn="ctr">
                        <a:buNone/>
                      </a:pPr>
                      <a:r>
                        <a:rPr lang="zh-CN" sz="2800" b="0">
                          <a:solidFill>
                            <a:schemeClr val="bg1"/>
                          </a:solidFill>
                          <a:latin typeface="Avenir Next Regular" panose="020B0803020202020204" charset="0"/>
                          <a:ea typeface="Avenir Next Regular" panose="020B0803020202020204" charset="0"/>
                          <a:cs typeface="Avenir Next Regular" panose="020B0803020202020204" charset="0"/>
                        </a:rPr>
                        <a:t>微信</a:t>
                      </a:r>
                      <a:endParaRPr lang="zh-CN" altLang="en-US" sz="28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12700" marR="12700" marT="12700" vert="horz"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p>
                      <a:pPr indent="0" algn="ctr">
                        <a:buNone/>
                      </a:pPr>
                      <a:r>
                        <a:rPr lang="en-US" sz="2800" b="0">
                          <a:solidFill>
                            <a:schemeClr val="bg1"/>
                          </a:solidFill>
                          <a:latin typeface="Avenir Next Regular" panose="020B0803020202020204" charset="0"/>
                          <a:ea typeface="Avenir Next Regular" panose="020B0803020202020204" charset="0"/>
                          <a:cs typeface="Avenir Next Regular" panose="020B0803020202020204" charset="0"/>
                        </a:rPr>
                        <a:t>wolfenstein47</a:t>
                      </a:r>
                      <a:endParaRPr lang="en-US" altLang="en-US" sz="28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12700" marR="12700" marT="12700" vert="horz"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679450">
                <a:tc vMerge="1">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tcPr>
                </a:tc>
                <a:tc vMerge="1">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tcPr>
                </a:tc>
                <a:tc>
                  <a:txBody>
                    <a:bodyPr/>
                    <a:p>
                      <a:pPr indent="0" algn="ctr">
                        <a:buNone/>
                      </a:pPr>
                      <a:r>
                        <a:rPr lang="en-US" sz="2800" b="0">
                          <a:solidFill>
                            <a:schemeClr val="bg1"/>
                          </a:solidFill>
                          <a:latin typeface="Avenir Next Regular" panose="020B0803020202020204" charset="0"/>
                          <a:ea typeface="Avenir Next Regular" panose="020B0803020202020204" charset="0"/>
                          <a:cs typeface="Avenir Next Regular" panose="020B0803020202020204" charset="0"/>
                        </a:rPr>
                        <a:t>whatsapp</a:t>
                      </a:r>
                      <a:endParaRPr lang="en-US" altLang="en-US" sz="28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12700" marR="12700" marT="12700" vert="horz"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p>
                      <a:pPr indent="0" algn="ctr">
                        <a:buNone/>
                      </a:pPr>
                      <a:r>
                        <a:rPr lang="en-US" sz="2800" b="0">
                          <a:solidFill>
                            <a:schemeClr val="bg1"/>
                          </a:solidFill>
                          <a:latin typeface="Avenir Next Regular" panose="020B0803020202020204" charset="0"/>
                          <a:ea typeface="Avenir Next Regular" panose="020B0803020202020204" charset="0"/>
                          <a:cs typeface="Avenir Next Regular" panose="020B0803020202020204" charset="0"/>
                        </a:rPr>
                        <a:t>+65 -9066 -7805</a:t>
                      </a:r>
                      <a:endParaRPr lang="en-US" altLang="en-US" sz="28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12700" marR="12700" marT="12700" vert="horz"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bl>
          </a:graphicData>
        </a:graphic>
      </p:graphicFrame>
    </p:spTree>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1"/>
            <a:stretch>
              <a:fillRect t="-9277" b="-9277"/>
            </a:stretch>
          </a:blipFill>
        </p:spPr>
      </p:sp>
      <p:sp>
        <p:nvSpPr>
          <p:cNvPr id="3" name="Freeform 3"/>
          <p:cNvSpPr/>
          <p:nvPr/>
        </p:nvSpPr>
        <p:spPr>
          <a:xfrm rot="5400000">
            <a:off x="16336866" y="1496894"/>
            <a:ext cx="646032" cy="646032"/>
          </a:xfrm>
          <a:custGeom>
            <a:avLst/>
            <a:gdLst/>
            <a:ahLst/>
            <a:cxnLst/>
            <a:rect l="l" t="t" r="r" b="b"/>
            <a:pathLst>
              <a:path w="646032" h="646032">
                <a:moveTo>
                  <a:pt x="0" y="0"/>
                </a:moveTo>
                <a:lnTo>
                  <a:pt x="646032" y="0"/>
                </a:lnTo>
                <a:lnTo>
                  <a:pt x="646032" y="646032"/>
                </a:lnTo>
                <a:lnTo>
                  <a:pt x="0" y="646032"/>
                </a:lnTo>
                <a:lnTo>
                  <a:pt x="0" y="0"/>
                </a:lnTo>
                <a:close/>
              </a:path>
            </a:pathLst>
          </a:custGeom>
          <a:blipFill>
            <a:blip r:embed="rId2"/>
            <a:stretch>
              <a:fillRect/>
            </a:stretch>
          </a:blipFill>
        </p:spPr>
      </p:sp>
      <p:sp>
        <p:nvSpPr>
          <p:cNvPr id="9" name="聯絡資訊"/>
          <p:cNvSpPr txBox="1">
            <a:spLocks noGrp="1"/>
          </p:cNvSpPr>
          <p:nvPr>
            <p:custDataLst>
              <p:tags r:id="rId3"/>
            </p:custDataLst>
          </p:nvPr>
        </p:nvSpPr>
        <p:spPr>
          <a:xfrm>
            <a:off x="685800" y="190500"/>
            <a:ext cx="15310485" cy="1181100"/>
          </a:xfrm>
          <a:prstGeom prst="rect">
            <a:avLst/>
          </a:prstGeom>
          <a:ln w="12700">
            <a:miter lim="400000"/>
          </a:ln>
        </p:spPr>
        <p:txBody>
          <a:bodyPr lIns="50800" tIns="50800" rIns="50800" bIns="50800" anchor="b">
            <a:noAutofit/>
          </a:bodyPr>
          <a:lstStyle>
            <a:lvl1pPr algn="l" defTabSz="808990">
              <a:defRPr sz="8230" spc="-246"/>
            </a:lvl1pPr>
          </a:lstStyle>
          <a:p>
            <a:pPr>
              <a:lnSpc>
                <a:spcPct val="120000"/>
              </a:lnSpc>
              <a:spcBef>
                <a:spcPts val="0"/>
              </a:spcBef>
              <a:spcAft>
                <a:spcPts val="0"/>
              </a:spcAft>
            </a:pPr>
            <a:r>
              <a:rPr lang="en-US" altLang="zh-CN" sz="4400">
                <a:solidFill>
                  <a:schemeClr val="bg1"/>
                </a:solidFill>
                <a:latin typeface="Avenir Next Regular" panose="020B0803020202020204" charset="0"/>
                <a:ea typeface="Avenir Next Regular" panose="020B0803020202020204" charset="0"/>
                <a:cs typeface="Avenir Next Regular" panose="020B0803020202020204" charset="0"/>
                <a:sym typeface="+mn-ea"/>
              </a:rPr>
              <a:t>Summit  </a:t>
            </a:r>
            <a:r>
              <a:rPr lang="en-US" altLang="zh-CN" sz="4400">
                <a:solidFill>
                  <a:srgbClr val="009490"/>
                </a:solidFill>
                <a:latin typeface="Avenir Next Regular" panose="020B0803020202020204" charset="0"/>
                <a:ea typeface="Avenir Next Regular" panose="020B0803020202020204" charset="0"/>
                <a:cs typeface="Avenir Next Regular" panose="020B0803020202020204" charset="0"/>
                <a:sym typeface="+mn-ea"/>
              </a:rPr>
              <a:t>Contact Information</a:t>
            </a:r>
            <a:endParaRPr lang="en-US" altLang="zh-CN" sz="4400">
              <a:solidFill>
                <a:schemeClr val="bg1"/>
              </a:solidFill>
              <a:latin typeface="Avenir Next Regular" panose="020B0803020202020204" charset="0"/>
              <a:ea typeface="Avenir Next Regular" panose="020B0803020202020204" charset="0"/>
              <a:cs typeface="Avenir Next Regular" panose="020B0803020202020204" charset="0"/>
              <a:sym typeface="+mn-ea"/>
            </a:endParaRPr>
          </a:p>
        </p:txBody>
      </p:sp>
      <p:graphicFrame>
        <p:nvGraphicFramePr>
          <p:cNvPr id="6" name="表格 5"/>
          <p:cNvGraphicFramePr/>
          <p:nvPr>
            <p:custDataLst>
              <p:tags r:id="rId4"/>
            </p:custDataLst>
          </p:nvPr>
        </p:nvGraphicFramePr>
        <p:xfrm>
          <a:off x="949960" y="2609850"/>
          <a:ext cx="15310485" cy="5628005"/>
        </p:xfrm>
        <a:graphic>
          <a:graphicData uri="http://schemas.openxmlformats.org/drawingml/2006/table">
            <a:tbl>
              <a:tblPr/>
              <a:tblGrid>
                <a:gridCol w="3477260"/>
                <a:gridCol w="5146675"/>
                <a:gridCol w="2270760"/>
                <a:gridCol w="4415790"/>
              </a:tblGrid>
              <a:tr h="965200">
                <a:tc>
                  <a:txBody>
                    <a:bodyPr/>
                    <a:p>
                      <a:pPr indent="0" algn="ctr">
                        <a:buNone/>
                      </a:pPr>
                      <a:r>
                        <a:rPr lang="zh-CN" sz="2800" b="0">
                          <a:solidFill>
                            <a:schemeClr val="bg1"/>
                          </a:solidFill>
                          <a:latin typeface="Avenir Next Regular" panose="020B0803020202020204" charset="0"/>
                          <a:ea typeface="Avenir Next Regular" panose="020B0803020202020204" charset="0"/>
                          <a:cs typeface="Avenir Next Regular" panose="020B0803020202020204" charset="0"/>
                        </a:rPr>
                        <a:t>姓名</a:t>
                      </a:r>
                      <a:r>
                        <a:rPr lang="en-US" altLang="zh-CN" sz="2800" b="0">
                          <a:solidFill>
                            <a:schemeClr val="bg1"/>
                          </a:solidFill>
                          <a:latin typeface="Avenir Next Regular" panose="020B0803020202020204" charset="0"/>
                          <a:ea typeface="Avenir Next Regular" panose="020B0803020202020204" charset="0"/>
                          <a:cs typeface="Avenir Next Regular" panose="020B0803020202020204" charset="0"/>
                        </a:rPr>
                        <a:t>/N</a:t>
                      </a:r>
                      <a:r>
                        <a:rPr lang="en-US" altLang="zh-CN" sz="2800" b="0">
                          <a:solidFill>
                            <a:schemeClr val="bg1"/>
                          </a:solidFill>
                          <a:latin typeface="Avenir Next Regular" panose="020B0803020202020204" charset="0"/>
                          <a:ea typeface="Avenir Next Regular" panose="020B0803020202020204" charset="0"/>
                          <a:cs typeface="Avenir Next Regular" panose="020B0803020202020204" charset="0"/>
                        </a:rPr>
                        <a:t>ame</a:t>
                      </a:r>
                      <a:endParaRPr lang="en-US" altLang="zh-CN" sz="28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12700" marR="12700" marT="12700" vert="horz"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p>
                      <a:pPr indent="0" algn="ctr">
                        <a:buNone/>
                      </a:pPr>
                      <a:r>
                        <a:rPr lang="zh-CN" sz="2800" b="0">
                          <a:solidFill>
                            <a:schemeClr val="bg1"/>
                          </a:solidFill>
                          <a:latin typeface="Avenir Next Regular" panose="020B0803020202020204" charset="0"/>
                          <a:ea typeface="Avenir Next Regular" panose="020B0803020202020204" charset="0"/>
                          <a:cs typeface="Avenir Next Regular" panose="020B0803020202020204" charset="0"/>
                        </a:rPr>
                        <a:t>职务</a:t>
                      </a:r>
                      <a:r>
                        <a:rPr lang="en-US" altLang="zh-CN" sz="2800" b="0">
                          <a:solidFill>
                            <a:schemeClr val="bg1"/>
                          </a:solidFill>
                          <a:latin typeface="Avenir Next Regular" panose="020B0803020202020204" charset="0"/>
                          <a:ea typeface="Avenir Next Regular" panose="020B0803020202020204" charset="0"/>
                          <a:cs typeface="Avenir Next Regular" panose="020B0803020202020204" charset="0"/>
                        </a:rPr>
                        <a:t>/Title</a:t>
                      </a:r>
                      <a:endParaRPr lang="en-US" altLang="zh-CN" sz="28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12700" marR="12700" marT="12700" vert="horz"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gridSpan="2">
                  <a:txBody>
                    <a:bodyPr/>
                    <a:p>
                      <a:pPr indent="0" algn="ctr">
                        <a:buNone/>
                      </a:pPr>
                      <a:r>
                        <a:rPr lang="zh-CN" sz="2800" b="0">
                          <a:solidFill>
                            <a:schemeClr val="bg1"/>
                          </a:solidFill>
                          <a:latin typeface="Avenir Next Regular" panose="020B0803020202020204" charset="0"/>
                          <a:ea typeface="Avenir Next Regular" panose="020B0803020202020204" charset="0"/>
                          <a:cs typeface="Avenir Next Regular" panose="020B0803020202020204" charset="0"/>
                        </a:rPr>
                        <a:t>联系方式</a:t>
                      </a:r>
                      <a:r>
                        <a:rPr lang="en-US" altLang="zh-CN" sz="2800" b="0">
                          <a:solidFill>
                            <a:schemeClr val="bg1"/>
                          </a:solidFill>
                          <a:latin typeface="Avenir Next Regular" panose="020B0803020202020204" charset="0"/>
                          <a:ea typeface="Avenir Next Regular" panose="020B0803020202020204" charset="0"/>
                          <a:cs typeface="Avenir Next Regular" panose="020B0803020202020204" charset="0"/>
                        </a:rPr>
                        <a:t>/Contact Information</a:t>
                      </a:r>
                      <a:endParaRPr lang="en-US" altLang="zh-CN" sz="28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12700" marR="12700" marT="12700" vert="horz"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hMerge="1">
                  <a:tcPr>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tcPr>
                </a:tc>
              </a:tr>
              <a:tr h="725805">
                <a:tc rowSpan="2">
                  <a:txBody>
                    <a:bodyPr/>
                    <a:p>
                      <a:pPr indent="0" algn="ctr">
                        <a:buNone/>
                      </a:pPr>
                      <a:r>
                        <a:rPr lang="zh-CN" sz="2800" b="0">
                          <a:solidFill>
                            <a:schemeClr val="bg1"/>
                          </a:solidFill>
                          <a:latin typeface="Avenir Next Regular" panose="020B0803020202020204" charset="0"/>
                          <a:ea typeface="Avenir Next Regular" panose="020B0803020202020204" charset="0"/>
                          <a:cs typeface="Avenir Next Regular" panose="020B0803020202020204" charset="0"/>
                        </a:rPr>
                        <a:t>白展豪 </a:t>
                      </a:r>
                      <a:endParaRPr lang="zh-CN" sz="2800" b="0">
                        <a:solidFill>
                          <a:schemeClr val="bg1"/>
                        </a:solidFill>
                        <a:latin typeface="Avenir Next Regular" panose="020B0803020202020204" charset="0"/>
                        <a:ea typeface="Avenir Next Regular" panose="020B0803020202020204" charset="0"/>
                        <a:cs typeface="Avenir Next Regular" panose="020B0803020202020204" charset="0"/>
                      </a:endParaRPr>
                    </a:p>
                    <a:p>
                      <a:pPr indent="0" algn="ctr">
                        <a:buNone/>
                      </a:pPr>
                      <a:r>
                        <a:rPr lang="zh-CN" sz="2800" b="0">
                          <a:solidFill>
                            <a:schemeClr val="bg1"/>
                          </a:solidFill>
                          <a:latin typeface="Avenir Next Regular" panose="020B0803020202020204" charset="0"/>
                          <a:ea typeface="Avenir Next Regular" panose="020B0803020202020204" charset="0"/>
                          <a:cs typeface="Avenir Next Regular" panose="020B0803020202020204" charset="0"/>
                        </a:rPr>
                        <a:t>Jefferson Pak (JP)</a:t>
                      </a:r>
                      <a:endParaRPr lang="zh-CN" sz="28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12700" marR="12700" marT="12700" vert="horz"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rowSpan="2">
                  <a:txBody>
                    <a:bodyPr/>
                    <a:p>
                      <a:pPr indent="0" algn="ctr">
                        <a:buNone/>
                      </a:pPr>
                      <a:r>
                        <a:rPr lang="zh-CN" sz="2800" b="0">
                          <a:solidFill>
                            <a:schemeClr val="bg1"/>
                          </a:solidFill>
                          <a:latin typeface="Avenir Next Regular" panose="020B0803020202020204" charset="0"/>
                          <a:ea typeface="Avenir Next Regular" panose="020B0803020202020204" charset="0"/>
                          <a:cs typeface="Avenir Next Regular" panose="020B0803020202020204" charset="0"/>
                        </a:rPr>
                        <a:t>香港</a:t>
                      </a:r>
                      <a:r>
                        <a:rPr lang="zh-CN" sz="2800" b="0">
                          <a:solidFill>
                            <a:schemeClr val="bg1"/>
                          </a:solidFill>
                          <a:latin typeface="Avenir Next Regular" panose="020B0803020202020204" charset="0"/>
                          <a:ea typeface="Avenir Next Regular" panose="020B0803020202020204" charset="0"/>
                          <a:cs typeface="Avenir Next Regular" panose="020B0803020202020204" charset="0"/>
                        </a:rPr>
                        <a:t>分会会长</a:t>
                      </a:r>
                      <a:endParaRPr lang="zh-CN" sz="2800" b="0">
                        <a:solidFill>
                          <a:schemeClr val="bg1"/>
                        </a:solidFill>
                        <a:latin typeface="Avenir Next Regular" panose="020B0803020202020204" charset="0"/>
                        <a:ea typeface="Avenir Next Regular" panose="020B0803020202020204" charset="0"/>
                        <a:cs typeface="Avenir Next Regular" panose="020B0803020202020204" charset="0"/>
                      </a:endParaRPr>
                    </a:p>
                    <a:p>
                      <a:pPr indent="0" algn="ctr">
                        <a:buNone/>
                      </a:pPr>
                      <a:r>
                        <a:rPr lang="en-US" altLang="zh-CN" sz="2800" b="0">
                          <a:solidFill>
                            <a:schemeClr val="bg1"/>
                          </a:solidFill>
                          <a:latin typeface="Avenir Next Regular" panose="020B0803020202020204" charset="0"/>
                          <a:ea typeface="Avenir Next Regular" panose="020B0803020202020204" charset="0"/>
                          <a:cs typeface="Avenir Next Regular" panose="020B0803020202020204" charset="0"/>
                        </a:rPr>
                        <a:t>chair</a:t>
                      </a:r>
                      <a:endParaRPr lang="en-US" altLang="zh-CN" sz="28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12700" marR="12700" marT="12700" vert="horz"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p>
                      <a:pPr indent="0" algn="ctr">
                        <a:buNone/>
                      </a:pPr>
                      <a:r>
                        <a:rPr lang="zh-CN" altLang="en-US" sz="2800">
                          <a:solidFill>
                            <a:schemeClr val="bg1"/>
                          </a:solidFill>
                          <a:latin typeface="Avenir Next Regular" panose="020B0803020202020204" charset="0"/>
                          <a:ea typeface="Avenir Next Regular" panose="020B0803020202020204" charset="0"/>
                          <a:cs typeface="Avenir Next Regular" panose="020B0803020202020204" charset="0"/>
                          <a:sym typeface="+mn-ea"/>
                        </a:rPr>
                        <a:t>微信</a:t>
                      </a:r>
                      <a:endParaRPr lang="zh-CN" altLang="en-US" sz="2800">
                        <a:solidFill>
                          <a:schemeClr val="bg1"/>
                        </a:solidFill>
                        <a:latin typeface="Avenir Next Regular" panose="020B0803020202020204" charset="0"/>
                        <a:ea typeface="Avenir Next Regular" panose="020B0803020202020204" charset="0"/>
                        <a:cs typeface="Avenir Next Regular" panose="020B0803020202020204" charset="0"/>
                        <a:sym typeface="+mn-ea"/>
                      </a:endParaRPr>
                    </a:p>
                  </a:txBody>
                  <a:tcPr marL="12700" marR="12700" marT="12700" vert="horz"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p>
                      <a:pPr indent="0" algn="ctr">
                        <a:buNone/>
                      </a:pPr>
                      <a:r>
                        <a:rPr lang="en-US" sz="2800">
                          <a:solidFill>
                            <a:schemeClr val="bg1"/>
                          </a:solidFill>
                          <a:latin typeface="Avenir Next Regular" panose="020B0803020202020204" charset="0"/>
                          <a:ea typeface="Avenir Next Regular" panose="020B0803020202020204" charset="0"/>
                          <a:cs typeface="Avenir Next Regular" panose="020B0803020202020204" charset="0"/>
                          <a:sym typeface="+mn-ea"/>
                        </a:rPr>
                        <a:t>jeffersonpak</a:t>
                      </a:r>
                      <a:endParaRPr lang="en-US" altLang="en-US" sz="28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12700" marR="12700" marT="12700" vert="horz"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861060">
                <a:tc vMerge="1">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tcPr>
                </a:tc>
                <a:tc vMerge="1">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tcPr>
                </a:tc>
                <a:tc>
                  <a:txBody>
                    <a:bodyPr/>
                    <a:p>
                      <a:pPr indent="0" algn="ctr">
                        <a:buNone/>
                      </a:pPr>
                      <a:r>
                        <a:rPr lang="en-US" sz="2800">
                          <a:solidFill>
                            <a:schemeClr val="bg1"/>
                          </a:solidFill>
                          <a:latin typeface="Avenir Next Regular" panose="020B0803020202020204" charset="0"/>
                          <a:ea typeface="Avenir Next Regular" panose="020B0803020202020204" charset="0"/>
                          <a:cs typeface="Avenir Next Regular" panose="020B0803020202020204" charset="0"/>
                          <a:sym typeface="+mn-ea"/>
                        </a:rPr>
                        <a:t>whatsapp</a:t>
                      </a:r>
                      <a:endParaRPr lang="zh-CN" altLang="en-US" sz="28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12700" marR="12700" marT="12700" vert="horz"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p>
                      <a:pPr indent="0" algn="ctr">
                        <a:buNone/>
                      </a:pPr>
                      <a:r>
                        <a:rPr lang="en-US" sz="2800" b="0">
                          <a:solidFill>
                            <a:schemeClr val="bg1"/>
                          </a:solidFill>
                          <a:latin typeface="Avenir Next Regular" panose="020B0803020202020204" charset="0"/>
                          <a:ea typeface="Avenir Next Regular" panose="020B0803020202020204" charset="0"/>
                          <a:cs typeface="Avenir Next Regular" panose="020B0803020202020204" charset="0"/>
                        </a:rPr>
                        <a:t>+852-5396-0576</a:t>
                      </a:r>
                      <a:endParaRPr lang="en-US" sz="28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12700" marR="12700" marT="12700" vert="horz"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800735">
                <a:tc rowSpan="2">
                  <a:txBody>
                    <a:bodyPr/>
                    <a:p>
                      <a:pPr indent="0" algn="ctr">
                        <a:buNone/>
                      </a:pPr>
                      <a:r>
                        <a:rPr lang="zh-CN" sz="2800" b="0">
                          <a:solidFill>
                            <a:schemeClr val="bg1"/>
                          </a:solidFill>
                          <a:latin typeface="Avenir Next Regular" panose="020B0803020202020204" charset="0"/>
                          <a:ea typeface="Avenir Next Regular" panose="020B0803020202020204" charset="0"/>
                          <a:cs typeface="Avenir Next Regular" panose="020B0803020202020204" charset="0"/>
                        </a:rPr>
                        <a:t>林君祐</a:t>
                      </a:r>
                      <a:endParaRPr lang="zh-CN" sz="2800" b="0">
                        <a:solidFill>
                          <a:schemeClr val="bg1"/>
                        </a:solidFill>
                        <a:latin typeface="Avenir Next Regular" panose="020B0803020202020204" charset="0"/>
                        <a:ea typeface="Avenir Next Regular" panose="020B0803020202020204" charset="0"/>
                        <a:cs typeface="Avenir Next Regular" panose="020B0803020202020204" charset="0"/>
                      </a:endParaRPr>
                    </a:p>
                    <a:p>
                      <a:pPr indent="0" algn="ctr">
                        <a:buNone/>
                      </a:pPr>
                      <a:r>
                        <a:rPr lang="zh-CN" sz="2800" b="0">
                          <a:solidFill>
                            <a:schemeClr val="bg1"/>
                          </a:solidFill>
                          <a:latin typeface="Avenir Next Regular" panose="020B0803020202020204" charset="0"/>
                          <a:ea typeface="Avenir Next Regular" panose="020B0803020202020204" charset="0"/>
                          <a:cs typeface="Avenir Next Regular" panose="020B0803020202020204" charset="0"/>
                        </a:rPr>
                        <a:t>Kenny Lam</a:t>
                      </a:r>
                      <a:endParaRPr lang="zh-CN" sz="28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12700" marR="12700" marT="12700" vert="horz"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rowSpan="2">
                  <a:txBody>
                    <a:bodyPr/>
                    <a:p>
                      <a:pPr indent="0" algn="ctr">
                        <a:buNone/>
                      </a:pPr>
                      <a:r>
                        <a:rPr lang="zh-CN" altLang="en-US" sz="2800">
                          <a:solidFill>
                            <a:schemeClr val="bg1"/>
                          </a:solidFill>
                          <a:latin typeface="Avenir Next Regular" panose="020B0803020202020204" charset="0"/>
                          <a:ea typeface="Avenir Next Regular" panose="020B0803020202020204" charset="0"/>
                          <a:cs typeface="Avenir Next Regular" panose="020B0803020202020204" charset="0"/>
                          <a:sym typeface="+mn-ea"/>
                        </a:rPr>
                        <a:t>筹备组人员</a:t>
                      </a:r>
                      <a:endParaRPr lang="zh-CN" altLang="en-US" sz="2800">
                        <a:solidFill>
                          <a:schemeClr val="bg1"/>
                        </a:solidFill>
                        <a:latin typeface="Avenir Next Regular" panose="020B0803020202020204" charset="0"/>
                        <a:ea typeface="Avenir Next Regular" panose="020B0803020202020204" charset="0"/>
                        <a:cs typeface="Avenir Next Regular" panose="020B0803020202020204" charset="0"/>
                        <a:sym typeface="+mn-ea"/>
                      </a:endParaRPr>
                    </a:p>
                    <a:p>
                      <a:pPr indent="0" algn="ctr">
                        <a:buNone/>
                      </a:pPr>
                      <a:r>
                        <a:rPr lang="en-US" altLang="zh-CN" sz="2800" b="0">
                          <a:solidFill>
                            <a:schemeClr val="bg1"/>
                          </a:solidFill>
                          <a:latin typeface="Avenir Next Regular" panose="020B0803020202020204" charset="0"/>
                          <a:ea typeface="Avenir Next Regular" panose="020B0803020202020204" charset="0"/>
                          <a:cs typeface="Avenir Next Regular" panose="020B0803020202020204" charset="0"/>
                        </a:rPr>
                        <a:t>Preparatory team members</a:t>
                      </a:r>
                      <a:endParaRPr lang="en-US" altLang="zh-CN" sz="28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12700" marR="12700" marT="12700" vert="horz"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p>
                      <a:pPr indent="0" algn="ctr">
                        <a:buNone/>
                      </a:pPr>
                      <a:r>
                        <a:rPr lang="zh-CN" sz="2800" b="0">
                          <a:solidFill>
                            <a:schemeClr val="bg1"/>
                          </a:solidFill>
                          <a:latin typeface="Avenir Next Regular" panose="020B0803020202020204" charset="0"/>
                          <a:ea typeface="Avenir Next Regular" panose="020B0803020202020204" charset="0"/>
                          <a:cs typeface="Avenir Next Regular" panose="020B0803020202020204" charset="0"/>
                        </a:rPr>
                        <a:t>微信</a:t>
                      </a:r>
                      <a:endParaRPr lang="zh-CN" sz="28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12700" marR="12700" marT="12700" vert="horz"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p>
                      <a:pPr indent="0" algn="ctr">
                        <a:buNone/>
                      </a:pPr>
                      <a:r>
                        <a:rPr lang="en-US" sz="2800">
                          <a:solidFill>
                            <a:schemeClr val="bg1"/>
                          </a:solidFill>
                          <a:latin typeface="Avenir Next Regular" panose="020B0803020202020204" charset="0"/>
                          <a:ea typeface="Avenir Next Regular" panose="020B0803020202020204" charset="0"/>
                          <a:cs typeface="Avenir Next Regular" panose="020B0803020202020204" charset="0"/>
                          <a:sym typeface="+mn-ea"/>
                        </a:rPr>
                        <a:t>kennylam1228</a:t>
                      </a:r>
                      <a:endParaRPr lang="en-US" altLang="en-US" sz="28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12700" marR="12700" marT="12700" vert="horz"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916940">
                <a:tc vMerge="1">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tcPr>
                </a:tc>
                <a:tc vMerge="1">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tcPr>
                </a:tc>
                <a:tc>
                  <a:txBody>
                    <a:bodyPr/>
                    <a:p>
                      <a:pPr indent="0" algn="ctr">
                        <a:buNone/>
                      </a:pPr>
                      <a:r>
                        <a:rPr lang="en-US" sz="2800" b="0">
                          <a:solidFill>
                            <a:schemeClr val="bg1"/>
                          </a:solidFill>
                          <a:latin typeface="Avenir Next Regular" panose="020B0803020202020204" charset="0"/>
                          <a:ea typeface="Avenir Next Regular" panose="020B0803020202020204" charset="0"/>
                          <a:cs typeface="Avenir Next Regular" panose="020B0803020202020204" charset="0"/>
                        </a:rPr>
                        <a:t>whatsapp</a:t>
                      </a:r>
                      <a:endParaRPr lang="en-US" altLang="en-US" sz="28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12700" marR="12700" marT="12700" vert="horz"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p>
                      <a:pPr indent="0" algn="ctr">
                        <a:buNone/>
                      </a:pPr>
                      <a:r>
                        <a:rPr lang="en-US" sz="2800">
                          <a:solidFill>
                            <a:schemeClr val="bg1"/>
                          </a:solidFill>
                          <a:latin typeface="Avenir Next Regular" panose="020B0803020202020204" charset="0"/>
                          <a:ea typeface="Avenir Next Regular" panose="020B0803020202020204" charset="0"/>
                          <a:cs typeface="Avenir Next Regular" panose="020B0803020202020204" charset="0"/>
                          <a:sym typeface="+mn-ea"/>
                        </a:rPr>
                        <a:t>+852-9736-7337</a:t>
                      </a:r>
                      <a:endParaRPr lang="en-US" altLang="en-US" sz="28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12700" marR="12700" marT="12700" vert="horz"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678815">
                <a:tc rowSpan="2">
                  <a:txBody>
                    <a:bodyPr/>
                    <a:p>
                      <a:pPr indent="0" algn="ctr">
                        <a:buNone/>
                      </a:pPr>
                      <a:r>
                        <a:rPr lang="zh-CN" sz="2800" b="0">
                          <a:solidFill>
                            <a:schemeClr val="bg1"/>
                          </a:solidFill>
                          <a:latin typeface="Avenir Next Regular" panose="020B0803020202020204" charset="0"/>
                          <a:ea typeface="Avenir Next Regular" panose="020B0803020202020204" charset="0"/>
                          <a:cs typeface="Avenir Next Regular" panose="020B0803020202020204" charset="0"/>
                        </a:rPr>
                        <a:t>李仲航</a:t>
                      </a:r>
                      <a:endParaRPr lang="zh-CN" sz="2800" b="0">
                        <a:solidFill>
                          <a:schemeClr val="bg1"/>
                        </a:solidFill>
                        <a:latin typeface="Avenir Next Regular" panose="020B0803020202020204" charset="0"/>
                        <a:ea typeface="Avenir Next Regular" panose="020B0803020202020204" charset="0"/>
                        <a:cs typeface="Avenir Next Regular" panose="020B0803020202020204" charset="0"/>
                      </a:endParaRPr>
                    </a:p>
                    <a:p>
                      <a:pPr indent="0" algn="ctr">
                        <a:buNone/>
                      </a:pPr>
                      <a:r>
                        <a:rPr lang="zh-CN" sz="2800" b="0">
                          <a:solidFill>
                            <a:schemeClr val="bg1"/>
                          </a:solidFill>
                          <a:latin typeface="Avenir Next Regular" panose="020B0803020202020204" charset="0"/>
                          <a:ea typeface="Avenir Next Regular" panose="020B0803020202020204" charset="0"/>
                          <a:cs typeface="Avenir Next Regular" panose="020B0803020202020204" charset="0"/>
                        </a:rPr>
                        <a:t>Eddy Lee</a:t>
                      </a:r>
                      <a:endParaRPr lang="zh-CN" sz="28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12700" marR="12700" marT="12700" vert="horz"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rowSpan="2">
                  <a:txBody>
                    <a:bodyPr/>
                    <a:p>
                      <a:pPr indent="0" algn="ctr">
                        <a:buNone/>
                      </a:pPr>
                      <a:r>
                        <a:rPr lang="zh-CN" altLang="en-US" sz="2800">
                          <a:solidFill>
                            <a:schemeClr val="bg1"/>
                          </a:solidFill>
                          <a:latin typeface="Avenir Next Regular" panose="020B0803020202020204" charset="0"/>
                          <a:ea typeface="Avenir Next Regular" panose="020B0803020202020204" charset="0"/>
                          <a:cs typeface="Avenir Next Regular" panose="020B0803020202020204" charset="0"/>
                          <a:sym typeface="+mn-ea"/>
                        </a:rPr>
                        <a:t>筹备组人员</a:t>
                      </a:r>
                      <a:endParaRPr lang="zh-CN" altLang="en-US" sz="2800">
                        <a:solidFill>
                          <a:schemeClr val="bg1"/>
                        </a:solidFill>
                        <a:latin typeface="Avenir Next Regular" panose="020B0803020202020204" charset="0"/>
                        <a:ea typeface="Avenir Next Regular" panose="020B0803020202020204" charset="0"/>
                        <a:cs typeface="Avenir Next Regular" panose="020B0803020202020204" charset="0"/>
                        <a:sym typeface="+mn-ea"/>
                      </a:endParaRPr>
                    </a:p>
                    <a:p>
                      <a:pPr indent="0" algn="ctr">
                        <a:buNone/>
                      </a:pPr>
                      <a:r>
                        <a:rPr lang="en-US" altLang="zh-CN" sz="2800" b="0">
                          <a:solidFill>
                            <a:schemeClr val="bg1"/>
                          </a:solidFill>
                          <a:latin typeface="Avenir Next Regular" panose="020B0803020202020204" charset="0"/>
                          <a:ea typeface="Avenir Next Regular" panose="020B0803020202020204" charset="0"/>
                          <a:cs typeface="Avenir Next Regular" panose="020B0803020202020204" charset="0"/>
                        </a:rPr>
                        <a:t>Preparatory team members</a:t>
                      </a:r>
                      <a:endParaRPr lang="en-US" altLang="zh-CN" sz="28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12700" marR="12700" marT="12700" vert="horz"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p>
                      <a:pPr indent="0" algn="ctr">
                        <a:buNone/>
                      </a:pPr>
                      <a:r>
                        <a:rPr lang="zh-CN" sz="2800" b="0">
                          <a:solidFill>
                            <a:schemeClr val="bg1"/>
                          </a:solidFill>
                          <a:latin typeface="Avenir Next Regular" panose="020B0803020202020204" charset="0"/>
                          <a:ea typeface="Avenir Next Regular" panose="020B0803020202020204" charset="0"/>
                          <a:cs typeface="Avenir Next Regular" panose="020B0803020202020204" charset="0"/>
                        </a:rPr>
                        <a:t>微信</a:t>
                      </a:r>
                      <a:endParaRPr lang="zh-CN" altLang="en-US" sz="28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12700" marR="12700" marT="12700" vert="horz"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p>
                      <a:pPr indent="0" algn="ctr">
                        <a:buNone/>
                      </a:pPr>
                      <a:r>
                        <a:rPr lang="en-US" sz="2800">
                          <a:solidFill>
                            <a:schemeClr val="bg1"/>
                          </a:solidFill>
                          <a:latin typeface="Avenir Next Regular" panose="020B0803020202020204" charset="0"/>
                          <a:ea typeface="Avenir Next Regular" panose="020B0803020202020204" charset="0"/>
                          <a:cs typeface="Avenir Next Regular" panose="020B0803020202020204" charset="0"/>
                          <a:sym typeface="+mn-ea"/>
                        </a:rPr>
                        <a:t>leeddy</a:t>
                      </a:r>
                      <a:endParaRPr lang="en-US" altLang="en-US" sz="28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12700" marR="12700" marT="12700" vert="horz"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r h="679450">
                <a:tc vMerge="1">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tcPr>
                </a:tc>
                <a:tc vMerge="1">
                  <a:tcPr>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B w="12700" cap="flat" cmpd="sng">
                      <a:solidFill>
                        <a:schemeClr val="tx1"/>
                      </a:solidFill>
                      <a:prstDash val="solid"/>
                      <a:headEnd type="none" w="med" len="med"/>
                      <a:tailEnd type="none" w="med" len="med"/>
                    </a:lnB>
                  </a:tcPr>
                </a:tc>
                <a:tc>
                  <a:txBody>
                    <a:bodyPr/>
                    <a:p>
                      <a:pPr indent="0" algn="ctr">
                        <a:buNone/>
                      </a:pPr>
                      <a:r>
                        <a:rPr lang="en-US" sz="2800" b="0">
                          <a:solidFill>
                            <a:schemeClr val="bg1"/>
                          </a:solidFill>
                          <a:latin typeface="Avenir Next Regular" panose="020B0803020202020204" charset="0"/>
                          <a:ea typeface="Avenir Next Regular" panose="020B0803020202020204" charset="0"/>
                          <a:cs typeface="Avenir Next Regular" panose="020B0803020202020204" charset="0"/>
                        </a:rPr>
                        <a:t>whatsapp</a:t>
                      </a:r>
                      <a:endParaRPr lang="en-US" altLang="en-US" sz="28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12700" marR="12700" marT="12700" vert="horz"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c>
                  <a:txBody>
                    <a:bodyPr/>
                    <a:p>
                      <a:pPr indent="0" algn="ctr">
                        <a:buNone/>
                      </a:pPr>
                      <a:r>
                        <a:rPr lang="en-US" sz="2800">
                          <a:solidFill>
                            <a:schemeClr val="bg1"/>
                          </a:solidFill>
                          <a:latin typeface="Avenir Next Regular" panose="020B0803020202020204" charset="0"/>
                          <a:ea typeface="Avenir Next Regular" panose="020B0803020202020204" charset="0"/>
                          <a:cs typeface="Avenir Next Regular" panose="020B0803020202020204" charset="0"/>
                          <a:sym typeface="+mn-ea"/>
                        </a:rPr>
                        <a:t>+852-6247-8717</a:t>
                      </a:r>
                      <a:endParaRPr lang="en-US" altLang="en-US" sz="28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12700" marR="12700" marT="12700" vert="horz" anchor="ctr" anchorCtr="0">
                    <a:lnL w="12700" cap="flat" cmpd="sng">
                      <a:solidFill>
                        <a:schemeClr val="tx1"/>
                      </a:solidFill>
                      <a:prstDash val="solid"/>
                      <a:headEnd type="none" w="med" len="med"/>
                      <a:tailEnd type="none" w="med" len="med"/>
                    </a:lnL>
                    <a:lnR w="12700" cap="flat" cmpd="sng">
                      <a:solidFill>
                        <a:schemeClr val="tx1"/>
                      </a:solidFill>
                      <a:prstDash val="solid"/>
                      <a:headEnd type="none" w="med" len="med"/>
                      <a:tailEnd type="none" w="med" len="med"/>
                    </a:lnR>
                    <a:lnT w="12700" cap="flat" cmpd="sng">
                      <a:solidFill>
                        <a:schemeClr val="tx1"/>
                      </a:solidFill>
                      <a:prstDash val="solid"/>
                      <a:headEnd type="none" w="med" len="med"/>
                      <a:tailEnd type="none" w="med" len="med"/>
                    </a:lnT>
                    <a:lnB w="12700" cap="flat" cmpd="sng">
                      <a:solidFill>
                        <a:schemeClr val="tx1"/>
                      </a:solidFill>
                      <a:prstDash val="solid"/>
                      <a:headEnd type="none" w="med" len="med"/>
                      <a:tailEnd type="none" w="med" len="med"/>
                    </a:lnB>
                    <a:lnTlToBr>
                      <a:noFill/>
                    </a:lnTlToBr>
                    <a:lnBlToTr>
                      <a:noFill/>
                    </a:lnBlToTr>
                    <a:noFill/>
                  </a:tcPr>
                </a:tc>
              </a:tr>
            </a:tbl>
          </a:graphicData>
        </a:graphic>
      </p:graphicFrame>
    </p:spTree>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reeform 2"/>
          <p:cNvSpPr/>
          <p:nvPr>
            <p:custDataLst>
              <p:tags r:id="rId1"/>
            </p:custDataLst>
          </p:nvPr>
        </p:nvSpPr>
        <p:spPr>
          <a:xfrm>
            <a:off x="0" y="0"/>
            <a:ext cx="18288000" cy="10287000"/>
          </a:xfrm>
          <a:custGeom>
            <a:avLst/>
            <a:gdLst/>
            <a:ahLst/>
            <a:cxnLst/>
            <a:rect l="l" t="t" r="r" b="b"/>
            <a:pathLst>
              <a:path w="18288000" h="10287000">
                <a:moveTo>
                  <a:pt x="0" y="0"/>
                </a:moveTo>
                <a:lnTo>
                  <a:pt x="18288000" y="0"/>
                </a:lnTo>
                <a:lnTo>
                  <a:pt x="18288000" y="10287000"/>
                </a:lnTo>
                <a:lnTo>
                  <a:pt x="0" y="10287000"/>
                </a:lnTo>
                <a:lnTo>
                  <a:pt x="0" y="0"/>
                </a:lnTo>
                <a:close/>
              </a:path>
            </a:pathLst>
          </a:custGeom>
          <a:blipFill>
            <a:blip r:embed="rId2"/>
            <a:stretch>
              <a:fillRect t="-9277" b="-9277"/>
            </a:stretch>
          </a:blipFill>
        </p:spPr>
      </p:sp>
      <p:graphicFrame>
        <p:nvGraphicFramePr>
          <p:cNvPr id="8" name="表格 7"/>
          <p:cNvGraphicFramePr/>
          <p:nvPr>
            <p:custDataLst>
              <p:tags r:id="rId3"/>
            </p:custDataLst>
          </p:nvPr>
        </p:nvGraphicFramePr>
        <p:xfrm>
          <a:off x="779145" y="2389346"/>
          <a:ext cx="16685895" cy="7201535"/>
        </p:xfrm>
        <a:graphic>
          <a:graphicData uri="http://schemas.openxmlformats.org/drawingml/2006/table">
            <a:tbl>
              <a:tblPr/>
              <a:tblGrid>
                <a:gridCol w="3795395"/>
                <a:gridCol w="3357245"/>
                <a:gridCol w="3356610"/>
                <a:gridCol w="6176645"/>
              </a:tblGrid>
              <a:tr h="800100">
                <a:tc>
                  <a:txBody>
                    <a:bodyPr/>
                    <a:lstStyle/>
                    <a:p>
                      <a:pPr indent="0" algn="ctr">
                        <a:buNone/>
                      </a:pPr>
                      <a:r>
                        <a:rPr lang="zh-CN" sz="3200" b="0">
                          <a:solidFill>
                            <a:schemeClr val="bg1"/>
                          </a:solidFill>
                          <a:latin typeface="Avenir Next Regular" panose="020B0803020202020204" charset="0"/>
                          <a:ea typeface="Avenir Next Regular" panose="020B0803020202020204" charset="0"/>
                          <a:cs typeface="Avenir Next Regular" panose="020B0803020202020204" charset="0"/>
                        </a:rPr>
                        <a:t>姓名</a:t>
                      </a:r>
                      <a:r>
                        <a:rPr lang="en-US" altLang="zh-CN" sz="3200" b="0">
                          <a:solidFill>
                            <a:schemeClr val="bg1"/>
                          </a:solidFill>
                          <a:latin typeface="Avenir Next Regular" panose="020B0803020202020204" charset="0"/>
                          <a:ea typeface="Avenir Next Regular" panose="020B0803020202020204" charset="0"/>
                          <a:cs typeface="Avenir Next Regular" panose="020B0803020202020204" charset="0"/>
                        </a:rPr>
                        <a:t>/N</a:t>
                      </a:r>
                      <a:r>
                        <a:rPr lang="en-US" altLang="zh-CN" sz="3200" b="0">
                          <a:solidFill>
                            <a:schemeClr val="bg1"/>
                          </a:solidFill>
                          <a:latin typeface="Avenir Next Regular" panose="020B0803020202020204" charset="0"/>
                          <a:ea typeface="Avenir Next Regular" panose="020B0803020202020204" charset="0"/>
                          <a:cs typeface="Avenir Next Regular" panose="020B0803020202020204" charset="0"/>
                        </a:rPr>
                        <a:t>mae</a:t>
                      </a:r>
                      <a:endParaRPr lang="en-US" altLang="zh-CN" sz="32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12700" marR="12700" marT="12700" vert="horz" anchor="ctr" anchorCtr="0">
                    <a:lnL>
                      <a:noFill/>
                    </a:lnL>
                    <a:lnR w="12700">
                      <a:solidFill>
                        <a:schemeClr val="tx1"/>
                      </a:solidFill>
                      <a:prstDash val="solid"/>
                    </a:lnR>
                    <a:lnT>
                      <a:noFill/>
                    </a:lnT>
                    <a:lnB w="12700">
                      <a:solidFill>
                        <a:schemeClr val="tx1"/>
                      </a:solidFill>
                      <a:prstDash val="solid"/>
                    </a:lnB>
                    <a:lnTlToBr>
                      <a:noFill/>
                    </a:lnTlToBr>
                    <a:lnBlToTr>
                      <a:noFill/>
                    </a:lnBlToTr>
                    <a:noFill/>
                  </a:tcPr>
                </a:tc>
                <a:tc>
                  <a:txBody>
                    <a:bodyPr/>
                    <a:lstStyle/>
                    <a:p>
                      <a:pPr indent="0" algn="ctr">
                        <a:buNone/>
                      </a:pPr>
                      <a:r>
                        <a:rPr lang="zh-CN" sz="3200" b="0">
                          <a:solidFill>
                            <a:schemeClr val="bg1"/>
                          </a:solidFill>
                          <a:latin typeface="Avenir Next Regular" panose="020B0803020202020204" charset="0"/>
                          <a:ea typeface="Avenir Next Regular" panose="020B0803020202020204" charset="0"/>
                          <a:cs typeface="Avenir Next Regular" panose="020B0803020202020204" charset="0"/>
                        </a:rPr>
                        <a:t>职务</a:t>
                      </a:r>
                      <a:r>
                        <a:rPr lang="en-US" altLang="zh-CN" sz="3200" b="0">
                          <a:solidFill>
                            <a:schemeClr val="bg1"/>
                          </a:solidFill>
                          <a:latin typeface="Avenir Next Regular" panose="020B0803020202020204" charset="0"/>
                          <a:ea typeface="Avenir Next Regular" panose="020B0803020202020204" charset="0"/>
                          <a:cs typeface="Avenir Next Regular" panose="020B0803020202020204" charset="0"/>
                        </a:rPr>
                        <a:t>/Title</a:t>
                      </a:r>
                      <a:endParaRPr lang="en-US" altLang="zh-CN" sz="32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12700" marR="12700" marT="12700" vert="horz" anchor="ctr" anchorCtr="0">
                    <a:lnL w="12700">
                      <a:solidFill>
                        <a:schemeClr val="tx1"/>
                      </a:solidFill>
                      <a:prstDash val="solid"/>
                    </a:lnL>
                    <a:lnR w="12700">
                      <a:solidFill>
                        <a:schemeClr val="tx1"/>
                      </a:solidFill>
                      <a:prstDash val="solid"/>
                    </a:lnR>
                    <a:lnT>
                      <a:noFill/>
                    </a:lnT>
                    <a:lnB w="12700">
                      <a:solidFill>
                        <a:schemeClr val="tx1"/>
                      </a:solidFill>
                      <a:prstDash val="solid"/>
                    </a:lnB>
                    <a:lnTlToBr>
                      <a:noFill/>
                    </a:lnTlToBr>
                    <a:lnBlToTr>
                      <a:noFill/>
                    </a:lnBlToTr>
                    <a:noFill/>
                  </a:tcPr>
                </a:tc>
                <a:tc gridSpan="2">
                  <a:txBody>
                    <a:bodyPr/>
                    <a:lstStyle/>
                    <a:p>
                      <a:pPr indent="0" algn="ctr">
                        <a:buNone/>
                      </a:pPr>
                      <a:r>
                        <a:rPr lang="zh-CN" sz="3200" b="0">
                          <a:solidFill>
                            <a:schemeClr val="bg1"/>
                          </a:solidFill>
                          <a:latin typeface="Avenir Next Regular" panose="020B0803020202020204" charset="0"/>
                          <a:ea typeface="Avenir Next Regular" panose="020B0803020202020204" charset="0"/>
                          <a:cs typeface="Avenir Next Regular" panose="020B0803020202020204" charset="0"/>
                        </a:rPr>
                        <a:t>联系方式</a:t>
                      </a:r>
                      <a:r>
                        <a:rPr lang="en-US" altLang="zh-CN" sz="3200" b="0">
                          <a:solidFill>
                            <a:schemeClr val="bg1"/>
                          </a:solidFill>
                          <a:latin typeface="Avenir Next Regular" panose="020B0803020202020204" charset="0"/>
                          <a:ea typeface="Avenir Next Regular" panose="020B0803020202020204" charset="0"/>
                          <a:cs typeface="Avenir Next Regular" panose="020B0803020202020204" charset="0"/>
                        </a:rPr>
                        <a:t>/Contact Information</a:t>
                      </a:r>
                      <a:endParaRPr lang="en-US" altLang="zh-CN" sz="32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12700" marR="12700" marT="12700" vert="horz" anchor="ctr" anchorCtr="0">
                    <a:lnL w="12700">
                      <a:solidFill>
                        <a:schemeClr val="tx1"/>
                      </a:solidFill>
                      <a:prstDash val="solid"/>
                    </a:lnL>
                    <a:lnR>
                      <a:noFill/>
                    </a:lnR>
                    <a:lnT>
                      <a:noFill/>
                    </a:lnT>
                    <a:lnB w="12700">
                      <a:solidFill>
                        <a:schemeClr val="tx1"/>
                      </a:solidFill>
                      <a:prstDash val="solid"/>
                    </a:lnB>
                    <a:lnTlToBr>
                      <a:noFill/>
                    </a:lnTlToBr>
                    <a:lnBlToTr>
                      <a:noFill/>
                    </a:lnBlToTr>
                    <a:noFill/>
                  </a:tcPr>
                </a:tc>
                <a:tc hMerge="1">
                  <a:tcPr marL="12700" marR="12700" marT="12700" vert="horz" anchor="ctr" anchorCtr="0">
                    <a:lnR>
                      <a:noFill/>
                    </a:lnR>
                    <a:lnT>
                      <a:noFill/>
                    </a:lnT>
                    <a:lnB w="12700">
                      <a:solidFill>
                        <a:schemeClr val="tx1"/>
                      </a:solidFill>
                      <a:prstDash val="solid"/>
                    </a:lnB>
                  </a:tcPr>
                </a:tc>
              </a:tr>
              <a:tr h="800735">
                <a:tc rowSpan="4">
                  <a:txBody>
                    <a:bodyPr/>
                    <a:lstStyle/>
                    <a:p>
                      <a:pPr indent="0" algn="ctr">
                        <a:lnSpc>
                          <a:spcPct val="100000"/>
                        </a:lnSpc>
                        <a:buNone/>
                      </a:pPr>
                      <a:r>
                        <a:rPr lang="zh-CN" sz="3300" b="0">
                          <a:solidFill>
                            <a:schemeClr val="bg1"/>
                          </a:solidFill>
                          <a:latin typeface="Avenir Next Regular" panose="020B0803020202020204" charset="0"/>
                          <a:ea typeface="Avenir Next Regular" panose="020B0803020202020204" charset="0"/>
                          <a:cs typeface="Avenir Next Regular" panose="020B0803020202020204" charset="0"/>
                        </a:rPr>
                        <a:t>雷慧敏</a:t>
                      </a:r>
                      <a:endParaRPr lang="zh-CN" sz="3300" b="0">
                        <a:solidFill>
                          <a:schemeClr val="bg1"/>
                        </a:solidFill>
                        <a:latin typeface="Avenir Next Regular" panose="020B0803020202020204" charset="0"/>
                        <a:ea typeface="Avenir Next Regular" panose="020B0803020202020204" charset="0"/>
                        <a:cs typeface="Avenir Next Regular" panose="020B0803020202020204" charset="0"/>
                      </a:endParaRPr>
                    </a:p>
                    <a:p>
                      <a:pPr indent="0" algn="ctr">
                        <a:lnSpc>
                          <a:spcPct val="100000"/>
                        </a:lnSpc>
                        <a:buNone/>
                      </a:pPr>
                      <a:r>
                        <a:rPr lang="en-US" sz="3300" b="0">
                          <a:solidFill>
                            <a:schemeClr val="bg1"/>
                          </a:solidFill>
                          <a:latin typeface="Avenir Next Regular" panose="020B0803020202020204" charset="0"/>
                          <a:ea typeface="Avenir Next Regular" panose="020B0803020202020204" charset="0"/>
                          <a:cs typeface="Avenir Next Regular" panose="020B0803020202020204" charset="0"/>
                        </a:rPr>
                        <a:t>Esther</a:t>
                      </a:r>
                      <a:endParaRPr lang="en-US" altLang="en-US" sz="33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9525" marR="9525" marT="9525" marB="34290" anchor="ctr">
                    <a:lnL>
                      <a:noFill/>
                    </a:lnL>
                    <a:lnR w="12700">
                      <a:solidFill>
                        <a:schemeClr val="tx1"/>
                      </a:solidFill>
                      <a:prstDash val="solid"/>
                    </a:lnR>
                    <a:lnT w="12700">
                      <a:solidFill>
                        <a:schemeClr val="tx1"/>
                      </a:solidFill>
                      <a:prstDash val="solid"/>
                    </a:lnT>
                    <a:lnB w="12700">
                      <a:solidFill>
                        <a:schemeClr val="tx1"/>
                      </a:solidFill>
                      <a:prstDash val="solid"/>
                    </a:lnB>
                    <a:lnTlToBr>
                      <a:noFill/>
                    </a:lnTlToBr>
                    <a:lnBlToTr>
                      <a:noFill/>
                    </a:lnBlToTr>
                    <a:noFill/>
                  </a:tcPr>
                </a:tc>
                <a:tc rowSpan="4">
                  <a:txBody>
                    <a:bodyPr/>
                    <a:lstStyle/>
                    <a:p>
                      <a:pPr indent="0" algn="ctr">
                        <a:buNone/>
                      </a:pPr>
                      <a:r>
                        <a:rPr lang="zh-CN" altLang="en-US" sz="3300" b="0">
                          <a:solidFill>
                            <a:schemeClr val="bg1"/>
                          </a:solidFill>
                          <a:latin typeface="Avenir Next Regular" panose="020B0803020202020204" charset="0"/>
                          <a:ea typeface="Avenir Next Regular" panose="020B0803020202020204" charset="0"/>
                          <a:cs typeface="Avenir Next Regular" panose="020B0803020202020204" charset="0"/>
                        </a:rPr>
                        <a:t>秘书</a:t>
                      </a:r>
                      <a:endParaRPr lang="zh-CN" altLang="en-US" sz="3300" b="0">
                        <a:solidFill>
                          <a:schemeClr val="bg1"/>
                        </a:solidFill>
                        <a:latin typeface="Avenir Next Regular" panose="020B0803020202020204" charset="0"/>
                        <a:ea typeface="Avenir Next Regular" panose="020B0803020202020204" charset="0"/>
                        <a:cs typeface="Avenir Next Regular" panose="020B0803020202020204" charset="0"/>
                      </a:endParaRPr>
                    </a:p>
                    <a:p>
                      <a:pPr indent="0" algn="ctr">
                        <a:buNone/>
                      </a:pPr>
                      <a:r>
                        <a:rPr lang="en-US" altLang="zh-CN" sz="3300" b="0">
                          <a:solidFill>
                            <a:schemeClr val="bg1"/>
                          </a:solidFill>
                          <a:latin typeface="Avenir Next Regular" panose="020B0803020202020204" charset="0"/>
                          <a:ea typeface="Avenir Next Regular" panose="020B0803020202020204" charset="0"/>
                          <a:cs typeface="Avenir Next Regular" panose="020B0803020202020204" charset="0"/>
                        </a:rPr>
                        <a:t>Secretary</a:t>
                      </a:r>
                      <a:endParaRPr lang="en-US" altLang="zh-CN" sz="3300" b="0">
                        <a:solidFill>
                          <a:schemeClr val="bg1"/>
                        </a:solidFill>
                        <a:latin typeface="Avenir Next Regular" panose="020B0803020202020204" charset="0"/>
                        <a:ea typeface="Avenir Next Regular" panose="020B0803020202020204" charset="0"/>
                        <a:cs typeface="Avenir Next Regular" panose="020B0803020202020204" charset="0"/>
                      </a:endParaRPr>
                    </a:p>
                    <a:p>
                      <a:pPr indent="0" algn="ctr">
                        <a:buNone/>
                      </a:pPr>
                      <a:endParaRPr lang="en-US" altLang="zh-CN" sz="33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9525" marR="9525" marT="9525" marB="34290"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lnTlToBr>
                      <a:noFill/>
                    </a:lnTlToBr>
                    <a:lnBlToTr>
                      <a:noFill/>
                    </a:lnBlToTr>
                    <a:noFill/>
                  </a:tcPr>
                </a:tc>
                <a:tc>
                  <a:txBody>
                    <a:bodyPr/>
                    <a:lstStyle/>
                    <a:p>
                      <a:pPr indent="0" algn="ctr">
                        <a:buNone/>
                      </a:pPr>
                      <a:r>
                        <a:rPr lang="zh-CN" sz="3300" b="0">
                          <a:solidFill>
                            <a:schemeClr val="bg1"/>
                          </a:solidFill>
                          <a:latin typeface="Avenir Next Regular" panose="020B0803020202020204" charset="0"/>
                          <a:ea typeface="Avenir Next Regular" panose="020B0803020202020204" charset="0"/>
                          <a:cs typeface="Avenir Next Regular" panose="020B0803020202020204" charset="0"/>
                        </a:rPr>
                        <a:t>手机</a:t>
                      </a:r>
                      <a:endParaRPr lang="zh-CN" altLang="en-US" sz="33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9525" marR="9525" marT="9525" marB="34290"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lnTlToBr>
                      <a:noFill/>
                    </a:lnTlToBr>
                    <a:lnBlToTr>
                      <a:noFill/>
                    </a:lnBlToTr>
                    <a:noFill/>
                  </a:tcPr>
                </a:tc>
                <a:tc>
                  <a:txBody>
                    <a:bodyPr/>
                    <a:lstStyle/>
                    <a:p>
                      <a:pPr indent="0" algn="ctr">
                        <a:buNone/>
                      </a:pPr>
                      <a:r>
                        <a:rPr lang="en-US" sz="3300" b="0">
                          <a:solidFill>
                            <a:schemeClr val="bg1"/>
                          </a:solidFill>
                          <a:latin typeface="Avenir Next Regular" panose="020B0803020202020204" charset="0"/>
                          <a:ea typeface="Avenir Next Regular" panose="020B0803020202020204" charset="0"/>
                          <a:cs typeface="Avenir Next Regular" panose="020B0803020202020204" charset="0"/>
                          <a:sym typeface="+mn-ea"/>
                        </a:rPr>
                        <a:t>+86-</a:t>
                      </a:r>
                      <a:r>
                        <a:rPr lang="en-US" sz="3300" b="0">
                          <a:solidFill>
                            <a:schemeClr val="bg1"/>
                          </a:solidFill>
                          <a:latin typeface="Avenir Next Regular" panose="020B0803020202020204" charset="0"/>
                          <a:ea typeface="Avenir Next Regular" panose="020B0803020202020204" charset="0"/>
                          <a:cs typeface="Avenir Next Regular" panose="020B0803020202020204" charset="0"/>
                        </a:rPr>
                        <a:t>132-6693-1038</a:t>
                      </a:r>
                      <a:endParaRPr lang="en-US" altLang="en-US" sz="33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9525" marR="9525" marT="9525" marB="34290" anchor="ctr">
                    <a:lnL w="12700">
                      <a:solidFill>
                        <a:schemeClr val="tx1"/>
                      </a:solidFill>
                      <a:prstDash val="solid"/>
                    </a:lnL>
                    <a:lnR>
                      <a:noFill/>
                    </a:lnR>
                    <a:lnT w="12700">
                      <a:solidFill>
                        <a:schemeClr val="tx1"/>
                      </a:solidFill>
                      <a:prstDash val="solid"/>
                    </a:lnT>
                    <a:lnB w="12700">
                      <a:solidFill>
                        <a:schemeClr val="tx1"/>
                      </a:solidFill>
                      <a:prstDash val="solid"/>
                    </a:lnB>
                    <a:lnTlToBr>
                      <a:noFill/>
                    </a:lnTlToBr>
                    <a:lnBlToTr>
                      <a:noFill/>
                    </a:lnBlToTr>
                    <a:noFill/>
                  </a:tcPr>
                </a:tc>
              </a:tr>
              <a:tr h="800735">
                <a:tc vMerge="1">
                  <a:tcPr>
                    <a:lnL>
                      <a:noFill/>
                    </a:lnL>
                    <a:lnR w="12700">
                      <a:solidFill>
                        <a:schemeClr val="tx1"/>
                      </a:solidFill>
                      <a:prstDash val="solid"/>
                    </a:lnR>
                  </a:tcPr>
                </a:tc>
                <a:tc vMerge="1">
                  <a:tcPr marL="12700" marR="12700" marT="12700"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lnTlToBr>
                      <a:noFill/>
                    </a:lnTlToBr>
                    <a:lnBlToTr>
                      <a:noFill/>
                    </a:lnBlToTr>
                    <a:noFill/>
                  </a:tcPr>
                </a:tc>
                <a:tc>
                  <a:txBody>
                    <a:bodyPr/>
                    <a:lstStyle/>
                    <a:p>
                      <a:pPr indent="0" algn="ctr">
                        <a:buNone/>
                      </a:pPr>
                      <a:r>
                        <a:rPr lang="zh-CN" sz="3300" b="0">
                          <a:solidFill>
                            <a:schemeClr val="bg1"/>
                          </a:solidFill>
                          <a:latin typeface="Avenir Next Regular" panose="020B0803020202020204" charset="0"/>
                          <a:ea typeface="Avenir Next Regular" panose="020B0803020202020204" charset="0"/>
                          <a:cs typeface="Avenir Next Regular" panose="020B0803020202020204" charset="0"/>
                        </a:rPr>
                        <a:t>微信</a:t>
                      </a:r>
                      <a:endParaRPr lang="zh-CN" altLang="en-US" sz="33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9525" marR="9525" marT="9525" marB="34290"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lnTlToBr>
                      <a:noFill/>
                    </a:lnTlToBr>
                    <a:lnBlToTr>
                      <a:noFill/>
                    </a:lnBlToTr>
                    <a:noFill/>
                  </a:tcPr>
                </a:tc>
                <a:tc>
                  <a:txBody>
                    <a:bodyPr/>
                    <a:lstStyle/>
                    <a:p>
                      <a:pPr indent="0" algn="ctr">
                        <a:buNone/>
                      </a:pPr>
                      <a:r>
                        <a:rPr lang="en-US" sz="3300" b="0">
                          <a:solidFill>
                            <a:schemeClr val="bg1"/>
                          </a:solidFill>
                          <a:latin typeface="Avenir Next Regular" panose="020B0803020202020204" charset="0"/>
                          <a:ea typeface="Avenir Next Regular" panose="020B0803020202020204" charset="0"/>
                          <a:cs typeface="Avenir Next Regular" panose="020B0803020202020204" charset="0"/>
                        </a:rPr>
                        <a:t>YEN-Admin</a:t>
                      </a:r>
                      <a:endParaRPr lang="en-US" altLang="en-US" sz="33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9525" marR="9525" marT="9525" marB="34290" anchor="ctr">
                    <a:lnL w="12700">
                      <a:solidFill>
                        <a:schemeClr val="tx1"/>
                      </a:solidFill>
                      <a:prstDash val="solid"/>
                    </a:lnL>
                    <a:lnR>
                      <a:noFill/>
                    </a:lnR>
                    <a:lnT w="12700">
                      <a:solidFill>
                        <a:schemeClr val="tx1"/>
                      </a:solidFill>
                      <a:prstDash val="solid"/>
                    </a:lnT>
                    <a:lnB w="12700">
                      <a:solidFill>
                        <a:schemeClr val="tx1"/>
                      </a:solidFill>
                      <a:prstDash val="solid"/>
                    </a:lnB>
                    <a:lnTlToBr>
                      <a:noFill/>
                    </a:lnTlToBr>
                    <a:lnBlToTr>
                      <a:noFill/>
                    </a:lnBlToTr>
                    <a:noFill/>
                  </a:tcPr>
                </a:tc>
              </a:tr>
              <a:tr h="800100">
                <a:tc vMerge="1">
                  <a:tcPr>
                    <a:lnL>
                      <a:noFill/>
                    </a:lnL>
                    <a:lnR w="12700">
                      <a:solidFill>
                        <a:schemeClr val="tx1"/>
                      </a:solidFill>
                      <a:prstDash val="solid"/>
                    </a:lnR>
                  </a:tcPr>
                </a:tc>
                <a:tc vMerge="1">
                  <a:tcPr marL="12700" marR="12700" marT="12700"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lnTlToBr>
                      <a:noFill/>
                    </a:lnTlToBr>
                    <a:lnBlToTr>
                      <a:noFill/>
                    </a:lnBlToTr>
                    <a:noFill/>
                  </a:tcPr>
                </a:tc>
                <a:tc>
                  <a:txBody>
                    <a:bodyPr/>
                    <a:lstStyle/>
                    <a:p>
                      <a:pPr indent="0" algn="ctr">
                        <a:buNone/>
                      </a:pPr>
                      <a:r>
                        <a:rPr lang="en-US" sz="3300" b="0">
                          <a:solidFill>
                            <a:schemeClr val="bg1"/>
                          </a:solidFill>
                          <a:latin typeface="Avenir Next Regular" panose="020B0803020202020204" charset="0"/>
                          <a:ea typeface="Avenir Next Regular" panose="020B0803020202020204" charset="0"/>
                          <a:cs typeface="Avenir Next Regular" panose="020B0803020202020204" charset="0"/>
                        </a:rPr>
                        <a:t>whatsapp</a:t>
                      </a:r>
                      <a:endParaRPr lang="en-US" altLang="en-US" sz="33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9525" marR="9525" marT="9525" marB="34290"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lnTlToBr>
                      <a:noFill/>
                    </a:lnTlToBr>
                    <a:lnBlToTr>
                      <a:noFill/>
                    </a:lnBlToTr>
                    <a:noFill/>
                  </a:tcPr>
                </a:tc>
                <a:tc>
                  <a:txBody>
                    <a:bodyPr/>
                    <a:lstStyle/>
                    <a:p>
                      <a:pPr indent="0" algn="ctr">
                        <a:buNone/>
                      </a:pPr>
                      <a:r>
                        <a:rPr lang="en-US" sz="3300" b="0">
                          <a:solidFill>
                            <a:schemeClr val="bg1"/>
                          </a:solidFill>
                          <a:latin typeface="Avenir Next Regular" panose="020B0803020202020204" charset="0"/>
                          <a:ea typeface="Avenir Next Regular" panose="020B0803020202020204" charset="0"/>
                          <a:cs typeface="Avenir Next Regular" panose="020B0803020202020204" charset="0"/>
                        </a:rPr>
                        <a:t>+852-6361-3250</a:t>
                      </a:r>
                      <a:endParaRPr lang="en-US" altLang="en-US" sz="33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9525" marR="9525" marT="9525" marB="34290" anchor="ctr">
                    <a:lnL w="12700">
                      <a:solidFill>
                        <a:schemeClr val="tx1"/>
                      </a:solidFill>
                      <a:prstDash val="solid"/>
                    </a:lnL>
                    <a:lnR>
                      <a:noFill/>
                    </a:lnR>
                    <a:lnT w="12700">
                      <a:solidFill>
                        <a:schemeClr val="tx1"/>
                      </a:solidFill>
                      <a:prstDash val="solid"/>
                    </a:lnT>
                    <a:lnB w="12700">
                      <a:solidFill>
                        <a:schemeClr val="tx1"/>
                      </a:solidFill>
                      <a:prstDash val="solid"/>
                    </a:lnB>
                    <a:lnTlToBr>
                      <a:noFill/>
                    </a:lnTlToBr>
                    <a:lnBlToTr>
                      <a:noFill/>
                    </a:lnBlToTr>
                    <a:noFill/>
                  </a:tcPr>
                </a:tc>
              </a:tr>
              <a:tr h="800100">
                <a:tc vMerge="1">
                  <a:tcPr>
                    <a:lnL>
                      <a:noFill/>
                    </a:lnL>
                    <a:lnR w="12700">
                      <a:solidFill>
                        <a:schemeClr val="tx1"/>
                      </a:solidFill>
                      <a:prstDash val="solid"/>
                    </a:lnR>
                    <a:lnB w="12700">
                      <a:solidFill>
                        <a:schemeClr val="tx1"/>
                      </a:solidFill>
                      <a:prstDash val="solid"/>
                    </a:lnB>
                  </a:tcPr>
                </a:tc>
                <a:tc vMerge="1">
                  <a:tcPr marL="12700" marR="12700" marT="12700"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lnTlToBr>
                      <a:noFill/>
                    </a:lnTlToBr>
                    <a:lnBlToTr>
                      <a:noFill/>
                    </a:lnBlToTr>
                    <a:noFill/>
                  </a:tcPr>
                </a:tc>
                <a:tc>
                  <a:txBody>
                    <a:bodyPr/>
                    <a:lstStyle/>
                    <a:p>
                      <a:pPr indent="0" algn="ctr">
                        <a:buNone/>
                      </a:pPr>
                      <a:r>
                        <a:rPr lang="en-US" sz="3300" b="0">
                          <a:solidFill>
                            <a:schemeClr val="bg1"/>
                          </a:solidFill>
                          <a:latin typeface="Avenir Next Regular" panose="020B0803020202020204" charset="0"/>
                          <a:ea typeface="Avenir Next Regular" panose="020B0803020202020204" charset="0"/>
                          <a:cs typeface="Avenir Next Regular" panose="020B0803020202020204" charset="0"/>
                        </a:rPr>
                        <a:t>Line</a:t>
                      </a:r>
                      <a:endParaRPr lang="en-US" altLang="en-US" sz="33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9525" marR="9525" marT="9525" marB="34290"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lnTlToBr>
                      <a:noFill/>
                    </a:lnTlToBr>
                    <a:lnBlToTr>
                      <a:noFill/>
                    </a:lnBlToTr>
                    <a:noFill/>
                  </a:tcPr>
                </a:tc>
                <a:tc>
                  <a:txBody>
                    <a:bodyPr/>
                    <a:lstStyle/>
                    <a:p>
                      <a:pPr indent="0" algn="ctr">
                        <a:buNone/>
                      </a:pPr>
                      <a:r>
                        <a:rPr lang="en-US" sz="3300" b="0">
                          <a:solidFill>
                            <a:schemeClr val="bg1"/>
                          </a:solidFill>
                          <a:latin typeface="Avenir Next Regular" panose="020B0803020202020204" charset="0"/>
                          <a:ea typeface="Avenir Next Regular" panose="020B0803020202020204" charset="0"/>
                          <a:cs typeface="Avenir Next Regular" panose="020B0803020202020204" charset="0"/>
                        </a:rPr>
                        <a:t>+852-6361-3250</a:t>
                      </a:r>
                      <a:endParaRPr lang="en-US" altLang="en-US" sz="33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9525" marR="9525" marT="9525" marB="34290" anchor="ctr">
                    <a:lnL w="12700">
                      <a:solidFill>
                        <a:schemeClr val="tx1"/>
                      </a:solidFill>
                      <a:prstDash val="solid"/>
                    </a:lnL>
                    <a:lnR>
                      <a:noFill/>
                    </a:lnR>
                    <a:lnT w="12700">
                      <a:solidFill>
                        <a:schemeClr val="tx1"/>
                      </a:solidFill>
                      <a:prstDash val="solid"/>
                    </a:lnT>
                    <a:lnB w="12700">
                      <a:solidFill>
                        <a:schemeClr val="tx1"/>
                      </a:solidFill>
                      <a:prstDash val="solid"/>
                    </a:lnB>
                    <a:lnTlToBr>
                      <a:noFill/>
                    </a:lnTlToBr>
                    <a:lnBlToTr>
                      <a:noFill/>
                    </a:lnBlToTr>
                    <a:noFill/>
                  </a:tcPr>
                </a:tc>
              </a:tr>
              <a:tr h="798830">
                <a:tc rowSpan="4">
                  <a:txBody>
                    <a:bodyPr/>
                    <a:lstStyle/>
                    <a:p>
                      <a:pPr indent="0" algn="ctr">
                        <a:lnSpc>
                          <a:spcPct val="100000"/>
                        </a:lnSpc>
                        <a:buNone/>
                      </a:pPr>
                      <a:r>
                        <a:rPr lang="zh-CN" sz="3300" b="0">
                          <a:solidFill>
                            <a:schemeClr val="bg1"/>
                          </a:solidFill>
                          <a:latin typeface="Avenir Next Regular" panose="020B0803020202020204" charset="0"/>
                          <a:ea typeface="Avenir Next Regular" panose="020B0803020202020204" charset="0"/>
                          <a:cs typeface="Avenir Next Regular" panose="020B0803020202020204" charset="0"/>
                        </a:rPr>
                        <a:t>李</a:t>
                      </a:r>
                      <a:r>
                        <a:rPr lang="en-US" sz="3300" b="0">
                          <a:solidFill>
                            <a:schemeClr val="bg1"/>
                          </a:solidFill>
                          <a:latin typeface="Avenir Next Regular" panose="020B0803020202020204" charset="0"/>
                          <a:ea typeface="Avenir Next Regular" panose="020B0803020202020204" charset="0"/>
                          <a:cs typeface="Avenir Next Regular" panose="020B0803020202020204" charset="0"/>
                        </a:rPr>
                        <a:t>    </a:t>
                      </a:r>
                      <a:r>
                        <a:rPr lang="zh-CN" sz="3300" b="0">
                          <a:solidFill>
                            <a:schemeClr val="bg1"/>
                          </a:solidFill>
                          <a:latin typeface="Avenir Next Regular" panose="020B0803020202020204" charset="0"/>
                          <a:ea typeface="Avenir Next Regular" panose="020B0803020202020204" charset="0"/>
                          <a:cs typeface="Avenir Next Regular" panose="020B0803020202020204" charset="0"/>
                        </a:rPr>
                        <a:t>悦</a:t>
                      </a:r>
                      <a:endParaRPr lang="zh-CN" sz="3300" b="0">
                        <a:solidFill>
                          <a:schemeClr val="bg1"/>
                        </a:solidFill>
                        <a:latin typeface="Avenir Next Regular" panose="020B0803020202020204" charset="0"/>
                        <a:ea typeface="Avenir Next Regular" panose="020B0803020202020204" charset="0"/>
                        <a:cs typeface="Avenir Next Regular" panose="020B0803020202020204" charset="0"/>
                      </a:endParaRPr>
                    </a:p>
                    <a:p>
                      <a:pPr indent="0" algn="ctr">
                        <a:lnSpc>
                          <a:spcPct val="100000"/>
                        </a:lnSpc>
                        <a:buNone/>
                      </a:pPr>
                      <a:r>
                        <a:rPr lang="en-US" sz="3300" b="0">
                          <a:solidFill>
                            <a:schemeClr val="bg1"/>
                          </a:solidFill>
                          <a:latin typeface="Avenir Next Regular" panose="020B0803020202020204" charset="0"/>
                          <a:ea typeface="Avenir Next Regular" panose="020B0803020202020204" charset="0"/>
                          <a:cs typeface="Avenir Next Regular" panose="020B0803020202020204" charset="0"/>
                        </a:rPr>
                        <a:t>Deborah</a:t>
                      </a:r>
                      <a:endParaRPr lang="en-US" altLang="en-US" sz="33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9525" marR="9525" marT="9525" marB="34290" anchor="ctr">
                    <a:lnL>
                      <a:noFill/>
                    </a:lnL>
                    <a:lnR w="12700">
                      <a:solidFill>
                        <a:schemeClr val="tx1"/>
                      </a:solidFill>
                      <a:prstDash val="solid"/>
                    </a:lnR>
                    <a:lnT w="12700">
                      <a:solidFill>
                        <a:schemeClr val="tx1"/>
                      </a:solidFill>
                      <a:prstDash val="solid"/>
                    </a:lnT>
                    <a:lnB>
                      <a:noFill/>
                    </a:lnB>
                    <a:lnTlToBr>
                      <a:noFill/>
                    </a:lnTlToBr>
                    <a:lnBlToTr>
                      <a:noFill/>
                    </a:lnBlToTr>
                    <a:noFill/>
                  </a:tcPr>
                </a:tc>
                <a:tc rowSpan="4">
                  <a:txBody>
                    <a:bodyPr/>
                    <a:lstStyle/>
                    <a:p>
                      <a:pPr indent="0" algn="ctr">
                        <a:buNone/>
                      </a:pPr>
                      <a:r>
                        <a:rPr lang="zh-CN" altLang="en-US" sz="3300" b="0">
                          <a:solidFill>
                            <a:schemeClr val="bg1"/>
                          </a:solidFill>
                          <a:latin typeface="Avenir Next Regular" panose="020B0803020202020204" charset="0"/>
                          <a:ea typeface="Avenir Next Regular" panose="020B0803020202020204" charset="0"/>
                          <a:cs typeface="Avenir Next Regular" panose="020B0803020202020204" charset="0"/>
                        </a:rPr>
                        <a:t>秘书</a:t>
                      </a:r>
                      <a:endParaRPr lang="zh-CN" altLang="en-US" sz="3300" b="0">
                        <a:solidFill>
                          <a:schemeClr val="bg1"/>
                        </a:solidFill>
                        <a:latin typeface="Avenir Next Regular" panose="020B0803020202020204" charset="0"/>
                        <a:ea typeface="Avenir Next Regular" panose="020B0803020202020204" charset="0"/>
                        <a:cs typeface="Avenir Next Regular" panose="020B0803020202020204" charset="0"/>
                      </a:endParaRPr>
                    </a:p>
                    <a:p>
                      <a:pPr indent="0" algn="ctr">
                        <a:buNone/>
                      </a:pPr>
                      <a:r>
                        <a:rPr lang="en-US" altLang="zh-CN" sz="3300" b="0">
                          <a:solidFill>
                            <a:schemeClr val="bg1"/>
                          </a:solidFill>
                          <a:latin typeface="Avenir Next Regular" panose="020B0803020202020204" charset="0"/>
                          <a:ea typeface="Avenir Next Regular" panose="020B0803020202020204" charset="0"/>
                          <a:cs typeface="Avenir Next Regular" panose="020B0803020202020204" charset="0"/>
                        </a:rPr>
                        <a:t>Secretary</a:t>
                      </a:r>
                      <a:endParaRPr lang="en-US" altLang="zh-CN" sz="33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9525" marR="9525" marT="9525" marB="34290" anchor="ctr">
                    <a:lnL w="12700">
                      <a:solidFill>
                        <a:schemeClr val="tx1"/>
                      </a:solidFill>
                      <a:prstDash val="solid"/>
                    </a:lnL>
                    <a:lnR w="12700">
                      <a:solidFill>
                        <a:schemeClr val="tx1"/>
                      </a:solidFill>
                      <a:prstDash val="solid"/>
                    </a:lnR>
                    <a:lnT w="12700">
                      <a:solidFill>
                        <a:schemeClr val="tx1"/>
                      </a:solidFill>
                      <a:prstDash val="solid"/>
                    </a:lnT>
                    <a:lnB>
                      <a:noFill/>
                    </a:lnB>
                    <a:lnTlToBr>
                      <a:noFill/>
                    </a:lnTlToBr>
                    <a:lnBlToTr>
                      <a:noFill/>
                    </a:lnBlToTr>
                    <a:noFill/>
                  </a:tcPr>
                </a:tc>
                <a:tc>
                  <a:txBody>
                    <a:bodyPr/>
                    <a:lstStyle/>
                    <a:p>
                      <a:pPr indent="0" algn="ctr">
                        <a:buNone/>
                      </a:pPr>
                      <a:r>
                        <a:rPr lang="zh-CN" sz="3300" b="0">
                          <a:solidFill>
                            <a:schemeClr val="bg1"/>
                          </a:solidFill>
                          <a:latin typeface="Avenir Next Regular" panose="020B0803020202020204" charset="0"/>
                          <a:ea typeface="Avenir Next Regular" panose="020B0803020202020204" charset="0"/>
                          <a:cs typeface="Avenir Next Regular" panose="020B0803020202020204" charset="0"/>
                        </a:rPr>
                        <a:t>手机</a:t>
                      </a:r>
                      <a:endParaRPr lang="zh-CN" altLang="en-US" sz="33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9525" marR="9525" marT="9525" marB="34290"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lnTlToBr>
                      <a:noFill/>
                    </a:lnTlToBr>
                    <a:lnBlToTr>
                      <a:noFill/>
                    </a:lnBlToTr>
                    <a:noFill/>
                  </a:tcPr>
                </a:tc>
                <a:tc>
                  <a:txBody>
                    <a:bodyPr/>
                    <a:lstStyle/>
                    <a:p>
                      <a:pPr indent="0" algn="ctr">
                        <a:buNone/>
                      </a:pPr>
                      <a:r>
                        <a:rPr lang="en-US" sz="3300" b="0">
                          <a:solidFill>
                            <a:schemeClr val="bg1"/>
                          </a:solidFill>
                          <a:latin typeface="Avenir Next Regular" panose="020B0803020202020204" charset="0"/>
                          <a:ea typeface="Avenir Next Regular" panose="020B0803020202020204" charset="0"/>
                          <a:cs typeface="Avenir Next Regular" panose="020B0803020202020204" charset="0"/>
                          <a:sym typeface="+mn-ea"/>
                        </a:rPr>
                        <a:t>+86-</a:t>
                      </a:r>
                      <a:r>
                        <a:rPr lang="en-US" sz="3300" b="0">
                          <a:solidFill>
                            <a:schemeClr val="bg1"/>
                          </a:solidFill>
                          <a:latin typeface="Avenir Next Regular" panose="020B0803020202020204" charset="0"/>
                          <a:ea typeface="Avenir Next Regular" panose="020B0803020202020204" charset="0"/>
                          <a:cs typeface="Avenir Next Regular" panose="020B0803020202020204" charset="0"/>
                        </a:rPr>
                        <a:t>132-6693-1039</a:t>
                      </a:r>
                      <a:endParaRPr lang="en-US" altLang="en-US" sz="33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9525" marR="9525" marT="9525" marB="34290" anchor="ctr">
                    <a:lnL w="12700">
                      <a:solidFill>
                        <a:schemeClr val="tx1"/>
                      </a:solidFill>
                      <a:prstDash val="solid"/>
                    </a:lnL>
                    <a:lnR>
                      <a:noFill/>
                    </a:lnR>
                    <a:lnT w="12700">
                      <a:solidFill>
                        <a:schemeClr val="tx1"/>
                      </a:solidFill>
                      <a:prstDash val="solid"/>
                    </a:lnT>
                    <a:lnB w="12700">
                      <a:solidFill>
                        <a:schemeClr val="tx1"/>
                      </a:solidFill>
                      <a:prstDash val="solid"/>
                    </a:lnB>
                    <a:lnTlToBr>
                      <a:noFill/>
                    </a:lnTlToBr>
                    <a:lnBlToTr>
                      <a:noFill/>
                    </a:lnBlToTr>
                    <a:noFill/>
                  </a:tcPr>
                </a:tc>
              </a:tr>
              <a:tr h="800735">
                <a:tc vMerge="1">
                  <a:tcPr>
                    <a:lnL>
                      <a:noFill/>
                    </a:lnL>
                    <a:lnR w="12700">
                      <a:solidFill>
                        <a:schemeClr val="tx1"/>
                      </a:solidFill>
                      <a:prstDash val="solid"/>
                    </a:lnR>
                  </a:tcPr>
                </a:tc>
                <a:tc vMerge="1">
                  <a:tcPr marL="12700" marR="12700" marT="12700"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lnTlToBr>
                      <a:noFill/>
                    </a:lnTlToBr>
                    <a:lnBlToTr>
                      <a:noFill/>
                    </a:lnBlToTr>
                    <a:noFill/>
                  </a:tcPr>
                </a:tc>
                <a:tc>
                  <a:txBody>
                    <a:bodyPr/>
                    <a:lstStyle/>
                    <a:p>
                      <a:pPr indent="0" algn="ctr">
                        <a:buNone/>
                      </a:pPr>
                      <a:r>
                        <a:rPr lang="zh-CN" sz="3300" b="0">
                          <a:solidFill>
                            <a:schemeClr val="bg1"/>
                          </a:solidFill>
                          <a:latin typeface="Avenir Next Regular" panose="020B0803020202020204" charset="0"/>
                          <a:ea typeface="Avenir Next Regular" panose="020B0803020202020204" charset="0"/>
                          <a:cs typeface="Avenir Next Regular" panose="020B0803020202020204" charset="0"/>
                        </a:rPr>
                        <a:t>微信</a:t>
                      </a:r>
                      <a:endParaRPr lang="zh-CN" altLang="en-US" sz="33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9525" marR="9525" marT="9525" marB="34290"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lnTlToBr>
                      <a:noFill/>
                    </a:lnTlToBr>
                    <a:lnBlToTr>
                      <a:noFill/>
                    </a:lnBlToTr>
                    <a:noFill/>
                  </a:tcPr>
                </a:tc>
                <a:tc>
                  <a:txBody>
                    <a:bodyPr/>
                    <a:lstStyle/>
                    <a:p>
                      <a:pPr indent="0" algn="ctr">
                        <a:buNone/>
                      </a:pPr>
                      <a:r>
                        <a:rPr lang="en-US" sz="3300" b="0">
                          <a:solidFill>
                            <a:schemeClr val="bg1"/>
                          </a:solidFill>
                          <a:latin typeface="Avenir Next Regular" panose="020B0803020202020204" charset="0"/>
                          <a:ea typeface="Avenir Next Regular" panose="020B0803020202020204" charset="0"/>
                          <a:cs typeface="Avenir Next Regular" panose="020B0803020202020204" charset="0"/>
                        </a:rPr>
                        <a:t>YEN-Assistant</a:t>
                      </a:r>
                      <a:endParaRPr lang="en-US" altLang="en-US" sz="33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9525" marR="9525" marT="9525" marB="34290" anchor="ctr">
                    <a:lnL w="12700">
                      <a:solidFill>
                        <a:schemeClr val="tx1"/>
                      </a:solidFill>
                      <a:prstDash val="solid"/>
                    </a:lnL>
                    <a:lnR>
                      <a:noFill/>
                    </a:lnR>
                    <a:lnT w="12700">
                      <a:solidFill>
                        <a:schemeClr val="tx1"/>
                      </a:solidFill>
                      <a:prstDash val="solid"/>
                    </a:lnT>
                    <a:lnB w="12700">
                      <a:solidFill>
                        <a:schemeClr val="tx1"/>
                      </a:solidFill>
                      <a:prstDash val="solid"/>
                    </a:lnB>
                    <a:lnTlToBr>
                      <a:noFill/>
                    </a:lnTlToBr>
                    <a:lnBlToTr>
                      <a:noFill/>
                    </a:lnBlToTr>
                    <a:noFill/>
                  </a:tcPr>
                </a:tc>
              </a:tr>
              <a:tr h="800100">
                <a:tc vMerge="1">
                  <a:tcPr>
                    <a:lnL>
                      <a:noFill/>
                    </a:lnL>
                    <a:lnR w="12700">
                      <a:solidFill>
                        <a:schemeClr val="tx1"/>
                      </a:solidFill>
                      <a:prstDash val="solid"/>
                    </a:lnR>
                  </a:tcPr>
                </a:tc>
                <a:tc vMerge="1">
                  <a:tcPr marL="12700" marR="12700" marT="12700"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lnTlToBr>
                      <a:noFill/>
                    </a:lnTlToBr>
                    <a:lnBlToTr>
                      <a:noFill/>
                    </a:lnBlToTr>
                    <a:noFill/>
                  </a:tcPr>
                </a:tc>
                <a:tc>
                  <a:txBody>
                    <a:bodyPr/>
                    <a:lstStyle/>
                    <a:p>
                      <a:pPr indent="0" algn="ctr">
                        <a:buNone/>
                      </a:pPr>
                      <a:r>
                        <a:rPr lang="en-US" sz="3300" b="0">
                          <a:solidFill>
                            <a:schemeClr val="bg1"/>
                          </a:solidFill>
                          <a:latin typeface="Avenir Next Regular" panose="020B0803020202020204" charset="0"/>
                          <a:ea typeface="Avenir Next Regular" panose="020B0803020202020204" charset="0"/>
                          <a:cs typeface="Avenir Next Regular" panose="020B0803020202020204" charset="0"/>
                        </a:rPr>
                        <a:t>whatsapp</a:t>
                      </a:r>
                      <a:endParaRPr lang="en-US" altLang="en-US" sz="33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9525" marR="9525" marT="9525" marB="34290" anchor="ctr">
                    <a:lnL w="12700">
                      <a:solidFill>
                        <a:schemeClr val="tx1"/>
                      </a:solidFill>
                      <a:prstDash val="solid"/>
                    </a:lnL>
                    <a:lnR w="12700">
                      <a:solidFill>
                        <a:schemeClr val="tx1"/>
                      </a:solidFill>
                      <a:prstDash val="solid"/>
                    </a:lnR>
                    <a:lnT w="12700">
                      <a:solidFill>
                        <a:schemeClr val="tx1"/>
                      </a:solidFill>
                      <a:prstDash val="solid"/>
                    </a:lnT>
                    <a:lnB w="12700">
                      <a:solidFill>
                        <a:schemeClr val="tx1"/>
                      </a:solidFill>
                      <a:prstDash val="solid"/>
                    </a:lnB>
                    <a:lnTlToBr>
                      <a:noFill/>
                    </a:lnTlToBr>
                    <a:lnBlToTr>
                      <a:noFill/>
                    </a:lnBlToTr>
                    <a:noFill/>
                  </a:tcPr>
                </a:tc>
                <a:tc>
                  <a:txBody>
                    <a:bodyPr/>
                    <a:lstStyle/>
                    <a:p>
                      <a:pPr indent="0" algn="ctr">
                        <a:buNone/>
                      </a:pPr>
                      <a:r>
                        <a:rPr lang="en-US" sz="3300" b="0">
                          <a:solidFill>
                            <a:schemeClr val="bg1"/>
                          </a:solidFill>
                          <a:latin typeface="Avenir Next Regular" panose="020B0803020202020204" charset="0"/>
                          <a:ea typeface="Avenir Next Regular" panose="020B0803020202020204" charset="0"/>
                          <a:cs typeface="Avenir Next Regular" panose="020B0803020202020204" charset="0"/>
                        </a:rPr>
                        <a:t>+852-6361-3251</a:t>
                      </a:r>
                      <a:endParaRPr lang="en-US" altLang="en-US" sz="33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9525" marR="9525" marT="9525" marB="34290" anchor="ctr">
                    <a:lnL w="12700">
                      <a:solidFill>
                        <a:schemeClr val="tx1"/>
                      </a:solidFill>
                      <a:prstDash val="solid"/>
                    </a:lnL>
                    <a:lnR>
                      <a:noFill/>
                    </a:lnR>
                    <a:lnT w="12700">
                      <a:solidFill>
                        <a:schemeClr val="tx1"/>
                      </a:solidFill>
                      <a:prstDash val="solid"/>
                    </a:lnT>
                    <a:lnB w="12700">
                      <a:solidFill>
                        <a:schemeClr val="tx1"/>
                      </a:solidFill>
                      <a:prstDash val="solid"/>
                    </a:lnB>
                    <a:lnTlToBr>
                      <a:noFill/>
                    </a:lnTlToBr>
                    <a:lnBlToTr>
                      <a:noFill/>
                    </a:lnBlToTr>
                    <a:noFill/>
                  </a:tcPr>
                </a:tc>
              </a:tr>
              <a:tr h="800100">
                <a:tc vMerge="1">
                  <a:tcPr>
                    <a:lnL>
                      <a:noFill/>
                    </a:lnL>
                    <a:lnR w="12700">
                      <a:solidFill>
                        <a:schemeClr val="tx1"/>
                      </a:solidFill>
                      <a:prstDash val="solid"/>
                    </a:lnR>
                    <a:lnB>
                      <a:noFill/>
                    </a:lnB>
                  </a:tcPr>
                </a:tc>
                <a:tc vMerge="1">
                  <a:tcPr marL="12700" marR="12700" marT="12700" anchor="ctr">
                    <a:lnL w="12700">
                      <a:solidFill>
                        <a:schemeClr val="tx1"/>
                      </a:solidFill>
                      <a:prstDash val="solid"/>
                    </a:lnL>
                    <a:lnR w="12700">
                      <a:solidFill>
                        <a:schemeClr val="tx1"/>
                      </a:solidFill>
                      <a:prstDash val="solid"/>
                    </a:lnR>
                    <a:lnT w="12700">
                      <a:solidFill>
                        <a:schemeClr val="tx1"/>
                      </a:solidFill>
                      <a:prstDash val="solid"/>
                    </a:lnT>
                    <a:lnB>
                      <a:noFill/>
                    </a:lnB>
                    <a:lnTlToBr>
                      <a:noFill/>
                    </a:lnTlToBr>
                    <a:lnBlToTr>
                      <a:noFill/>
                    </a:lnBlToTr>
                    <a:noFill/>
                  </a:tcPr>
                </a:tc>
                <a:tc>
                  <a:txBody>
                    <a:bodyPr/>
                    <a:lstStyle/>
                    <a:p>
                      <a:pPr indent="0" algn="ctr">
                        <a:buNone/>
                      </a:pPr>
                      <a:r>
                        <a:rPr lang="en-US" sz="3300" b="0">
                          <a:solidFill>
                            <a:schemeClr val="bg1"/>
                          </a:solidFill>
                          <a:latin typeface="Avenir Next Regular" panose="020B0803020202020204" charset="0"/>
                          <a:ea typeface="Avenir Next Regular" panose="020B0803020202020204" charset="0"/>
                          <a:cs typeface="Avenir Next Regular" panose="020B0803020202020204" charset="0"/>
                        </a:rPr>
                        <a:t>Line</a:t>
                      </a:r>
                      <a:endParaRPr lang="en-US" altLang="en-US" sz="33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9525" marR="9525" marT="9525" marB="34290" anchor="ctr">
                    <a:lnL w="12700">
                      <a:solidFill>
                        <a:schemeClr val="tx1"/>
                      </a:solidFill>
                      <a:prstDash val="solid"/>
                    </a:lnL>
                    <a:lnR w="12700">
                      <a:solidFill>
                        <a:schemeClr val="tx1"/>
                      </a:solidFill>
                      <a:prstDash val="solid"/>
                    </a:lnR>
                    <a:lnT w="12700">
                      <a:solidFill>
                        <a:schemeClr val="tx1"/>
                      </a:solidFill>
                      <a:prstDash val="solid"/>
                    </a:lnT>
                    <a:lnB>
                      <a:noFill/>
                    </a:lnB>
                    <a:lnTlToBr>
                      <a:noFill/>
                    </a:lnTlToBr>
                    <a:lnBlToTr>
                      <a:noFill/>
                    </a:lnBlToTr>
                    <a:noFill/>
                  </a:tcPr>
                </a:tc>
                <a:tc>
                  <a:txBody>
                    <a:bodyPr/>
                    <a:lstStyle/>
                    <a:p>
                      <a:pPr indent="0" algn="ctr">
                        <a:buNone/>
                      </a:pPr>
                      <a:r>
                        <a:rPr lang="en-US" sz="3300" b="0">
                          <a:solidFill>
                            <a:schemeClr val="bg1"/>
                          </a:solidFill>
                          <a:latin typeface="Avenir Next Regular" panose="020B0803020202020204" charset="0"/>
                          <a:ea typeface="Avenir Next Regular" panose="020B0803020202020204" charset="0"/>
                          <a:cs typeface="Avenir Next Regular" panose="020B0803020202020204" charset="0"/>
                        </a:rPr>
                        <a:t>+852-6361-3251</a:t>
                      </a:r>
                      <a:endParaRPr lang="en-US" altLang="en-US" sz="3300" b="0">
                        <a:solidFill>
                          <a:schemeClr val="bg1"/>
                        </a:solidFill>
                        <a:latin typeface="Avenir Next Regular" panose="020B0803020202020204" charset="0"/>
                        <a:ea typeface="Avenir Next Regular" panose="020B0803020202020204" charset="0"/>
                        <a:cs typeface="Avenir Next Regular" panose="020B0803020202020204" charset="0"/>
                      </a:endParaRPr>
                    </a:p>
                  </a:txBody>
                  <a:tcPr marL="9525" marR="9525" marT="9525" marB="34290" anchor="ctr">
                    <a:lnL w="12700">
                      <a:solidFill>
                        <a:schemeClr val="tx1"/>
                      </a:solidFill>
                      <a:prstDash val="solid"/>
                    </a:lnL>
                    <a:lnR>
                      <a:noFill/>
                    </a:lnR>
                    <a:lnT w="12700">
                      <a:solidFill>
                        <a:schemeClr val="tx1"/>
                      </a:solidFill>
                      <a:prstDash val="solid"/>
                    </a:lnT>
                    <a:lnB>
                      <a:noFill/>
                    </a:lnB>
                    <a:lnTlToBr>
                      <a:noFill/>
                    </a:lnTlToBr>
                    <a:lnBlToTr>
                      <a:noFill/>
                    </a:lnBlToTr>
                    <a:noFill/>
                  </a:tcPr>
                </a:tc>
              </a:tr>
            </a:tbl>
          </a:graphicData>
        </a:graphic>
      </p:graphicFrame>
      <p:sp>
        <p:nvSpPr>
          <p:cNvPr id="9" name="聯絡資訊"/>
          <p:cNvSpPr txBox="1">
            <a:spLocks noGrp="1"/>
          </p:cNvSpPr>
          <p:nvPr>
            <p:ph type="title"/>
            <p:custDataLst>
              <p:tags r:id="rId4"/>
            </p:custDataLst>
          </p:nvPr>
        </p:nvSpPr>
        <p:spPr>
          <a:xfrm>
            <a:off x="952500" y="456724"/>
            <a:ext cx="16383000" cy="1536383"/>
          </a:xfrm>
          <a:prstGeom prst="rect">
            <a:avLst/>
          </a:prstGeom>
        </p:spPr>
        <p:txBody>
          <a:bodyPr>
            <a:noAutofit/>
          </a:bodyPr>
          <a:lstStyle>
            <a:lvl1pPr algn="l" defTabSz="808990">
              <a:defRPr sz="8230" spc="-246"/>
            </a:lvl1pPr>
          </a:lstStyle>
          <a:p>
            <a:pPr>
              <a:lnSpc>
                <a:spcPct val="120000"/>
              </a:lnSpc>
              <a:spcBef>
                <a:spcPts val="0"/>
              </a:spcBef>
              <a:spcAft>
                <a:spcPts val="0"/>
              </a:spcAft>
            </a:pPr>
            <a:r>
              <a:rPr lang="en-US" altLang="zh-CN" sz="4050">
                <a:solidFill>
                  <a:schemeClr val="bg1"/>
                </a:solidFill>
                <a:latin typeface="Avenir Next Regular" panose="020B0803020202020204" charset="0"/>
                <a:ea typeface="Avenir Next Regular" panose="020B0803020202020204" charset="0"/>
                <a:cs typeface="Avenir Next Regular" panose="020B0803020202020204" charset="0"/>
                <a:sym typeface="+mn-ea"/>
              </a:rPr>
              <a:t>Summit  </a:t>
            </a:r>
            <a:r>
              <a:rPr lang="en-US" altLang="zh-CN" sz="4050">
                <a:solidFill>
                  <a:srgbClr val="009490"/>
                </a:solidFill>
                <a:latin typeface="Avenir Next Regular" panose="020B0803020202020204" charset="0"/>
                <a:ea typeface="Avenir Next Regular" panose="020B0803020202020204" charset="0"/>
                <a:cs typeface="Avenir Next Regular" panose="020B0803020202020204" charset="0"/>
                <a:sym typeface="+mn-ea"/>
              </a:rPr>
              <a:t>Contact Information</a:t>
            </a:r>
            <a:endParaRPr lang="en-US" altLang="zh-CN" sz="4050">
              <a:solidFill>
                <a:schemeClr val="bg1"/>
              </a:solidFill>
              <a:latin typeface="Avenir Next Regular" panose="020B0803020202020204" charset="0"/>
              <a:ea typeface="Avenir Next Regular" panose="020B0803020202020204" charset="0"/>
              <a:cs typeface="Avenir Next Regular" panose="020B0803020202020204" charset="0"/>
              <a:sym typeface="+mn-ea"/>
            </a:endParaRPr>
          </a:p>
        </p:txBody>
      </p:sp>
    </p:spTree>
  </p:cSld>
  <p:clrMapOvr>
    <a:masterClrMapping/>
  </p:clrMapOvr>
  <p:transition spd="med"/>
</p:sld>
</file>

<file path=ppt/slides/slide68.xml><?xml version="1.0" encoding="utf-8"?>
<p:sld xmlns:a="http://schemas.openxmlformats.org/drawingml/2006/main" xmlns:r="http://schemas.openxmlformats.org/officeDocument/2006/relationships" xmlns:p="http://schemas.openxmlformats.org/presentationml/2006/main">
  <p:cSld>
    <p:bg>
      <p:bgPr>
        <a:solidFill>
          <a:srgbClr val="5B545D"/>
        </a:solidFill>
        <a:effectLst/>
      </p:bgPr>
    </p:bg>
    <p:spTree>
      <p:nvGrpSpPr>
        <p:cNvPr id="1" name=""/>
        <p:cNvGrpSpPr/>
        <p:nvPr/>
      </p:nvGrpSpPr>
      <p:grpSpPr>
        <a:xfrm>
          <a:off x="0" y="0"/>
          <a:ext cx="0" cy="0"/>
          <a:chOff x="0" y="0"/>
          <a:chExt cx="0" cy="0"/>
        </a:xfrm>
      </p:grpSpPr>
      <p:grpSp>
        <p:nvGrpSpPr>
          <p:cNvPr id="2" name="Group 2"/>
          <p:cNvGrpSpPr/>
          <p:nvPr/>
        </p:nvGrpSpPr>
        <p:grpSpPr>
          <a:xfrm rot="0">
            <a:off x="0" y="0"/>
            <a:ext cx="8302249" cy="10287000"/>
            <a:chOff x="0" y="0"/>
            <a:chExt cx="2808415" cy="3479800"/>
          </a:xfrm>
        </p:grpSpPr>
        <p:sp>
          <p:nvSpPr>
            <p:cNvPr id="3" name="Freeform 3"/>
            <p:cNvSpPr/>
            <p:nvPr/>
          </p:nvSpPr>
          <p:spPr>
            <a:xfrm>
              <a:off x="0" y="0"/>
              <a:ext cx="2808415" cy="3479800"/>
            </a:xfrm>
            <a:custGeom>
              <a:avLst/>
              <a:gdLst/>
              <a:ahLst/>
              <a:cxnLst/>
              <a:rect l="l" t="t" r="r" b="b"/>
              <a:pathLst>
                <a:path w="2808415" h="3479800">
                  <a:moveTo>
                    <a:pt x="0" y="0"/>
                  </a:moveTo>
                  <a:lnTo>
                    <a:pt x="2808415" y="0"/>
                  </a:lnTo>
                  <a:lnTo>
                    <a:pt x="2808415" y="3479800"/>
                  </a:lnTo>
                  <a:lnTo>
                    <a:pt x="0" y="3479800"/>
                  </a:lnTo>
                  <a:close/>
                </a:path>
              </a:pathLst>
            </a:custGeom>
            <a:solidFill>
              <a:srgbClr val="1E1F26"/>
            </a:solidFill>
          </p:spPr>
        </p:sp>
      </p:grpSp>
      <p:grpSp>
        <p:nvGrpSpPr>
          <p:cNvPr id="4" name="Group 4"/>
          <p:cNvGrpSpPr/>
          <p:nvPr/>
        </p:nvGrpSpPr>
        <p:grpSpPr>
          <a:xfrm rot="0">
            <a:off x="0" y="0"/>
            <a:ext cx="18288000" cy="10172700"/>
            <a:chOff x="0" y="0"/>
            <a:chExt cx="24384000" cy="13716000"/>
          </a:xfrm>
        </p:grpSpPr>
        <p:pic>
          <p:nvPicPr>
            <p:cNvPr id="5" name="Picture 5"/>
            <p:cNvPicPr>
              <a:picLocks noChangeAspect="1"/>
            </p:cNvPicPr>
            <p:nvPr/>
          </p:nvPicPr>
          <p:blipFill>
            <a:blip r:embed="rId1">
              <a:alphaModFix amt="50000"/>
            </a:blip>
            <a:srcRect/>
            <a:stretch>
              <a:fillRect/>
            </a:stretch>
          </p:blipFill>
          <p:spPr>
            <a:xfrm>
              <a:off x="0" y="0"/>
              <a:ext cx="24384000" cy="13716000"/>
            </a:xfrm>
            <a:prstGeom prst="rect">
              <a:avLst/>
            </a:prstGeom>
          </p:spPr>
        </p:pic>
      </p:grpSp>
      <p:sp>
        <p:nvSpPr>
          <p:cNvPr id="6" name="Freeform 6"/>
          <p:cNvSpPr/>
          <p:nvPr/>
        </p:nvSpPr>
        <p:spPr>
          <a:xfrm>
            <a:off x="12455525" y="2019300"/>
            <a:ext cx="1501140" cy="929005"/>
          </a:xfrm>
          <a:custGeom>
            <a:avLst/>
            <a:gdLst/>
            <a:ahLst/>
            <a:cxnLst/>
            <a:rect l="l" t="t" r="r" b="b"/>
            <a:pathLst>
              <a:path w="1195208" h="664429">
                <a:moveTo>
                  <a:pt x="0" y="0"/>
                </a:moveTo>
                <a:lnTo>
                  <a:pt x="1195208" y="0"/>
                </a:lnTo>
                <a:lnTo>
                  <a:pt x="1195208" y="664429"/>
                </a:lnTo>
                <a:lnTo>
                  <a:pt x="0" y="664429"/>
                </a:lnTo>
                <a:lnTo>
                  <a:pt x="0" y="0"/>
                </a:lnTo>
                <a:close/>
              </a:path>
            </a:pathLst>
          </a:custGeom>
          <a:blipFill>
            <a:blip r:embed="rId2"/>
            <a:stretch>
              <a:fillRect/>
            </a:stretch>
          </a:blipFill>
        </p:spPr>
      </p:sp>
      <p:sp>
        <p:nvSpPr>
          <p:cNvPr id="7" name="TextBox 7"/>
          <p:cNvSpPr txBox="1"/>
          <p:nvPr/>
        </p:nvSpPr>
        <p:spPr>
          <a:xfrm>
            <a:off x="728980" y="2337435"/>
            <a:ext cx="6853555" cy="3926205"/>
          </a:xfrm>
          <a:prstGeom prst="rect">
            <a:avLst/>
          </a:prstGeom>
        </p:spPr>
        <p:txBody>
          <a:bodyPr lIns="0" tIns="0" rIns="0" bIns="0" rtlCol="0" anchor="t">
            <a:noAutofit/>
          </a:bodyPr>
          <a:lstStyle/>
          <a:p>
            <a:pPr algn="ctr">
              <a:lnSpc>
                <a:spcPct val="150000"/>
              </a:lnSpc>
            </a:pPr>
            <a:r>
              <a:rPr lang="en-US" sz="11500" b="1">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THANK </a:t>
            </a:r>
            <a:endParaRPr lang="en-US" sz="11500" b="1">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endParaRPr>
          </a:p>
          <a:p>
            <a:pPr algn="ctr">
              <a:lnSpc>
                <a:spcPct val="150000"/>
              </a:lnSpc>
            </a:pPr>
            <a:r>
              <a:rPr lang="en-US" sz="11500" b="1">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YOU</a:t>
            </a:r>
            <a:endParaRPr lang="en-US" sz="11500" b="1">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endParaRPr>
          </a:p>
        </p:txBody>
      </p:sp>
      <p:sp>
        <p:nvSpPr>
          <p:cNvPr id="17" name="TextBox 10"/>
          <p:cNvSpPr txBox="1"/>
          <p:nvPr/>
        </p:nvSpPr>
        <p:spPr>
          <a:xfrm>
            <a:off x="7620000" y="4076700"/>
            <a:ext cx="11172190" cy="4408170"/>
          </a:xfrm>
          <a:prstGeom prst="rect">
            <a:avLst/>
          </a:prstGeom>
        </p:spPr>
        <p:txBody>
          <a:bodyPr wrap="square" lIns="0" tIns="0" rIns="0" bIns="0" rtlCol="0" anchor="t">
            <a:noAutofit/>
          </a:bodyPr>
          <a:lstStyle/>
          <a:p>
            <a:pPr algn="ctr">
              <a:lnSpc>
                <a:spcPts val="2300"/>
              </a:lnSpc>
            </a:pPr>
            <a:r>
              <a:rPr lang="en-US" sz="6000" b="1" spc="24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rPr>
              <a:t>雁博青年创业家协会</a:t>
            </a:r>
            <a:endParaRPr lang="en-US" sz="6000" b="1" spc="24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Bold"/>
            </a:endParaRPr>
          </a:p>
          <a:p>
            <a:pPr algn="ctr">
              <a:lnSpc>
                <a:spcPts val="2300"/>
              </a:lnSpc>
            </a:pPr>
            <a:endParaRPr lang="en-US" altLang="zh-CN" sz="60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endParaRPr lang="en-US" altLang="zh-CN" sz="60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endParaRPr lang="en-US" altLang="zh-CN" sz="48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r>
              <a:rPr lang="en-US" altLang="zh-CN" sz="48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Young Entrepreneurs Network</a:t>
            </a:r>
            <a:endParaRPr lang="en-US" altLang="zh-CN" sz="54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endParaRPr lang="zh-CN" altLang="en-US" sz="24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endParaRPr lang="zh-CN" altLang="en-US" sz="32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endParaRPr lang="zh-CN" altLang="en-US" sz="24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r>
              <a:rPr lang="zh-CN" altLang="en-US" sz="24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于</a:t>
            </a:r>
            <a:r>
              <a:rPr lang="en-US" sz="24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2008年</a:t>
            </a:r>
            <a:r>
              <a:rPr lang="zh-CN" altLang="en-US" sz="24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成立</a:t>
            </a:r>
            <a:r>
              <a:rPr lang="en-US" altLang="zh-CN" sz="24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 Established in 2008</a:t>
            </a:r>
            <a:endParaRPr lang="en-US" altLang="zh-CN" sz="2400" spc="304">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r>
              <a:rPr lang="en-US" sz="32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rPr>
              <a:t> </a:t>
            </a:r>
            <a:endParaRPr lang="en-US" sz="320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a:p>
            <a:pPr algn="ctr">
              <a:lnSpc>
                <a:spcPts val="2300"/>
              </a:lnSpc>
            </a:pPr>
            <a:endParaRPr lang="en-US" sz="3200" b="1" spc="240">
              <a:solidFill>
                <a:srgbClr val="FFFFFF"/>
              </a:solidFill>
              <a:latin typeface="Avenir Next Regular" panose="020B0803020202020204" charset="0"/>
              <a:ea typeface="Avenir Next Regular" panose="020B0803020202020204" charset="0"/>
              <a:cs typeface="Avenir Next Regular" panose="020B0803020202020204" charset="0"/>
              <a:sym typeface="Noto Sans T Chinese" panose="020B0500000000000000" charset="-120"/>
            </a:endParaRPr>
          </a:p>
        </p:txBody>
      </p:sp>
    </p:spTree>
  </p:cSld>
  <p:clrMapOvr>
    <a:masterClrMapping/>
  </p:clrMapOvr>
</p:sld>
</file>

<file path=ppt/tags/tag1.xml><?xml version="1.0" encoding="utf-8"?>
<p:tagLst xmlns:p="http://schemas.openxmlformats.org/presentationml/2006/main">
  <p:tag name="KSO_WM_BEAUTIFY_FLAG" val=""/>
</p:tagLst>
</file>

<file path=ppt/tags/tag2.xml><?xml version="1.0" encoding="utf-8"?>
<p:tagLst xmlns:p="http://schemas.openxmlformats.org/presentationml/2006/main">
  <p:tag name="TABLE_ENDDRAG_ORIGIN_RECT" val="1365*579"/>
  <p:tag name="TABLE_ENDDRAG_RECT" val="30*207*1365*579"/>
</p:tagLst>
</file>

<file path=ppt/tags/tag3.xml><?xml version="1.0" encoding="utf-8"?>
<p:tagLst xmlns:p="http://schemas.openxmlformats.org/presentationml/2006/main">
  <p:tag name="KSO_WM_BEAUTIFY_FLAG" val=""/>
</p:tagLst>
</file>

<file path=ppt/tags/tag4.xml><?xml version="1.0" encoding="utf-8"?>
<p:tagLst xmlns:p="http://schemas.openxmlformats.org/presentationml/2006/main">
  <p:tag name="KSO_WM_BEAUTIFY_FLAG" val=""/>
</p:tagLst>
</file>

<file path=ppt/tags/tag5.xml><?xml version="1.0" encoding="utf-8"?>
<p:tagLst xmlns:p="http://schemas.openxmlformats.org/presentationml/2006/main">
  <p:tag name="KSO_WM_BEAUTIFY_FLAG" val=""/>
</p:tagLst>
</file>

<file path=ppt/tags/tag6.xml><?xml version="1.0" encoding="utf-8"?>
<p:tagLst xmlns:p="http://schemas.openxmlformats.org/presentationml/2006/main">
  <p:tag name="KSO_WM_BEAUTIFY_FLAG" val=""/>
</p:tagLst>
</file>

<file path=ppt/tags/tag7.xml><?xml version="1.0" encoding="utf-8"?>
<p:tagLst xmlns:p="http://schemas.openxmlformats.org/presentationml/2006/main">
  <p:tag name="KSO_WM_BEAUTIFY_FLAG" val=""/>
</p:tagLst>
</file>

<file path=ppt/tags/tag8.xml><?xml version="1.0" encoding="utf-8"?>
<p:tagLst xmlns:p="http://schemas.openxmlformats.org/presentationml/2006/main">
  <p:tag name="KSO_WM_BEAUTIFY_FLAG" val=""/>
</p:tagLst>
</file>

<file path=ppt/tags/tag9.xml><?xml version="1.0" encoding="utf-8"?>
<p:tagLst xmlns:p="http://schemas.openxmlformats.org/presentationml/2006/main">
  <p:tag name="KSO_WM_BEAUTIFY_FLAG" val=""/>
</p:tagLst>
</file>

<file path=ppt/tags/tag10.xml><?xml version="1.0" encoding="utf-8"?>
<p:tagLst xmlns:p="http://schemas.openxmlformats.org/presentationml/2006/main">
  <p:tag name="KSO_WM_BEAUTIFY_FLAG" val=""/>
</p:tagLst>
</file>

<file path=ppt/tags/tag11.xml><?xml version="1.0" encoding="utf-8"?>
<p:tagLst xmlns:p="http://schemas.openxmlformats.org/presentationml/2006/main">
  <p:tag name="KSO_WM_BEAUTIFY_FLAG" val=""/>
</p:tagLst>
</file>

<file path=ppt/tags/tag12.xml><?xml version="1.0" encoding="utf-8"?>
<p:tagLst xmlns:p="http://schemas.openxmlformats.org/presentationml/2006/main">
  <p:tag name="KSO_WM_BEAUTIFY_FLAG" val=""/>
</p:tagLst>
</file>

<file path=ppt/tags/tag13.xml><?xml version="1.0" encoding="utf-8"?>
<p:tagLst xmlns:p="http://schemas.openxmlformats.org/presentationml/2006/main">
  <p:tag name="KSO_WM_BEAUTIFY_FLAG" val=""/>
</p:tagLst>
</file>

<file path=ppt/tags/tag14.xml><?xml version="1.0" encoding="utf-8"?>
<p:tagLst xmlns:p="http://schemas.openxmlformats.org/presentationml/2006/main">
  <p:tag name="KSO_WM_BEAUTIFY_FLAG" val=""/>
</p:tagLst>
</file>

<file path=ppt/tags/tag15.xml><?xml version="1.0" encoding="utf-8"?>
<p:tagLst xmlns:p="http://schemas.openxmlformats.org/presentationml/2006/main">
  <p:tag name="KSO_WM_BEAUTIFY_FLAG" val=""/>
</p:tagLst>
</file>

<file path=ppt/tags/tag16.xml><?xml version="1.0" encoding="utf-8"?>
<p:tagLst xmlns:p="http://schemas.openxmlformats.org/presentationml/2006/main">
  <p:tag name="KSO_WM_BEAUTIFY_FLAG" val=""/>
</p:tagLst>
</file>

<file path=ppt/tags/tag17.xml><?xml version="1.0" encoding="utf-8"?>
<p:tagLst xmlns:p="http://schemas.openxmlformats.org/presentationml/2006/main">
  <p:tag name="KSO_WM_BEAUTIFY_FLAG" val=""/>
</p:tagLst>
</file>

<file path=ppt/tags/tag18.xml><?xml version="1.0" encoding="utf-8"?>
<p:tagLst xmlns:p="http://schemas.openxmlformats.org/presentationml/2006/main">
  <p:tag name="KSO_WM_BEAUTIFY_FLAG" val=""/>
</p:tagLst>
</file>

<file path=ppt/tags/tag19.xml><?xml version="1.0" encoding="utf-8"?>
<p:tagLst xmlns:p="http://schemas.openxmlformats.org/presentationml/2006/main">
  <p:tag name="KSO_WM_BEAUTIFY_FLAG" val=""/>
</p:tagLst>
</file>

<file path=ppt/tags/tag20.xml><?xml version="1.0" encoding="utf-8"?>
<p:tagLst xmlns:p="http://schemas.openxmlformats.org/presentationml/2006/main">
  <p:tag name="KSO_WM_BEAUTIFY_FLAG" val=""/>
</p:tagLst>
</file>

<file path=ppt/tags/tag21.xml><?xml version="1.0" encoding="utf-8"?>
<p:tagLst xmlns:p="http://schemas.openxmlformats.org/presentationml/2006/main">
  <p:tag name="KSO_WM_BEAUTIFY_FLAG" val=""/>
</p:tagLst>
</file>

<file path=ppt/tags/tag22.xml><?xml version="1.0" encoding="utf-8"?>
<p:tagLst xmlns:p="http://schemas.openxmlformats.org/presentationml/2006/main">
  <p:tag name="KSO_WM_BEAUTIFY_FLAG" val=""/>
</p:tagLst>
</file>

<file path=ppt/tags/tag23.xml><?xml version="1.0" encoding="utf-8"?>
<p:tagLst xmlns:p="http://schemas.openxmlformats.org/presentationml/2006/main">
  <p:tag name="KSO_WM_BEAUTIFY_FLAG" val=""/>
</p:tagLst>
</file>

<file path=ppt/tags/tag24.xml><?xml version="1.0" encoding="utf-8"?>
<p:tagLst xmlns:p="http://schemas.openxmlformats.org/presentationml/2006/main">
  <p:tag name="KSO_WM_BEAUTIFY_FLAG" val=""/>
</p:tagLst>
</file>

<file path=ppt/tags/tag25.xml><?xml version="1.0" encoding="utf-8"?>
<p:tagLst xmlns:p="http://schemas.openxmlformats.org/presentationml/2006/main">
  <p:tag name="KSO_WM_BEAUTIFY_FLAG" val=""/>
</p:tagLst>
</file>

<file path=ppt/tags/tag26.xml><?xml version="1.0" encoding="utf-8"?>
<p:tagLst xmlns:p="http://schemas.openxmlformats.org/presentationml/2006/main">
  <p:tag name="KSO_WM_BEAUTIFY_FLAG" val=""/>
</p:tagLst>
</file>

<file path=ppt/tags/tag27.xml><?xml version="1.0" encoding="utf-8"?>
<p:tagLst xmlns:p="http://schemas.openxmlformats.org/presentationml/2006/main">
  <p:tag name="KSO_WM_BEAUTIFY_FLAG" val=""/>
</p:tagLst>
</file>

<file path=ppt/tags/tag28.xml><?xml version="1.0" encoding="utf-8"?>
<p:tagLst xmlns:p="http://schemas.openxmlformats.org/presentationml/2006/main">
  <p:tag name="KSO_WM_BEAUTIFY_FLAG" val=""/>
</p:tagLst>
</file>

<file path=ppt/tags/tag29.xml><?xml version="1.0" encoding="utf-8"?>
<p:tagLst xmlns:p="http://schemas.openxmlformats.org/presentationml/2006/main">
  <p:tag name="KSO_WM_BEAUTIFY_FLAG" val=""/>
</p:tagLst>
</file>

<file path=ppt/tags/tag30.xml><?xml version="1.0" encoding="utf-8"?>
<p:tagLst xmlns:p="http://schemas.openxmlformats.org/presentationml/2006/main">
  <p:tag name="KSO_WM_BEAUTIFY_FLAG" val=""/>
</p:tagLst>
</file>

<file path=ppt/tags/tag31.xml><?xml version="1.0" encoding="utf-8"?>
<p:tagLst xmlns:p="http://schemas.openxmlformats.org/presentationml/2006/main">
  <p:tag name="KSO_WM_BEAUTIFY_FLAG" val=""/>
</p:tagLst>
</file>

<file path=ppt/tags/tag32.xml><?xml version="1.0" encoding="utf-8"?>
<p:tagLst xmlns:p="http://schemas.openxmlformats.org/presentationml/2006/main">
  <p:tag name="KSO_WM_BEAUTIFY_FLAG" val=""/>
</p:tagLst>
</file>

<file path=ppt/tags/tag33.xml><?xml version="1.0" encoding="utf-8"?>
<p:tagLst xmlns:p="http://schemas.openxmlformats.org/presentationml/2006/main">
  <p:tag name="KSO_WM_BEAUTIFY_FLAG" val=""/>
</p:tagLst>
</file>

<file path=ppt/tags/tag34.xml><?xml version="1.0" encoding="utf-8"?>
<p:tagLst xmlns:p="http://schemas.openxmlformats.org/presentationml/2006/main">
  <p:tag name="KSO_WM_BEAUTIFY_FLAG" val=""/>
</p:tagLst>
</file>

<file path=ppt/tags/tag35.xml><?xml version="1.0" encoding="utf-8"?>
<p:tagLst xmlns:p="http://schemas.openxmlformats.org/presentationml/2006/main">
  <p:tag name="KSO_WM_BEAUTIFY_FLAG" val=""/>
</p:tagLst>
</file>

<file path=ppt/tags/tag36.xml><?xml version="1.0" encoding="utf-8"?>
<p:tagLst xmlns:p="http://schemas.openxmlformats.org/presentationml/2006/main">
  <p:tag name="KSO_WM_BEAUTIFY_FLAG" val=""/>
</p:tagLst>
</file>

<file path=ppt/tags/tag37.xml><?xml version="1.0" encoding="utf-8"?>
<p:tagLst xmlns:p="http://schemas.openxmlformats.org/presentationml/2006/main">
  <p:tag name="KSO_WM_BEAUTIFY_FLAG" val=""/>
</p:tagLst>
</file>

<file path=ppt/tags/tag38.xml><?xml version="1.0" encoding="utf-8"?>
<p:tagLst xmlns:p="http://schemas.openxmlformats.org/presentationml/2006/main">
  <p:tag name="KSO_WM_BEAUTIFY_FLAG" val=""/>
</p:tagLst>
</file>

<file path=ppt/tags/tag39.xml><?xml version="1.0" encoding="utf-8"?>
<p:tagLst xmlns:p="http://schemas.openxmlformats.org/presentationml/2006/main">
  <p:tag name="KSO_WM_BEAUTIFY_FLAG" val=""/>
  <p:tag name="TABLE_ENDDRAG_ORIGIN_RECT" val="1214*519"/>
  <p:tag name="TABLE_ENDDRAG_RECT" val="569*512*1214*519"/>
</p:tagLst>
</file>

<file path=ppt/tags/tag40.xml><?xml version="1.0" encoding="utf-8"?>
<p:tagLst xmlns:p="http://schemas.openxmlformats.org/presentationml/2006/main">
  <p:tag name="KSO_WM_BEAUTIFY_FLAG" val=""/>
</p:tagLst>
</file>

<file path=ppt/tags/tag41.xml><?xml version="1.0" encoding="utf-8"?>
<p:tagLst xmlns:p="http://schemas.openxmlformats.org/presentationml/2006/main">
  <p:tag name="KSO_WM_BEAUTIFY_FLAG" val=""/>
</p:tagLst>
</file>

<file path=ppt/tags/tag42.xml><?xml version="1.0" encoding="utf-8"?>
<p:tagLst xmlns:p="http://schemas.openxmlformats.org/presentationml/2006/main">
  <p:tag name="KSO_WM_BEAUTIFY_FLAG" val=""/>
</p:tagLst>
</file>

<file path=ppt/tags/tag43.xml><?xml version="1.0" encoding="utf-8"?>
<p:tagLst xmlns:p="http://schemas.openxmlformats.org/presentationml/2006/main">
  <p:tag name="KSO_WM_BEAUTIFY_FLAG" val=""/>
</p:tagLst>
</file>

<file path=ppt/tags/tag44.xml><?xml version="1.0" encoding="utf-8"?>
<p:tagLst xmlns:p="http://schemas.openxmlformats.org/presentationml/2006/main">
  <p:tag name="KSO_WM_BEAUTIFY_FLAG" val=""/>
</p:tagLst>
</file>

<file path=ppt/tags/tag45.xml><?xml version="1.0" encoding="utf-8"?>
<p:tagLst xmlns:p="http://schemas.openxmlformats.org/presentationml/2006/main">
  <p:tag name="KSO_WM_BEAUTIFY_FLAG" val=""/>
</p:tagLst>
</file>

<file path=ppt/tags/tag46.xml><?xml version="1.0" encoding="utf-8"?>
<p:tagLst xmlns:p="http://schemas.openxmlformats.org/presentationml/2006/main">
  <p:tag name="KSO_WM_BEAUTIFY_FLAG" val=""/>
</p:tagLst>
</file>

<file path=ppt/tags/tag47.xml><?xml version="1.0" encoding="utf-8"?>
<p:tagLst xmlns:p="http://schemas.openxmlformats.org/presentationml/2006/main">
  <p:tag name="KSO_WM_BEAUTIFY_FLAG" val=""/>
</p:tagLst>
</file>

<file path=ppt/tags/tag48.xml><?xml version="1.0" encoding="utf-8"?>
<p:tagLst xmlns:p="http://schemas.openxmlformats.org/presentationml/2006/main">
  <p:tag name="KSO_WM_BEAUTIFY_FLAG" val=""/>
</p:tagLst>
</file>

<file path=ppt/tags/tag49.xml><?xml version="1.0" encoding="utf-8"?>
<p:tagLst xmlns:p="http://schemas.openxmlformats.org/presentationml/2006/main">
  <p:tag name="KSO_WM_BEAUTIFY_FLAG" val=""/>
</p:tagLst>
</file>

<file path=ppt/tags/tag50.xml><?xml version="1.0" encoding="utf-8"?>
<p:tagLst xmlns:p="http://schemas.openxmlformats.org/presentationml/2006/main">
  <p:tag name="KSO_WM_BEAUTIFY_FLAG" val=""/>
</p:tagLst>
</file>

<file path=ppt/tags/tag51.xml><?xml version="1.0" encoding="utf-8"?>
<p:tagLst xmlns:p="http://schemas.openxmlformats.org/presentationml/2006/main">
  <p:tag name="KSO_WM_BEAUTIFY_FLAG" val=""/>
</p:tagLst>
</file>

<file path=ppt/tags/tag52.xml><?xml version="1.0" encoding="utf-8"?>
<p:tagLst xmlns:p="http://schemas.openxmlformats.org/presentationml/2006/main">
  <p:tag name="KSO_WM_BEAUTIFY_FLAG" val=""/>
</p:tagLst>
</file>

<file path=ppt/tags/tag53.xml><?xml version="1.0" encoding="utf-8"?>
<p:tagLst xmlns:p="http://schemas.openxmlformats.org/presentationml/2006/main">
  <p:tag name="KSO_WM_BEAUTIFY_FLAG" val=""/>
</p:tagLst>
</file>

<file path=ppt/tags/tag54.xml><?xml version="1.0" encoding="utf-8"?>
<p:tagLst xmlns:p="http://schemas.openxmlformats.org/presentationml/2006/main">
  <p:tag name="TABLE_ENDDRAG_ORIGIN_RECT" val="1103*562"/>
  <p:tag name="TABLE_ENDDRAG_RECT" val="174*110*1103*562"/>
</p:tagLst>
</file>

<file path=ppt/tags/tag55.xml><?xml version="1.0" encoding="utf-8"?>
<p:tagLst xmlns:p="http://schemas.openxmlformats.org/presentationml/2006/main">
  <p:tag name="KSO_WM_BEAUTIFY_FLAG" val=""/>
</p:tagLst>
</file>

<file path=ppt/tags/tag56.xml><?xml version="1.0" encoding="utf-8"?>
<p:tagLst xmlns:p="http://schemas.openxmlformats.org/presentationml/2006/main">
  <p:tag name="TABLE_ENDDRAG_ORIGIN_RECT" val="1205*397"/>
  <p:tag name="TABLE_ENDDRAG_RECT" val="74*237*1205*397"/>
</p:tagLst>
</file>

<file path=ppt/tags/tag57.xml><?xml version="1.0" encoding="utf-8"?>
<p:tagLst xmlns:p="http://schemas.openxmlformats.org/presentationml/2006/main">
  <p:tag name="KSO_WM_BEAUTIFY_FLAG" val=""/>
</p:tagLst>
</file>

<file path=ppt/tags/tag58.xml><?xml version="1.0" encoding="utf-8"?>
<p:tagLst xmlns:p="http://schemas.openxmlformats.org/presentationml/2006/main">
  <p:tag name="TABLE_ENDDRAG_ORIGIN_RECT" val="1751*756"/>
  <p:tag name="TABLE_ENDDRAG_RECT" val="98*250*1751*756"/>
</p:tagLst>
</file>

<file path=ppt/tags/tag59.xml><?xml version="1.0" encoding="utf-8"?>
<p:tagLst xmlns:p="http://schemas.openxmlformats.org/presentationml/2006/main">
  <p:tag name="KSO_WM_BEAUTIFY_FLAG" val=""/>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23554</Words>
  <Application>WPS 文字</Application>
  <PresentationFormat>On-screen Show (4:3)</PresentationFormat>
  <Paragraphs>1264</Paragraphs>
  <Slides>68</Slides>
  <Notes>0</Notes>
  <HiddenSlides>0</HiddenSlides>
  <MMClips>0</MMClips>
  <ScaleCrop>false</ScaleCrop>
  <HeadingPairs>
    <vt:vector size="6" baseType="variant">
      <vt:variant>
        <vt:lpstr>已用的字体</vt:lpstr>
      </vt:variant>
      <vt:variant>
        <vt:i4>27</vt:i4>
      </vt:variant>
      <vt:variant>
        <vt:lpstr>主题</vt:lpstr>
      </vt:variant>
      <vt:variant>
        <vt:i4>1</vt:i4>
      </vt:variant>
      <vt:variant>
        <vt:lpstr>幻灯片标题</vt:lpstr>
      </vt:variant>
      <vt:variant>
        <vt:i4>68</vt:i4>
      </vt:variant>
    </vt:vector>
  </HeadingPairs>
  <TitlesOfParts>
    <vt:vector size="96" baseType="lpstr">
      <vt:lpstr>Arial</vt:lpstr>
      <vt:lpstr>SimSun</vt:lpstr>
      <vt:lpstr>Wingdings</vt:lpstr>
      <vt:lpstr>Avenir Next Medium</vt:lpstr>
      <vt:lpstr>Avenir Next Regular</vt:lpstr>
      <vt:lpstr>Noto Sans T Chinese</vt:lpstr>
      <vt:lpstr>苹方-简</vt:lpstr>
      <vt:lpstr>Noto Sans T Chinese Bold</vt:lpstr>
      <vt:lpstr>Thonburi</vt:lpstr>
      <vt:lpstr>Avenir Next Bold</vt:lpstr>
      <vt:lpstr>Arial</vt:lpstr>
      <vt:lpstr>Wingdings</vt:lpstr>
      <vt:lpstr>SimSun</vt:lpstr>
      <vt:lpstr>汉仪书宋二KW</vt:lpstr>
      <vt:lpstr>Microsoft YaHei</vt:lpstr>
      <vt:lpstr>汉仪旗黑</vt:lpstr>
      <vt:lpstr>Arial Unicode MS</vt:lpstr>
      <vt:lpstr>Calibri</vt:lpstr>
      <vt:lpstr>Helvetica Neue</vt:lpstr>
      <vt:lpstr>Avenir Next Regular</vt:lpstr>
      <vt:lpstr>仓耳灵动黑 简</vt:lpstr>
      <vt:lpstr>方正书宋_GBK</vt:lpstr>
      <vt:lpstr>Times New Roman</vt:lpstr>
      <vt:lpstr>Times New Roman Regular</vt:lpstr>
      <vt:lpstr>方正小标宋_GBK</vt:lpstr>
      <vt:lpstr>新細明體</vt:lpstr>
      <vt:lpstr>宋体-繁</vt:lpstr>
      <vt:lpstr>Office Theme</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Summit  Contact Information</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第十三届 雁博全球高峰会20260122</dc:title>
  <dc:creator/>
  <cp:lastModifiedBy>✟Deborah</cp:lastModifiedBy>
  <cp:revision>12</cp:revision>
  <dcterms:created xsi:type="dcterms:W3CDTF">2026-04-17T04:51:16Z</dcterms:created>
  <dcterms:modified xsi:type="dcterms:W3CDTF">2026-04-17T04:51:16Z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EA71E40EB6597C66B468DE69A175A328_43</vt:lpwstr>
  </property>
  <property fmtid="{D5CDD505-2E9C-101B-9397-08002B2CF9AE}" pid="3" name="KSOProductBuildVer">
    <vt:lpwstr>2052-6.5.2.8766</vt:lpwstr>
  </property>
</Properties>
</file>