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Helvetica World" panose="020B0604020202020204" charset="-128"/>
      <p:regular r:id="rId16"/>
    </p:embeddedFont>
    <p:embeddedFont>
      <p:font typeface="Helvetica World Bold" panose="020B0604020202020204" charset="-128"/>
      <p:regular r:id="rId17"/>
    </p:embeddedFont>
    <p:embeddedFont>
      <p:font typeface="Agrandir Bold" panose="020B0604020202020204" charset="0"/>
      <p:regular r:id="rId18"/>
    </p:embeddedFont>
    <p:embeddedFont>
      <p:font typeface="Agrandir Medium" panose="020B0604020202020204" charset="0"/>
      <p:regular r:id="rId19"/>
    </p:embeddedFont>
    <p:embeddedFont>
      <p:font typeface="Anton" pitchFamily="2" charset="0"/>
      <p:regular r:id="rId20"/>
    </p:embeddedFont>
    <p:embeddedFont>
      <p:font typeface="Gagalin" panose="020B0604020202020204" charset="0"/>
      <p:regular r:id="rId21"/>
    </p:embeddedFont>
    <p:embeddedFont>
      <p:font typeface="Inter Bold" panose="020B0604020202020204" charset="0"/>
      <p:regular r:id="rId22"/>
    </p:embeddedFont>
    <p:embeddedFont>
      <p:font typeface="League Spartan" panose="020B0604020202020204" charset="0"/>
      <p:regular r:id="rId23"/>
    </p:embeddedFont>
    <p:embeddedFont>
      <p:font typeface="Open Sans" pitchFamily="2" charset="0"/>
      <p:regular r:id="rId24"/>
      <p:italic r:id="rId25"/>
    </p:embeddedFont>
    <p:embeddedFont>
      <p:font typeface="Open Sans Bold" panose="020B0604020202020204" charset="0"/>
      <p:regular r:id="rId26"/>
    </p:embeddedFont>
    <p:embeddedFont>
      <p:font typeface="Open Sans Medium" pitchFamily="2" charset="0"/>
      <p:regular r:id="rId27"/>
      <p:italic r:id="rId28"/>
    </p:embeddedFont>
    <p:embeddedFont>
      <p:font typeface="Open Sans Semi-Bold" panose="020B0604020202020204" charset="0"/>
      <p:regular r:id="rId29"/>
    </p:embeddedFont>
    <p:embeddedFont>
      <p:font typeface="Proxima Nova Bold" panose="020B0604020202020204" charset="0"/>
      <p:regular r:id="rId30"/>
    </p:embeddedFont>
    <p:embeddedFont>
      <p:font typeface="Radnika Next Bold" panose="020B0604020202020204" charset="0"/>
      <p:regular r:id="rId31"/>
    </p:embeddedFont>
    <p:embeddedFont>
      <p:font typeface="Roboto" panose="02000000000000000000" pitchFamily="2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6247" autoAdjust="0"/>
  </p:normalViewPr>
  <p:slideViewPr>
    <p:cSldViewPr>
      <p:cViewPr>
        <p:scale>
          <a:sx n="51" d="100"/>
          <a:sy n="51" d="100"/>
        </p:scale>
        <p:origin x="1914" y="8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6.jpeg"/><Relationship Id="rId7" Type="http://schemas.openxmlformats.org/officeDocument/2006/relationships/image" Target="../media/image9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jpeg"/><Relationship Id="rId7" Type="http://schemas.openxmlformats.org/officeDocument/2006/relationships/image" Target="../media/image15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jpeg"/><Relationship Id="rId7" Type="http://schemas.openxmlformats.org/officeDocument/2006/relationships/image" Target="../media/image21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10" Type="http://schemas.openxmlformats.org/officeDocument/2006/relationships/image" Target="../media/image23.svg"/><Relationship Id="rId4" Type="http://schemas.openxmlformats.org/officeDocument/2006/relationships/image" Target="../media/image18.svg"/><Relationship Id="rId9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1.jpeg"/><Relationship Id="rId7" Type="http://schemas.openxmlformats.org/officeDocument/2006/relationships/image" Target="../media/image27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10" Type="http://schemas.openxmlformats.org/officeDocument/2006/relationships/image" Target="../media/image30.svg"/><Relationship Id="rId4" Type="http://schemas.openxmlformats.org/officeDocument/2006/relationships/image" Target="../media/image8.png"/><Relationship Id="rId9" Type="http://schemas.openxmlformats.org/officeDocument/2006/relationships/image" Target="../media/image2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4.jpeg"/><Relationship Id="rId7" Type="http://schemas.openxmlformats.org/officeDocument/2006/relationships/image" Target="../media/image36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5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svg"/><Relationship Id="rId3" Type="http://schemas.openxmlformats.org/officeDocument/2006/relationships/image" Target="../media/image11.jpeg"/><Relationship Id="rId7" Type="http://schemas.openxmlformats.org/officeDocument/2006/relationships/image" Target="../media/image41.svg"/><Relationship Id="rId12" Type="http://schemas.openxmlformats.org/officeDocument/2006/relationships/image" Target="../media/image46.sv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11" Type="http://schemas.openxmlformats.org/officeDocument/2006/relationships/image" Target="../media/image45.svg"/><Relationship Id="rId5" Type="http://schemas.openxmlformats.org/officeDocument/2006/relationships/image" Target="../media/image39.svg"/><Relationship Id="rId10" Type="http://schemas.openxmlformats.org/officeDocument/2006/relationships/image" Target="../media/image44.svg"/><Relationship Id="rId4" Type="http://schemas.openxmlformats.org/officeDocument/2006/relationships/image" Target="../media/image4.png"/><Relationship Id="rId9" Type="http://schemas.openxmlformats.org/officeDocument/2006/relationships/image" Target="../media/image4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11.jpeg"/><Relationship Id="rId7" Type="http://schemas.openxmlformats.org/officeDocument/2006/relationships/image" Target="../media/image50.sv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.png"/><Relationship Id="rId9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3" Type="http://schemas.openxmlformats.org/officeDocument/2006/relationships/image" Target="../media/image11.jpeg"/><Relationship Id="rId7" Type="http://schemas.openxmlformats.org/officeDocument/2006/relationships/image" Target="../media/image5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svg"/><Relationship Id="rId9" Type="http://schemas.openxmlformats.org/officeDocument/2006/relationships/image" Target="../media/image5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svg"/><Relationship Id="rId5" Type="http://schemas.openxmlformats.org/officeDocument/2006/relationships/image" Target="../media/image4.png"/><Relationship Id="rId4" Type="http://schemas.openxmlformats.org/officeDocument/2006/relationships/image" Target="../media/image5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2.jpeg"/><Relationship Id="rId7" Type="http://schemas.openxmlformats.org/officeDocument/2006/relationships/image" Target="../media/image65.sv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sv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6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sv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>
                <a:alpha val="100000"/>
              </a:srgbClr>
            </a:gs>
            <a:gs pos="100000">
              <a:srgbClr val="230B39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5880814" cy="10287000"/>
            <a:chOff x="0" y="0"/>
            <a:chExt cx="4182601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82601" cy="2709333"/>
            </a:xfrm>
            <a:custGeom>
              <a:avLst/>
              <a:gdLst/>
              <a:ahLst/>
              <a:cxnLst/>
              <a:rect l="l" t="t" r="r" b="b"/>
              <a:pathLst>
                <a:path w="4182601" h="2709333">
                  <a:moveTo>
                    <a:pt x="0" y="0"/>
                  </a:moveTo>
                  <a:lnTo>
                    <a:pt x="4182601" y="0"/>
                  </a:lnTo>
                  <a:lnTo>
                    <a:pt x="4182601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902B25">
                    <a:alpha val="100000"/>
                  </a:srgbClr>
                </a:gs>
                <a:gs pos="50000">
                  <a:srgbClr val="772F2D">
                    <a:alpha val="79000"/>
                  </a:srgbClr>
                </a:gs>
                <a:gs pos="100000">
                  <a:srgbClr val="000000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n-MY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82601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633709" y="8917229"/>
            <a:ext cx="1989600" cy="895320"/>
          </a:xfrm>
          <a:custGeom>
            <a:avLst/>
            <a:gdLst/>
            <a:ahLst/>
            <a:cxnLst/>
            <a:rect l="l" t="t" r="r" b="b"/>
            <a:pathLst>
              <a:path w="1989600" h="895320">
                <a:moveTo>
                  <a:pt x="0" y="0"/>
                </a:moveTo>
                <a:lnTo>
                  <a:pt x="1989601" y="0"/>
                </a:lnTo>
                <a:lnTo>
                  <a:pt x="1989601" y="895320"/>
                </a:lnTo>
                <a:lnTo>
                  <a:pt x="0" y="89532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Freeform 6"/>
          <p:cNvSpPr/>
          <p:nvPr/>
        </p:nvSpPr>
        <p:spPr>
          <a:xfrm>
            <a:off x="1126344" y="611076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2"/>
                </a:lnTo>
                <a:lnTo>
                  <a:pt x="0" y="9292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" name="Freeform 7"/>
          <p:cNvSpPr/>
          <p:nvPr/>
        </p:nvSpPr>
        <p:spPr>
          <a:xfrm>
            <a:off x="16799703" y="380583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7000"/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TextBox 8"/>
          <p:cNvSpPr txBox="1"/>
          <p:nvPr/>
        </p:nvSpPr>
        <p:spPr>
          <a:xfrm>
            <a:off x="1126344" y="6889724"/>
            <a:ext cx="5420755" cy="815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2"/>
              </a:lnSpc>
            </a:pPr>
            <a:r>
              <a:rPr lang="en-US" sz="239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Building Businesses. Breaking Limits. Leading Change.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341564" y="468201"/>
            <a:ext cx="1281746" cy="594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221"/>
              </a:lnSpc>
              <a:spcBef>
                <a:spcPct val="0"/>
              </a:spcBef>
            </a:pPr>
            <a:r>
              <a:rPr lang="en-US" sz="3015" b="1" spc="30">
                <a:solidFill>
                  <a:srgbClr val="FFFFFF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2026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880814" y="1068749"/>
            <a:ext cx="1742496" cy="656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668"/>
              </a:lnSpc>
            </a:pPr>
            <a:r>
              <a:rPr lang="en-US" sz="1906" spc="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YEN</a:t>
            </a:r>
          </a:p>
          <a:p>
            <a:pPr marL="0" lvl="0" indent="0" algn="r">
              <a:lnSpc>
                <a:spcPts val="2668"/>
              </a:lnSpc>
              <a:spcBef>
                <a:spcPct val="0"/>
              </a:spcBef>
            </a:pPr>
            <a:r>
              <a:rPr lang="en-US" sz="1906" spc="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SUMMIT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09550" y="2239884"/>
            <a:ext cx="12415769" cy="2064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910"/>
              </a:lnSpc>
              <a:spcBef>
                <a:spcPct val="0"/>
              </a:spcBef>
            </a:pPr>
            <a:r>
              <a:rPr lang="en-US" sz="12078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创业还是赚钱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38648" y="5400188"/>
            <a:ext cx="5554078" cy="463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77"/>
              </a:lnSpc>
              <a:spcBef>
                <a:spcPct val="0"/>
              </a:spcBef>
            </a:pPr>
            <a:r>
              <a:rPr lang="en-US" sz="276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Inspiring Innovation and Growth</a:t>
            </a:r>
          </a:p>
        </p:txBody>
      </p:sp>
      <p:sp>
        <p:nvSpPr>
          <p:cNvPr id="13" name="Freeform 13"/>
          <p:cNvSpPr/>
          <p:nvPr/>
        </p:nvSpPr>
        <p:spPr>
          <a:xfrm rot="-10800000">
            <a:off x="-670758" y="8327197"/>
            <a:ext cx="7108127" cy="335233"/>
          </a:xfrm>
          <a:custGeom>
            <a:avLst/>
            <a:gdLst/>
            <a:ahLst/>
            <a:cxnLst/>
            <a:rect l="l" t="t" r="r" b="b"/>
            <a:pathLst>
              <a:path w="7108127" h="335233">
                <a:moveTo>
                  <a:pt x="0" y="0"/>
                </a:moveTo>
                <a:lnTo>
                  <a:pt x="7108127" y="0"/>
                </a:lnTo>
                <a:lnTo>
                  <a:pt x="7108127" y="335233"/>
                </a:lnTo>
                <a:lnTo>
                  <a:pt x="0" y="3352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</a:blip>
            <a:stretch>
              <a:fillRect l="-2739" t="-107797" r="-32465" b="-3630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4" name="Freeform 14"/>
          <p:cNvSpPr/>
          <p:nvPr/>
        </p:nvSpPr>
        <p:spPr>
          <a:xfrm>
            <a:off x="-516850" y="9364889"/>
            <a:ext cx="7108127" cy="335233"/>
          </a:xfrm>
          <a:custGeom>
            <a:avLst/>
            <a:gdLst/>
            <a:ahLst/>
            <a:cxnLst/>
            <a:rect l="l" t="t" r="r" b="b"/>
            <a:pathLst>
              <a:path w="7108127" h="335233">
                <a:moveTo>
                  <a:pt x="0" y="0"/>
                </a:moveTo>
                <a:lnTo>
                  <a:pt x="7108127" y="0"/>
                </a:lnTo>
                <a:lnTo>
                  <a:pt x="7108127" y="335233"/>
                </a:lnTo>
                <a:lnTo>
                  <a:pt x="0" y="3352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4000"/>
            </a:blip>
            <a:stretch>
              <a:fillRect l="-2739" t="-107797" r="-32465" b="-3630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5" name="Group 15"/>
          <p:cNvGrpSpPr/>
          <p:nvPr/>
        </p:nvGrpSpPr>
        <p:grpSpPr>
          <a:xfrm>
            <a:off x="-843008" y="8662430"/>
            <a:ext cx="7760442" cy="760501"/>
            <a:chOff x="0" y="0"/>
            <a:chExt cx="4147059" cy="4064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147059" cy="406400"/>
            </a:xfrm>
            <a:custGeom>
              <a:avLst/>
              <a:gdLst/>
              <a:ahLst/>
              <a:cxnLst/>
              <a:rect l="l" t="t" r="r" b="b"/>
              <a:pathLst>
                <a:path w="4147059" h="406400">
                  <a:moveTo>
                    <a:pt x="3943859" y="0"/>
                  </a:moveTo>
                  <a:cubicBezTo>
                    <a:pt x="4056083" y="0"/>
                    <a:pt x="4147059" y="90976"/>
                    <a:pt x="4147059" y="203200"/>
                  </a:cubicBezTo>
                  <a:cubicBezTo>
                    <a:pt x="4147059" y="315424"/>
                    <a:pt x="4056083" y="406400"/>
                    <a:pt x="394385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>
                <a:alpha val="80784"/>
              </a:srgbClr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4147059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015687" y="8844384"/>
            <a:ext cx="396590" cy="348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15"/>
              </a:lnSpc>
              <a:spcBef>
                <a:spcPct val="0"/>
              </a:spcBef>
            </a:pPr>
            <a:r>
              <a:rPr lang="en-US" sz="2011">
                <a:solidFill>
                  <a:srgbClr val="1F1F1F"/>
                </a:solidFill>
                <a:latin typeface="Open Sans"/>
                <a:ea typeface="Open Sans"/>
                <a:cs typeface="Open Sans"/>
                <a:sym typeface="Open Sans"/>
              </a:rPr>
              <a:t>By: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419273" y="8790091"/>
            <a:ext cx="3140337" cy="4480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55"/>
              </a:lnSpc>
              <a:spcBef>
                <a:spcPct val="0"/>
              </a:spcBef>
            </a:pPr>
            <a:r>
              <a:rPr lang="en-US" sz="2611" b="1">
                <a:solidFill>
                  <a:srgbClr val="1F1F1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Brien Chua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38648" y="4088426"/>
            <a:ext cx="10572965" cy="11784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37"/>
              </a:lnSpc>
              <a:spcBef>
                <a:spcPct val="0"/>
              </a:spcBef>
            </a:pPr>
            <a:r>
              <a:rPr lang="en-US" sz="6812" b="1">
                <a:solidFill>
                  <a:srgbClr val="FFFFFF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Legacy vs Wealth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05247" y="-570635"/>
            <a:ext cx="19193247" cy="11356728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-1095590" y="-570635"/>
            <a:ext cx="18709497" cy="11356732"/>
          </a:xfrm>
          <a:custGeom>
            <a:avLst/>
            <a:gdLst/>
            <a:ahLst/>
            <a:cxnLst/>
            <a:rect l="l" t="t" r="r" b="b"/>
            <a:pathLst>
              <a:path w="18709497" h="11356732">
                <a:moveTo>
                  <a:pt x="0" y="0"/>
                </a:moveTo>
                <a:lnTo>
                  <a:pt x="18709497" y="0"/>
                </a:lnTo>
                <a:lnTo>
                  <a:pt x="18709497" y="11356731"/>
                </a:lnTo>
                <a:lnTo>
                  <a:pt x="0" y="113567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000"/>
            </a:blip>
            <a:stretch>
              <a:fillRect l="-6862" r="-686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 rot="-10800000">
            <a:off x="-1287739" y="1307286"/>
            <a:ext cx="13151817" cy="652468"/>
          </a:xfrm>
          <a:custGeom>
            <a:avLst/>
            <a:gdLst/>
            <a:ahLst/>
            <a:cxnLst/>
            <a:rect l="l" t="t" r="r" b="b"/>
            <a:pathLst>
              <a:path w="12531513" h="591010">
                <a:moveTo>
                  <a:pt x="0" y="0"/>
                </a:moveTo>
                <a:lnTo>
                  <a:pt x="12531513" y="0"/>
                </a:lnTo>
                <a:lnTo>
                  <a:pt x="12531513" y="591011"/>
                </a:lnTo>
                <a:lnTo>
                  <a:pt x="0" y="5910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</a:blip>
            <a:stretch>
              <a:fillRect l="-17602" t="-111427" r="-1760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5" name="Freeform 5"/>
          <p:cNvSpPr/>
          <p:nvPr/>
        </p:nvSpPr>
        <p:spPr>
          <a:xfrm>
            <a:off x="-957229" y="5366225"/>
            <a:ext cx="13151817" cy="731999"/>
          </a:xfrm>
          <a:custGeom>
            <a:avLst/>
            <a:gdLst/>
            <a:ahLst/>
            <a:cxnLst/>
            <a:rect l="l" t="t" r="r" b="b"/>
            <a:pathLst>
              <a:path w="12531513" h="663050">
                <a:moveTo>
                  <a:pt x="0" y="0"/>
                </a:moveTo>
                <a:lnTo>
                  <a:pt x="12531512" y="0"/>
                </a:lnTo>
                <a:lnTo>
                  <a:pt x="12531512" y="663050"/>
                </a:lnTo>
                <a:lnTo>
                  <a:pt x="0" y="6630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l="-17602" t="-88455" r="-17602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6" name="Group 6"/>
          <p:cNvGrpSpPr/>
          <p:nvPr/>
        </p:nvGrpSpPr>
        <p:grpSpPr>
          <a:xfrm>
            <a:off x="10749021" y="-570635"/>
            <a:ext cx="7538979" cy="11356728"/>
            <a:chOff x="0" y="0"/>
            <a:chExt cx="567578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578" cy="812800"/>
            </a:xfrm>
            <a:custGeom>
              <a:avLst/>
              <a:gdLst/>
              <a:ahLst/>
              <a:cxnLst/>
              <a:rect l="l" t="t" r="r" b="b"/>
              <a:pathLst>
                <a:path w="567578" h="812800">
                  <a:moveTo>
                    <a:pt x="0" y="0"/>
                  </a:moveTo>
                  <a:lnTo>
                    <a:pt x="567578" y="0"/>
                  </a:lnTo>
                  <a:lnTo>
                    <a:pt x="567578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81080" r="-81080"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8" name="Freeform 8"/>
          <p:cNvSpPr/>
          <p:nvPr/>
        </p:nvSpPr>
        <p:spPr>
          <a:xfrm>
            <a:off x="461813" y="359241"/>
            <a:ext cx="1843930" cy="1025916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9" name="AutoShape 9"/>
          <p:cNvSpPr/>
          <p:nvPr/>
        </p:nvSpPr>
        <p:spPr>
          <a:xfrm>
            <a:off x="-6059456" y="7342444"/>
            <a:ext cx="15855884" cy="0"/>
          </a:xfrm>
          <a:prstGeom prst="line">
            <a:avLst/>
          </a:prstGeom>
          <a:ln w="38100" cap="flat">
            <a:solidFill>
              <a:srgbClr val="12121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3" name="Freeform 13"/>
          <p:cNvSpPr/>
          <p:nvPr/>
        </p:nvSpPr>
        <p:spPr>
          <a:xfrm>
            <a:off x="1154080" y="2347766"/>
            <a:ext cx="777043" cy="583409"/>
          </a:xfrm>
          <a:custGeom>
            <a:avLst/>
            <a:gdLst/>
            <a:ahLst/>
            <a:cxnLst/>
            <a:rect l="l" t="t" r="r" b="b"/>
            <a:pathLst>
              <a:path w="740394" h="528456">
                <a:moveTo>
                  <a:pt x="0" y="0"/>
                </a:moveTo>
                <a:lnTo>
                  <a:pt x="740394" y="0"/>
                </a:lnTo>
                <a:lnTo>
                  <a:pt x="740394" y="528456"/>
                </a:lnTo>
                <a:lnTo>
                  <a:pt x="0" y="5284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4" name="Freeform 14"/>
          <p:cNvSpPr/>
          <p:nvPr/>
        </p:nvSpPr>
        <p:spPr>
          <a:xfrm flipH="1">
            <a:off x="9521595" y="437878"/>
            <a:ext cx="955261" cy="669486"/>
          </a:xfrm>
          <a:custGeom>
            <a:avLst/>
            <a:gdLst/>
            <a:ahLst/>
            <a:cxnLst/>
            <a:rect l="l" t="t" r="r" b="b"/>
            <a:pathLst>
              <a:path w="910206" h="606425">
                <a:moveTo>
                  <a:pt x="910207" y="0"/>
                </a:moveTo>
                <a:lnTo>
                  <a:pt x="0" y="0"/>
                </a:lnTo>
                <a:lnTo>
                  <a:pt x="0" y="606425"/>
                </a:lnTo>
                <a:lnTo>
                  <a:pt x="910207" y="606425"/>
                </a:lnTo>
                <a:lnTo>
                  <a:pt x="910207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5" name="TextBox 15"/>
          <p:cNvSpPr txBox="1"/>
          <p:nvPr/>
        </p:nvSpPr>
        <p:spPr>
          <a:xfrm>
            <a:off x="762000" y="5666195"/>
            <a:ext cx="4972636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011"/>
              </a:lnSpc>
            </a:pPr>
            <a:r>
              <a:rPr lang="en-US" sz="3714" b="1" spc="-204" dirty="0">
                <a:solidFill>
                  <a:srgbClr val="121212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or to create a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103276" y="8221489"/>
            <a:ext cx="4236379" cy="4413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780"/>
              </a:lnSpc>
            </a:pPr>
            <a:r>
              <a:rPr lang="en-US" sz="2291" b="1" dirty="0">
                <a:solidFill>
                  <a:srgbClr val="121212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They’re not the same game.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16769" y="8124596"/>
            <a:ext cx="5212062" cy="5648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6"/>
              </a:lnSpc>
            </a:pPr>
            <a:r>
              <a:rPr lang="en-US" sz="2822" b="1" spc="-155" dirty="0">
                <a:solidFill>
                  <a:srgbClr val="12121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Here’s the straight answer: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64751" y="6214297"/>
            <a:ext cx="9031677" cy="923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7181"/>
              </a:lnSpc>
            </a:pPr>
            <a:r>
              <a:rPr lang="en-US" sz="6649" b="1" spc="-365">
                <a:solidFill>
                  <a:srgbClr val="CC423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Money-Making Tool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10703" y="2882211"/>
            <a:ext cx="10177640" cy="19749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7690"/>
              </a:lnSpc>
            </a:pPr>
            <a:r>
              <a:rPr lang="en-US" sz="7120" b="1" spc="-391" dirty="0">
                <a:solidFill>
                  <a:srgbClr val="1F1F1F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Are we </a:t>
            </a:r>
            <a:r>
              <a:rPr lang="en-US" sz="7120" b="1" spc="-391" dirty="0">
                <a:solidFill>
                  <a:srgbClr val="CC423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entrepreneurs</a:t>
            </a:r>
            <a:r>
              <a:rPr lang="en-US" sz="7120" b="1" spc="-391" dirty="0">
                <a:solidFill>
                  <a:srgbClr val="1F1F1F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 to create a </a:t>
            </a:r>
            <a:r>
              <a:rPr lang="en-US" sz="7120" b="1" spc="-391" dirty="0">
                <a:solidFill>
                  <a:srgbClr val="CC4230"/>
                </a:solidFill>
                <a:latin typeface="Proxima Nova Bold"/>
                <a:ea typeface="Proxima Nova Bold"/>
                <a:cs typeface="Proxima Nova Bold"/>
                <a:sym typeface="Proxima Nova Bold"/>
              </a:rPr>
              <a:t>legacy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95609" y="8724900"/>
            <a:ext cx="5884436" cy="460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80"/>
              </a:lnSpc>
            </a:pPr>
            <a:r>
              <a:rPr lang="en-US" sz="2291" b="1" dirty="0">
                <a:solidFill>
                  <a:srgbClr val="121212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but they’re</a:t>
            </a:r>
            <a:r>
              <a:rPr lang="en-US" sz="2291" b="1" dirty="0">
                <a:solidFill>
                  <a:srgbClr val="12121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2291" b="1" dirty="0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completely different.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85800" y="8721454"/>
            <a:ext cx="2877454" cy="458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80"/>
              </a:lnSpc>
            </a:pPr>
            <a:r>
              <a:rPr lang="en-US" sz="2291" b="1" dirty="0">
                <a:solidFill>
                  <a:srgbClr val="121212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They sound similar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-50383" y="-1"/>
            <a:ext cx="18338384" cy="10287000"/>
          </a:xfrm>
          <a:custGeom>
            <a:avLst/>
            <a:gdLst/>
            <a:ahLst/>
            <a:cxnLst/>
            <a:rect l="l" t="t" r="r" b="b"/>
            <a:pathLst>
              <a:path w="18709497" h="11356732">
                <a:moveTo>
                  <a:pt x="0" y="0"/>
                </a:moveTo>
                <a:lnTo>
                  <a:pt x="18709498" y="0"/>
                </a:lnTo>
                <a:lnTo>
                  <a:pt x="18709498" y="11356732"/>
                </a:lnTo>
                <a:lnTo>
                  <a:pt x="0" y="113567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5000"/>
            </a:blip>
            <a:stretch>
              <a:fillRect l="-4969" t="-20528" r="-4840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 rot="-10800000" flipV="1">
            <a:off x="-73940" y="0"/>
            <a:ext cx="8256233" cy="10287001"/>
          </a:xfrm>
          <a:custGeom>
            <a:avLst/>
            <a:gdLst/>
            <a:ahLst/>
            <a:cxnLst/>
            <a:rect l="l" t="t" r="r" b="b"/>
            <a:pathLst>
              <a:path w="8256233" h="10634633">
                <a:moveTo>
                  <a:pt x="0" y="10634633"/>
                </a:moveTo>
                <a:lnTo>
                  <a:pt x="8256233" y="10634633"/>
                </a:lnTo>
                <a:lnTo>
                  <a:pt x="8256233" y="0"/>
                </a:lnTo>
                <a:lnTo>
                  <a:pt x="0" y="0"/>
                </a:lnTo>
                <a:lnTo>
                  <a:pt x="0" y="10634633"/>
                </a:lnTo>
                <a:close/>
              </a:path>
            </a:pathLst>
          </a:custGeom>
          <a:blipFill>
            <a:blip r:embed="rId4"/>
            <a:stretch>
              <a:fillRect t="-17952" b="-1795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Freeform 6"/>
          <p:cNvSpPr/>
          <p:nvPr/>
        </p:nvSpPr>
        <p:spPr>
          <a:xfrm rot="16200000">
            <a:off x="5262261" y="2903982"/>
            <a:ext cx="10287003" cy="4479034"/>
          </a:xfrm>
          <a:custGeom>
            <a:avLst/>
            <a:gdLst/>
            <a:ahLst/>
            <a:cxnLst/>
            <a:rect l="l" t="t" r="r" b="b"/>
            <a:pathLst>
              <a:path w="15327536" h="5972045">
                <a:moveTo>
                  <a:pt x="0" y="0"/>
                </a:moveTo>
                <a:lnTo>
                  <a:pt x="15327536" y="0"/>
                </a:lnTo>
                <a:lnTo>
                  <a:pt x="15327536" y="5972045"/>
                </a:lnTo>
                <a:lnTo>
                  <a:pt x="0" y="59720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7925" r="-27925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" name="Freeform 7"/>
          <p:cNvSpPr/>
          <p:nvPr/>
        </p:nvSpPr>
        <p:spPr>
          <a:xfrm rot="5400000">
            <a:off x="1643866" y="3706543"/>
            <a:ext cx="10287000" cy="2873913"/>
          </a:xfrm>
          <a:custGeom>
            <a:avLst/>
            <a:gdLst/>
            <a:ahLst/>
            <a:cxnLst/>
            <a:rect l="l" t="t" r="r" b="b"/>
            <a:pathLst>
              <a:path w="15327536" h="3831884">
                <a:moveTo>
                  <a:pt x="0" y="0"/>
                </a:moveTo>
                <a:lnTo>
                  <a:pt x="15327536" y="0"/>
                </a:lnTo>
                <a:lnTo>
                  <a:pt x="15327536" y="3831884"/>
                </a:lnTo>
                <a:lnTo>
                  <a:pt x="0" y="38318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AutoShape 8"/>
          <p:cNvSpPr/>
          <p:nvPr/>
        </p:nvSpPr>
        <p:spPr>
          <a:xfrm>
            <a:off x="8718456" y="6186824"/>
            <a:ext cx="2016788" cy="580899"/>
          </a:xfrm>
          <a:prstGeom prst="rect">
            <a:avLst/>
          </a:prstGeom>
          <a:solidFill>
            <a:srgbClr val="191919"/>
          </a:solidFill>
        </p:spPr>
        <p:txBody>
          <a:bodyPr/>
          <a:lstStyle/>
          <a:p>
            <a:endParaRPr lang="en-MY"/>
          </a:p>
        </p:txBody>
      </p:sp>
      <p:sp>
        <p:nvSpPr>
          <p:cNvPr id="9" name="AutoShape 9"/>
          <p:cNvSpPr/>
          <p:nvPr/>
        </p:nvSpPr>
        <p:spPr>
          <a:xfrm>
            <a:off x="10902868" y="6186824"/>
            <a:ext cx="2016788" cy="580899"/>
          </a:xfrm>
          <a:prstGeom prst="rect">
            <a:avLst/>
          </a:prstGeom>
          <a:solidFill>
            <a:srgbClr val="191919"/>
          </a:solidFill>
        </p:spPr>
        <p:txBody>
          <a:bodyPr/>
          <a:lstStyle/>
          <a:p>
            <a:endParaRPr lang="en-MY"/>
          </a:p>
        </p:txBody>
      </p:sp>
      <p:sp>
        <p:nvSpPr>
          <p:cNvPr id="10" name="AutoShape 10"/>
          <p:cNvSpPr/>
          <p:nvPr/>
        </p:nvSpPr>
        <p:spPr>
          <a:xfrm>
            <a:off x="13145428" y="6186824"/>
            <a:ext cx="2016788" cy="580899"/>
          </a:xfrm>
          <a:prstGeom prst="rect">
            <a:avLst/>
          </a:prstGeom>
          <a:solidFill>
            <a:srgbClr val="191919"/>
          </a:solidFill>
        </p:spPr>
        <p:txBody>
          <a:bodyPr/>
          <a:lstStyle/>
          <a:p>
            <a:endParaRPr lang="en-MY"/>
          </a:p>
        </p:txBody>
      </p:sp>
      <p:sp>
        <p:nvSpPr>
          <p:cNvPr id="11" name="AutoShape 11"/>
          <p:cNvSpPr/>
          <p:nvPr/>
        </p:nvSpPr>
        <p:spPr>
          <a:xfrm>
            <a:off x="15356504" y="6186824"/>
            <a:ext cx="2016788" cy="580899"/>
          </a:xfrm>
          <a:prstGeom prst="rect">
            <a:avLst/>
          </a:prstGeom>
          <a:solidFill>
            <a:srgbClr val="191919"/>
          </a:solidFill>
        </p:spPr>
        <p:txBody>
          <a:bodyPr/>
          <a:lstStyle/>
          <a:p>
            <a:endParaRPr lang="en-MY"/>
          </a:p>
        </p:txBody>
      </p:sp>
      <p:sp>
        <p:nvSpPr>
          <p:cNvPr id="12" name="TextBox 12"/>
          <p:cNvSpPr txBox="1"/>
          <p:nvPr/>
        </p:nvSpPr>
        <p:spPr>
          <a:xfrm>
            <a:off x="8647412" y="783017"/>
            <a:ext cx="6709091" cy="11482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199"/>
              </a:lnSpc>
            </a:pPr>
            <a:r>
              <a:rPr lang="en-US" sz="7665" spc="605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MAKING </a:t>
            </a:r>
            <a:r>
              <a:rPr lang="en-US" sz="7665" spc="605">
                <a:solidFill>
                  <a:srgbClr val="DF4634"/>
                </a:solidFill>
                <a:latin typeface="Anton"/>
                <a:ea typeface="Anton"/>
                <a:cs typeface="Anton"/>
                <a:sym typeface="Anton"/>
              </a:rPr>
              <a:t>MONEY</a:t>
            </a:r>
          </a:p>
        </p:txBody>
      </p:sp>
      <p:sp>
        <p:nvSpPr>
          <p:cNvPr id="13" name="AutoShape 13"/>
          <p:cNvSpPr/>
          <p:nvPr/>
        </p:nvSpPr>
        <p:spPr>
          <a:xfrm flipV="1">
            <a:off x="8369969" y="2540113"/>
            <a:ext cx="0" cy="861742"/>
          </a:xfrm>
          <a:prstGeom prst="line">
            <a:avLst/>
          </a:prstGeom>
          <a:ln w="38100" cap="flat">
            <a:solidFill>
              <a:srgbClr val="CC42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4" name="AutoShape 14"/>
          <p:cNvSpPr/>
          <p:nvPr/>
        </p:nvSpPr>
        <p:spPr>
          <a:xfrm flipV="1">
            <a:off x="8369969" y="5620512"/>
            <a:ext cx="0" cy="861742"/>
          </a:xfrm>
          <a:prstGeom prst="line">
            <a:avLst/>
          </a:prstGeom>
          <a:ln w="38100" cap="flat">
            <a:solidFill>
              <a:srgbClr val="CC42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5" name="AutoShape 15"/>
          <p:cNvSpPr/>
          <p:nvPr/>
        </p:nvSpPr>
        <p:spPr>
          <a:xfrm flipV="1">
            <a:off x="8389019" y="7981250"/>
            <a:ext cx="0" cy="861742"/>
          </a:xfrm>
          <a:prstGeom prst="line">
            <a:avLst/>
          </a:prstGeom>
          <a:ln w="38100" cap="flat">
            <a:solidFill>
              <a:srgbClr val="CC42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6" name="AutoShape 16"/>
          <p:cNvSpPr/>
          <p:nvPr/>
        </p:nvSpPr>
        <p:spPr>
          <a:xfrm flipV="1">
            <a:off x="18030079" y="-1"/>
            <a:ext cx="48793" cy="10541599"/>
          </a:xfrm>
          <a:prstGeom prst="line">
            <a:avLst/>
          </a:prstGeom>
          <a:ln w="19050" cap="flat">
            <a:solidFill>
              <a:srgbClr val="CC42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7" name="Freeform 17"/>
          <p:cNvSpPr/>
          <p:nvPr/>
        </p:nvSpPr>
        <p:spPr>
          <a:xfrm>
            <a:off x="-73938" y="5143500"/>
            <a:ext cx="5442359" cy="5398099"/>
          </a:xfrm>
          <a:custGeom>
            <a:avLst/>
            <a:gdLst/>
            <a:ahLst/>
            <a:cxnLst/>
            <a:rect l="l" t="t" r="r" b="b"/>
            <a:pathLst>
              <a:path w="6011390" h="6899731">
                <a:moveTo>
                  <a:pt x="0" y="0"/>
                </a:moveTo>
                <a:lnTo>
                  <a:pt x="6011391" y="0"/>
                </a:lnTo>
                <a:lnTo>
                  <a:pt x="6011391" y="6899730"/>
                </a:lnTo>
                <a:lnTo>
                  <a:pt x="0" y="689973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74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8" name="Freeform 18"/>
          <p:cNvSpPr/>
          <p:nvPr/>
        </p:nvSpPr>
        <p:spPr>
          <a:xfrm flipH="1">
            <a:off x="-4009880" y="-190542"/>
            <a:ext cx="5202100" cy="2438484"/>
          </a:xfrm>
          <a:custGeom>
            <a:avLst/>
            <a:gdLst/>
            <a:ahLst/>
            <a:cxnLst/>
            <a:rect l="l" t="t" r="r" b="b"/>
            <a:pathLst>
              <a:path w="5202100" h="2438484">
                <a:moveTo>
                  <a:pt x="5202100" y="0"/>
                </a:moveTo>
                <a:lnTo>
                  <a:pt x="0" y="0"/>
                </a:lnTo>
                <a:lnTo>
                  <a:pt x="0" y="2438484"/>
                </a:lnTo>
                <a:lnTo>
                  <a:pt x="5202100" y="2438484"/>
                </a:lnTo>
                <a:lnTo>
                  <a:pt x="5202100" y="0"/>
                </a:lnTo>
                <a:close/>
              </a:path>
            </a:pathLst>
          </a:custGeom>
          <a:blipFill>
            <a:blip>
              <a:alphaModFix amt="50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9" name="TextBox 19"/>
          <p:cNvSpPr txBox="1"/>
          <p:nvPr/>
        </p:nvSpPr>
        <p:spPr>
          <a:xfrm>
            <a:off x="8662868" y="2885827"/>
            <a:ext cx="8671366" cy="12414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284"/>
              </a:lnSpc>
              <a:spcBef>
                <a:spcPct val="0"/>
              </a:spcBef>
            </a:pPr>
            <a:r>
              <a:rPr lang="en-US" sz="2346" b="1">
                <a:solidFill>
                  <a:srgbClr val="040506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It’s focused on generating cash flow using systems that already exist a job, freelancing, trading, or selling products that are already proven in the market.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679399" y="5375019"/>
            <a:ext cx="9851336" cy="505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160"/>
              </a:lnSpc>
              <a:spcBef>
                <a:spcPct val="0"/>
              </a:spcBef>
            </a:pPr>
            <a:r>
              <a:rPr lang="en-US" sz="2971" b="1" spc="89">
                <a:solidFill>
                  <a:srgbClr val="231F2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 goal isn’t to</a:t>
            </a:r>
            <a:r>
              <a:rPr lang="en-US" sz="2971" b="1" spc="89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“build something new” yet.</a:t>
            </a:r>
          </a:p>
        </p:txBody>
      </p:sp>
      <p:grpSp>
        <p:nvGrpSpPr>
          <p:cNvPr id="21" name="Group 21"/>
          <p:cNvGrpSpPr/>
          <p:nvPr/>
        </p:nvGrpSpPr>
        <p:grpSpPr>
          <a:xfrm rot="-5400000">
            <a:off x="11719530" y="5419548"/>
            <a:ext cx="83466" cy="2151771"/>
            <a:chOff x="0" y="0"/>
            <a:chExt cx="111288" cy="2869028"/>
          </a:xfrm>
        </p:grpSpPr>
        <p:sp>
          <p:nvSpPr>
            <p:cNvPr id="22" name="Freeform 22"/>
            <p:cNvSpPr/>
            <p:nvPr/>
          </p:nvSpPr>
          <p:spPr>
            <a:xfrm rot="5400000">
              <a:off x="-500798" y="500798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8"/>
                  </a:lnTo>
                  <a:lnTo>
                    <a:pt x="0" y="1112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23" name="Freeform 23"/>
            <p:cNvSpPr/>
            <p:nvPr/>
          </p:nvSpPr>
          <p:spPr>
            <a:xfrm rot="5400000">
              <a:off x="-500798" y="2256941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9"/>
                  </a:lnTo>
                  <a:lnTo>
                    <a:pt x="0" y="111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24" name="AutoShape 24"/>
          <p:cNvSpPr/>
          <p:nvPr/>
        </p:nvSpPr>
        <p:spPr>
          <a:xfrm>
            <a:off x="8679399" y="6147268"/>
            <a:ext cx="2016788" cy="580899"/>
          </a:xfrm>
          <a:prstGeom prst="rect">
            <a:avLst/>
          </a:prstGeom>
          <a:solidFill>
            <a:srgbClr val="CC4230"/>
          </a:solidFill>
        </p:spPr>
        <p:txBody>
          <a:bodyPr/>
          <a:lstStyle/>
          <a:p>
            <a:endParaRPr lang="en-MY"/>
          </a:p>
        </p:txBody>
      </p:sp>
      <p:sp>
        <p:nvSpPr>
          <p:cNvPr id="25" name="TextBox 25"/>
          <p:cNvSpPr txBox="1"/>
          <p:nvPr/>
        </p:nvSpPr>
        <p:spPr>
          <a:xfrm>
            <a:off x="8745541" y="6202650"/>
            <a:ext cx="1884504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906"/>
              </a:lnSpc>
            </a:pPr>
            <a:r>
              <a:rPr lang="en-US" sz="1798" b="1" spc="53">
                <a:solidFill>
                  <a:srgbClr val="F9F8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First to</a:t>
            </a:r>
          </a:p>
          <a:p>
            <a:pPr marL="0" lvl="0" indent="0" algn="ctr">
              <a:lnSpc>
                <a:spcPts val="1906"/>
              </a:lnSpc>
            </a:pPr>
            <a:r>
              <a:rPr lang="en-US" sz="1798" b="1" spc="53">
                <a:solidFill>
                  <a:srgbClr val="F9F8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Create Income </a:t>
            </a:r>
          </a:p>
        </p:txBody>
      </p:sp>
      <p:grpSp>
        <p:nvGrpSpPr>
          <p:cNvPr id="26" name="Group 26"/>
          <p:cNvGrpSpPr/>
          <p:nvPr/>
        </p:nvGrpSpPr>
        <p:grpSpPr>
          <a:xfrm rot="-5400000">
            <a:off x="13858734" y="5419548"/>
            <a:ext cx="83466" cy="2151771"/>
            <a:chOff x="0" y="0"/>
            <a:chExt cx="111288" cy="2869028"/>
          </a:xfrm>
        </p:grpSpPr>
        <p:sp>
          <p:nvSpPr>
            <p:cNvPr id="27" name="Freeform 27"/>
            <p:cNvSpPr/>
            <p:nvPr/>
          </p:nvSpPr>
          <p:spPr>
            <a:xfrm rot="5400000">
              <a:off x="-500798" y="500798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8"/>
                  </a:lnTo>
                  <a:lnTo>
                    <a:pt x="0" y="1112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28" name="Freeform 28"/>
            <p:cNvSpPr/>
            <p:nvPr/>
          </p:nvSpPr>
          <p:spPr>
            <a:xfrm rot="5400000">
              <a:off x="-500798" y="2256941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9"/>
                  </a:lnTo>
                  <a:lnTo>
                    <a:pt x="0" y="111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29" name="AutoShape 29"/>
          <p:cNvSpPr/>
          <p:nvPr/>
        </p:nvSpPr>
        <p:spPr>
          <a:xfrm>
            <a:off x="10863811" y="6147268"/>
            <a:ext cx="2016788" cy="580899"/>
          </a:xfrm>
          <a:prstGeom prst="rect">
            <a:avLst/>
          </a:prstGeom>
          <a:solidFill>
            <a:srgbClr val="CC4230"/>
          </a:solidFill>
        </p:spPr>
        <p:txBody>
          <a:bodyPr/>
          <a:lstStyle/>
          <a:p>
            <a:endParaRPr lang="en-MY"/>
          </a:p>
        </p:txBody>
      </p:sp>
      <p:sp>
        <p:nvSpPr>
          <p:cNvPr id="30" name="TextBox 30"/>
          <p:cNvSpPr txBox="1"/>
          <p:nvPr/>
        </p:nvSpPr>
        <p:spPr>
          <a:xfrm>
            <a:off x="10929953" y="6337210"/>
            <a:ext cx="1884504" cy="2415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906"/>
              </a:lnSpc>
            </a:pPr>
            <a:r>
              <a:rPr lang="en-US" sz="1798" b="1" spc="53">
                <a:solidFill>
                  <a:srgbClr val="F9F8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Stability</a:t>
            </a:r>
          </a:p>
        </p:txBody>
      </p:sp>
      <p:grpSp>
        <p:nvGrpSpPr>
          <p:cNvPr id="31" name="Group 31"/>
          <p:cNvGrpSpPr/>
          <p:nvPr/>
        </p:nvGrpSpPr>
        <p:grpSpPr>
          <a:xfrm rot="-5400000">
            <a:off x="16191480" y="5419548"/>
            <a:ext cx="83466" cy="2151771"/>
            <a:chOff x="0" y="0"/>
            <a:chExt cx="111288" cy="2869028"/>
          </a:xfrm>
        </p:grpSpPr>
        <p:sp>
          <p:nvSpPr>
            <p:cNvPr id="32" name="Freeform 32"/>
            <p:cNvSpPr/>
            <p:nvPr/>
          </p:nvSpPr>
          <p:spPr>
            <a:xfrm rot="5400000">
              <a:off x="-500798" y="500798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8"/>
                  </a:lnTo>
                  <a:lnTo>
                    <a:pt x="0" y="1112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33" name="Freeform 33"/>
            <p:cNvSpPr/>
            <p:nvPr/>
          </p:nvSpPr>
          <p:spPr>
            <a:xfrm rot="5400000">
              <a:off x="-500798" y="2256941"/>
              <a:ext cx="1112884" cy="111288"/>
            </a:xfrm>
            <a:custGeom>
              <a:avLst/>
              <a:gdLst/>
              <a:ahLst/>
              <a:cxnLst/>
              <a:rect l="l" t="t" r="r" b="b"/>
              <a:pathLst>
                <a:path w="1112884" h="111288">
                  <a:moveTo>
                    <a:pt x="0" y="0"/>
                  </a:moveTo>
                  <a:lnTo>
                    <a:pt x="1112884" y="0"/>
                  </a:lnTo>
                  <a:lnTo>
                    <a:pt x="1112884" y="111289"/>
                  </a:lnTo>
                  <a:lnTo>
                    <a:pt x="0" y="1112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34" name="AutoShape 34"/>
          <p:cNvSpPr/>
          <p:nvPr/>
        </p:nvSpPr>
        <p:spPr>
          <a:xfrm>
            <a:off x="13106371" y="6147268"/>
            <a:ext cx="2016788" cy="580899"/>
          </a:xfrm>
          <a:prstGeom prst="rect">
            <a:avLst/>
          </a:prstGeom>
          <a:solidFill>
            <a:srgbClr val="CC4230"/>
          </a:solidFill>
        </p:spPr>
        <p:txBody>
          <a:bodyPr/>
          <a:lstStyle/>
          <a:p>
            <a:endParaRPr lang="en-MY"/>
          </a:p>
        </p:txBody>
      </p:sp>
      <p:sp>
        <p:nvSpPr>
          <p:cNvPr id="35" name="TextBox 35"/>
          <p:cNvSpPr txBox="1"/>
          <p:nvPr/>
        </p:nvSpPr>
        <p:spPr>
          <a:xfrm>
            <a:off x="13172513" y="6337210"/>
            <a:ext cx="1884504" cy="2415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906"/>
              </a:lnSpc>
            </a:pPr>
            <a:r>
              <a:rPr lang="en-US" sz="1798" b="1" spc="53">
                <a:solidFill>
                  <a:srgbClr val="F9F8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Speed</a:t>
            </a:r>
          </a:p>
        </p:txBody>
      </p:sp>
      <p:sp>
        <p:nvSpPr>
          <p:cNvPr id="36" name="AutoShape 36"/>
          <p:cNvSpPr/>
          <p:nvPr/>
        </p:nvSpPr>
        <p:spPr>
          <a:xfrm>
            <a:off x="15317446" y="6147268"/>
            <a:ext cx="2016788" cy="580899"/>
          </a:xfrm>
          <a:prstGeom prst="rect">
            <a:avLst/>
          </a:prstGeom>
          <a:solidFill>
            <a:srgbClr val="CC4230"/>
          </a:solidFill>
        </p:spPr>
        <p:txBody>
          <a:bodyPr/>
          <a:lstStyle/>
          <a:p>
            <a:endParaRPr lang="en-MY"/>
          </a:p>
        </p:txBody>
      </p:sp>
      <p:sp>
        <p:nvSpPr>
          <p:cNvPr id="37" name="TextBox 37"/>
          <p:cNvSpPr txBox="1"/>
          <p:nvPr/>
        </p:nvSpPr>
        <p:spPr>
          <a:xfrm>
            <a:off x="15383588" y="6337210"/>
            <a:ext cx="1884504" cy="2415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906"/>
              </a:lnSpc>
            </a:pPr>
            <a:r>
              <a:rPr lang="en-US" sz="1798" b="1" spc="53">
                <a:solidFill>
                  <a:srgbClr val="F9F8F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Predictability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8679399" y="8433035"/>
            <a:ext cx="8944398" cy="807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247"/>
              </a:lnSpc>
              <a:spcBef>
                <a:spcPct val="0"/>
              </a:spcBef>
            </a:pPr>
            <a:r>
              <a:rPr lang="en-US" sz="2319" b="1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But the advantage is clear: </a:t>
            </a:r>
            <a:r>
              <a:rPr lang="en-US" sz="2319" b="1">
                <a:solidFill>
                  <a:srgbClr val="040506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You get results faster, with lower risk and less uncertainty.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8662868" y="2323128"/>
            <a:ext cx="6810690" cy="505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160"/>
              </a:lnSpc>
              <a:spcBef>
                <a:spcPct val="0"/>
              </a:spcBef>
            </a:pPr>
            <a:r>
              <a:rPr lang="en-US" sz="2971" b="1" spc="89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Is about efficiency and certainty.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895205" y="7817174"/>
            <a:ext cx="6469692" cy="4813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799" b="1" spc="83">
                <a:solidFill>
                  <a:srgbClr val="231F2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Upside is limited vs a business.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8679399" y="7697671"/>
            <a:ext cx="1215806" cy="6917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799"/>
              </a:lnSpc>
              <a:spcBef>
                <a:spcPct val="0"/>
              </a:spcBef>
            </a:pPr>
            <a:r>
              <a:rPr lang="en-US" sz="4142" b="1" spc="124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Yes!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151" b="-9151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18307050" cy="10287000"/>
          </a:xfrm>
          <a:custGeom>
            <a:avLst/>
            <a:gdLst/>
            <a:ahLst/>
            <a:cxnLst/>
            <a:rect l="l" t="t" r="r" b="b"/>
            <a:pathLst>
              <a:path w="19800276" h="11356732">
                <a:moveTo>
                  <a:pt x="0" y="0"/>
                </a:moveTo>
                <a:lnTo>
                  <a:pt x="19800276" y="0"/>
                </a:lnTo>
                <a:lnTo>
                  <a:pt x="19800276" y="11356732"/>
                </a:lnTo>
                <a:lnTo>
                  <a:pt x="0" y="113567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1000"/>
            </a:blip>
            <a:stretch>
              <a:fillRect t="-21106" r="-4611" b="-409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AutoShape 4"/>
          <p:cNvSpPr/>
          <p:nvPr/>
        </p:nvSpPr>
        <p:spPr>
          <a:xfrm flipH="1">
            <a:off x="14830980" y="494364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5" name="AutoShape 5"/>
          <p:cNvSpPr/>
          <p:nvPr/>
        </p:nvSpPr>
        <p:spPr>
          <a:xfrm flipV="1">
            <a:off x="17926600" y="-704924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6" name="AutoShape 6"/>
          <p:cNvSpPr/>
          <p:nvPr/>
        </p:nvSpPr>
        <p:spPr>
          <a:xfrm flipH="1">
            <a:off x="-2863458" y="10061892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7" name="AutoShape 7"/>
          <p:cNvSpPr/>
          <p:nvPr/>
        </p:nvSpPr>
        <p:spPr>
          <a:xfrm flipV="1">
            <a:off x="400928" y="7515307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8" name="Freeform 8"/>
          <p:cNvSpPr/>
          <p:nvPr/>
        </p:nvSpPr>
        <p:spPr>
          <a:xfrm>
            <a:off x="1535682" y="4156054"/>
            <a:ext cx="7129924" cy="1055874"/>
          </a:xfrm>
          <a:custGeom>
            <a:avLst/>
            <a:gdLst/>
            <a:ahLst/>
            <a:cxnLst/>
            <a:rect l="l" t="t" r="r" b="b"/>
            <a:pathLst>
              <a:path w="7129924" h="1055874">
                <a:moveTo>
                  <a:pt x="0" y="0"/>
                </a:moveTo>
                <a:lnTo>
                  <a:pt x="7129924" y="0"/>
                </a:lnTo>
                <a:lnTo>
                  <a:pt x="7129924" y="1055873"/>
                </a:lnTo>
                <a:lnTo>
                  <a:pt x="0" y="10558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t="-285743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9" name="Group 9"/>
          <p:cNvGrpSpPr/>
          <p:nvPr/>
        </p:nvGrpSpPr>
        <p:grpSpPr>
          <a:xfrm>
            <a:off x="1186132" y="3349049"/>
            <a:ext cx="7957868" cy="1120521"/>
            <a:chOff x="0" y="0"/>
            <a:chExt cx="4960703" cy="6985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960703" cy="698500"/>
            </a:xfrm>
            <a:custGeom>
              <a:avLst/>
              <a:gdLst/>
              <a:ahLst/>
              <a:cxnLst/>
              <a:rect l="l" t="t" r="r" b="b"/>
              <a:pathLst>
                <a:path w="4960703" h="698500">
                  <a:moveTo>
                    <a:pt x="4960703" y="349250"/>
                  </a:moveTo>
                  <a:lnTo>
                    <a:pt x="475750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4757503" y="0"/>
                  </a:lnTo>
                  <a:lnTo>
                    <a:pt x="4960703" y="349250"/>
                  </a:lnTo>
                  <a:close/>
                </a:path>
              </a:pathLst>
            </a:custGeom>
            <a:solidFill>
              <a:srgbClr val="B62828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14300" y="-47625"/>
              <a:ext cx="4732103" cy="7461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9433468" y="4187398"/>
            <a:ext cx="7321114" cy="1035250"/>
          </a:xfrm>
          <a:custGeom>
            <a:avLst/>
            <a:gdLst/>
            <a:ahLst/>
            <a:cxnLst/>
            <a:rect l="l" t="t" r="r" b="b"/>
            <a:pathLst>
              <a:path w="7321114" h="1035250">
                <a:moveTo>
                  <a:pt x="0" y="0"/>
                </a:moveTo>
                <a:lnTo>
                  <a:pt x="7321114" y="0"/>
                </a:lnTo>
                <a:lnTo>
                  <a:pt x="7321114" y="1035250"/>
                </a:lnTo>
                <a:lnTo>
                  <a:pt x="0" y="10352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7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t="-303978"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MY"/>
          </a:p>
        </p:txBody>
      </p:sp>
      <p:grpSp>
        <p:nvGrpSpPr>
          <p:cNvPr id="13" name="Group 13"/>
          <p:cNvGrpSpPr/>
          <p:nvPr/>
        </p:nvGrpSpPr>
        <p:grpSpPr>
          <a:xfrm>
            <a:off x="9144000" y="3349049"/>
            <a:ext cx="7957868" cy="1120521"/>
            <a:chOff x="0" y="0"/>
            <a:chExt cx="4960703" cy="6985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960703" cy="698500"/>
            </a:xfrm>
            <a:custGeom>
              <a:avLst/>
              <a:gdLst/>
              <a:ahLst/>
              <a:cxnLst/>
              <a:rect l="l" t="t" r="r" b="b"/>
              <a:pathLst>
                <a:path w="4960703" h="698500">
                  <a:moveTo>
                    <a:pt x="4960703" y="349250"/>
                  </a:moveTo>
                  <a:lnTo>
                    <a:pt x="4757503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4757503" y="0"/>
                  </a:lnTo>
                  <a:lnTo>
                    <a:pt x="4960703" y="349250"/>
                  </a:lnTo>
                  <a:close/>
                </a:path>
              </a:pathLst>
            </a:custGeom>
            <a:solidFill>
              <a:srgbClr val="C3401D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14300" y="-47625"/>
              <a:ext cx="4732103" cy="7461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4499606" y="3050788"/>
            <a:ext cx="1876181" cy="1876181"/>
          </a:xfrm>
          <a:custGeom>
            <a:avLst/>
            <a:gdLst/>
            <a:ahLst/>
            <a:cxnLst/>
            <a:rect l="l" t="t" r="r" b="b"/>
            <a:pathLst>
              <a:path w="1876181" h="1876181">
                <a:moveTo>
                  <a:pt x="0" y="0"/>
                </a:moveTo>
                <a:lnTo>
                  <a:pt x="1876181" y="0"/>
                </a:lnTo>
                <a:lnTo>
                  <a:pt x="1876181" y="1876181"/>
                </a:lnTo>
                <a:lnTo>
                  <a:pt x="0" y="18761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7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MY"/>
          </a:p>
        </p:txBody>
      </p:sp>
      <p:grpSp>
        <p:nvGrpSpPr>
          <p:cNvPr id="17" name="Group 17"/>
          <p:cNvGrpSpPr/>
          <p:nvPr/>
        </p:nvGrpSpPr>
        <p:grpSpPr>
          <a:xfrm>
            <a:off x="14499606" y="3103125"/>
            <a:ext cx="1612368" cy="1612368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23825" cap="sq">
              <a:solidFill>
                <a:srgbClr val="C3401D"/>
              </a:solidFill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1924687" y="3050788"/>
            <a:ext cx="1876181" cy="1876181"/>
          </a:xfrm>
          <a:custGeom>
            <a:avLst/>
            <a:gdLst/>
            <a:ahLst/>
            <a:cxnLst/>
            <a:rect l="l" t="t" r="r" b="b"/>
            <a:pathLst>
              <a:path w="1876181" h="1876181">
                <a:moveTo>
                  <a:pt x="0" y="0"/>
                </a:moveTo>
                <a:lnTo>
                  <a:pt x="1876181" y="0"/>
                </a:lnTo>
                <a:lnTo>
                  <a:pt x="1876181" y="1876181"/>
                </a:lnTo>
                <a:lnTo>
                  <a:pt x="0" y="18761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37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MY"/>
          </a:p>
        </p:txBody>
      </p:sp>
      <p:grpSp>
        <p:nvGrpSpPr>
          <p:cNvPr id="21" name="Group 21"/>
          <p:cNvGrpSpPr/>
          <p:nvPr/>
        </p:nvGrpSpPr>
        <p:grpSpPr>
          <a:xfrm>
            <a:off x="2207385" y="3103125"/>
            <a:ext cx="1612368" cy="1612368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123825" cap="sq">
              <a:solidFill>
                <a:srgbClr val="B62828"/>
              </a:solidFill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99"/>
                </a:lnSpc>
              </a:pPr>
              <a:endParaRPr/>
            </a:p>
          </p:txBody>
        </p:sp>
      </p:grpSp>
      <p:sp>
        <p:nvSpPr>
          <p:cNvPr id="24" name="AutoShape 24"/>
          <p:cNvSpPr/>
          <p:nvPr/>
        </p:nvSpPr>
        <p:spPr>
          <a:xfrm flipH="1">
            <a:off x="9144000" y="3909309"/>
            <a:ext cx="0" cy="4262771"/>
          </a:xfrm>
          <a:prstGeom prst="line">
            <a:avLst/>
          </a:prstGeom>
          <a:ln w="47625" cap="flat">
            <a:solidFill>
              <a:srgbClr val="000000">
                <a:alpha val="29804"/>
              </a:srgbClr>
            </a:solidFill>
            <a:prstDash val="sysDash"/>
            <a:headEnd type="none" w="sm" len="sm"/>
            <a:tailEnd type="oval" w="lg" len="lg"/>
          </a:ln>
        </p:spPr>
        <p:txBody>
          <a:bodyPr/>
          <a:lstStyle/>
          <a:p>
            <a:endParaRPr lang="en-MY"/>
          </a:p>
        </p:txBody>
      </p:sp>
      <p:grpSp>
        <p:nvGrpSpPr>
          <p:cNvPr id="25" name="Group 25"/>
          <p:cNvGrpSpPr/>
          <p:nvPr/>
        </p:nvGrpSpPr>
        <p:grpSpPr>
          <a:xfrm>
            <a:off x="2552299" y="5005442"/>
            <a:ext cx="922539" cy="922539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2828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01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4815426" y="5005442"/>
            <a:ext cx="922539" cy="922539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3401D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01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2552299" y="6202542"/>
            <a:ext cx="922539" cy="92253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2828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02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4815426" y="6202542"/>
            <a:ext cx="922539" cy="922539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3401D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02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4815426" y="7399642"/>
            <a:ext cx="922539" cy="922539"/>
            <a:chOff x="0" y="0"/>
            <a:chExt cx="812800" cy="8128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3401D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39" name="TextBox 3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03</a:t>
              </a:r>
            </a:p>
          </p:txBody>
        </p:sp>
      </p:grpSp>
      <p:sp>
        <p:nvSpPr>
          <p:cNvPr id="40" name="Freeform 40"/>
          <p:cNvSpPr/>
          <p:nvPr/>
        </p:nvSpPr>
        <p:spPr>
          <a:xfrm>
            <a:off x="15737965" y="5466712"/>
            <a:ext cx="1023632" cy="2394200"/>
          </a:xfrm>
          <a:custGeom>
            <a:avLst/>
            <a:gdLst/>
            <a:ahLst/>
            <a:cxnLst/>
            <a:rect l="l" t="t" r="r" b="b"/>
            <a:pathLst>
              <a:path w="1023632" h="2394200">
                <a:moveTo>
                  <a:pt x="0" y="0"/>
                </a:moveTo>
                <a:lnTo>
                  <a:pt x="766457" y="0"/>
                </a:lnTo>
                <a:cubicBezTo>
                  <a:pt x="834664" y="0"/>
                  <a:pt x="900078" y="27095"/>
                  <a:pt x="948308" y="75325"/>
                </a:cubicBezTo>
                <a:cubicBezTo>
                  <a:pt x="996538" y="123554"/>
                  <a:pt x="1023632" y="188968"/>
                  <a:pt x="1023632" y="257175"/>
                </a:cubicBezTo>
                <a:lnTo>
                  <a:pt x="1023632" y="2137025"/>
                </a:lnTo>
                <a:cubicBezTo>
                  <a:pt x="1023632" y="2279059"/>
                  <a:pt x="908490" y="2394200"/>
                  <a:pt x="766457" y="2394200"/>
                </a:cubicBezTo>
                <a:lnTo>
                  <a:pt x="0" y="2394200"/>
                </a:lnTo>
              </a:path>
            </a:pathLst>
          </a:custGeom>
          <a:ln w="47625" cap="flat">
            <a:solidFill>
              <a:srgbClr val="000000">
                <a:alpha val="29804"/>
              </a:srgbClr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41" name="Freeform 41"/>
          <p:cNvSpPr/>
          <p:nvPr/>
        </p:nvSpPr>
        <p:spPr>
          <a:xfrm>
            <a:off x="1476979" y="5466712"/>
            <a:ext cx="1214964" cy="2394200"/>
          </a:xfrm>
          <a:custGeom>
            <a:avLst/>
            <a:gdLst/>
            <a:ahLst/>
            <a:cxnLst/>
            <a:rect l="l" t="t" r="r" b="b"/>
            <a:pathLst>
              <a:path w="1214964" h="2394200">
                <a:moveTo>
                  <a:pt x="1075320" y="0"/>
                </a:moveTo>
                <a:lnTo>
                  <a:pt x="257175" y="0"/>
                </a:lnTo>
                <a:cubicBezTo>
                  <a:pt x="188968" y="0"/>
                  <a:pt x="123555" y="27095"/>
                  <a:pt x="75325" y="75325"/>
                </a:cubicBezTo>
                <a:cubicBezTo>
                  <a:pt x="27095" y="123554"/>
                  <a:pt x="0" y="188968"/>
                  <a:pt x="0" y="257175"/>
                </a:cubicBezTo>
                <a:lnTo>
                  <a:pt x="0" y="2114916"/>
                </a:lnTo>
                <a:cubicBezTo>
                  <a:pt x="0" y="2256950"/>
                  <a:pt x="115141" y="2372091"/>
                  <a:pt x="257175" y="2372091"/>
                </a:cubicBezTo>
                <a:lnTo>
                  <a:pt x="1203910" y="2372091"/>
                </a:lnTo>
                <a:cubicBezTo>
                  <a:pt x="1210015" y="2372091"/>
                  <a:pt x="1214964" y="2377040"/>
                  <a:pt x="1214964" y="2383145"/>
                </a:cubicBezTo>
                <a:lnTo>
                  <a:pt x="1214964" y="2394200"/>
                </a:lnTo>
              </a:path>
            </a:pathLst>
          </a:custGeom>
          <a:ln w="47625" cap="flat">
            <a:solidFill>
              <a:srgbClr val="000000">
                <a:alpha val="29804"/>
              </a:srgbClr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grpSp>
        <p:nvGrpSpPr>
          <p:cNvPr id="42" name="Group 42"/>
          <p:cNvGrpSpPr/>
          <p:nvPr/>
        </p:nvGrpSpPr>
        <p:grpSpPr>
          <a:xfrm>
            <a:off x="2552299" y="7399642"/>
            <a:ext cx="922539" cy="922539"/>
            <a:chOff x="0" y="0"/>
            <a:chExt cx="812800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2828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03</a:t>
              </a:r>
            </a:p>
          </p:txBody>
        </p:sp>
      </p:grpSp>
      <p:sp>
        <p:nvSpPr>
          <p:cNvPr id="45" name="AutoShape 45"/>
          <p:cNvSpPr/>
          <p:nvPr/>
        </p:nvSpPr>
        <p:spPr>
          <a:xfrm flipV="1">
            <a:off x="15737965" y="6663812"/>
            <a:ext cx="1016617" cy="0"/>
          </a:xfrm>
          <a:prstGeom prst="line">
            <a:avLst/>
          </a:prstGeom>
          <a:ln w="47625" cap="flat">
            <a:solidFill>
              <a:srgbClr val="000000">
                <a:alpha val="29804"/>
              </a:srgbClr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46" name="AutoShape 46"/>
          <p:cNvSpPr/>
          <p:nvPr/>
        </p:nvSpPr>
        <p:spPr>
          <a:xfrm>
            <a:off x="1535682" y="6829605"/>
            <a:ext cx="1016617" cy="0"/>
          </a:xfrm>
          <a:prstGeom prst="line">
            <a:avLst/>
          </a:prstGeom>
          <a:ln w="47625" cap="flat">
            <a:solidFill>
              <a:srgbClr val="000000">
                <a:alpha val="29804"/>
              </a:srgbClr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grpSp>
        <p:nvGrpSpPr>
          <p:cNvPr id="47" name="Group 47"/>
          <p:cNvGrpSpPr/>
          <p:nvPr/>
        </p:nvGrpSpPr>
        <p:grpSpPr>
          <a:xfrm>
            <a:off x="8664140" y="6062533"/>
            <a:ext cx="956788" cy="956788"/>
            <a:chOff x="0" y="0"/>
            <a:chExt cx="1066729" cy="1066729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1066729" cy="1066729"/>
            </a:xfrm>
            <a:custGeom>
              <a:avLst/>
              <a:gdLst/>
              <a:ahLst/>
              <a:cxnLst/>
              <a:rect l="l" t="t" r="r" b="b"/>
              <a:pathLst>
                <a:path w="1066729" h="1066729">
                  <a:moveTo>
                    <a:pt x="85973" y="0"/>
                  </a:moveTo>
                  <a:lnTo>
                    <a:pt x="980756" y="0"/>
                  </a:lnTo>
                  <a:cubicBezTo>
                    <a:pt x="1028238" y="0"/>
                    <a:pt x="1066729" y="38491"/>
                    <a:pt x="1066729" y="85973"/>
                  </a:cubicBezTo>
                  <a:lnTo>
                    <a:pt x="1066729" y="980756"/>
                  </a:lnTo>
                  <a:cubicBezTo>
                    <a:pt x="1066729" y="1028238"/>
                    <a:pt x="1028238" y="1066729"/>
                    <a:pt x="980756" y="1066729"/>
                  </a:cubicBezTo>
                  <a:lnTo>
                    <a:pt x="85973" y="1066729"/>
                  </a:lnTo>
                  <a:cubicBezTo>
                    <a:pt x="38491" y="1066729"/>
                    <a:pt x="0" y="1028238"/>
                    <a:pt x="0" y="980756"/>
                  </a:cubicBezTo>
                  <a:lnTo>
                    <a:pt x="0" y="85973"/>
                  </a:lnTo>
                  <a:cubicBezTo>
                    <a:pt x="0" y="38491"/>
                    <a:pt x="38491" y="0"/>
                    <a:pt x="85973" y="0"/>
                  </a:cubicBezTo>
                  <a:close/>
                </a:path>
              </a:pathLst>
            </a:custGeom>
            <a:solidFill>
              <a:srgbClr val="ECF0F3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49" name="TextBox 49"/>
            <p:cNvSpPr txBox="1"/>
            <p:nvPr/>
          </p:nvSpPr>
          <p:spPr>
            <a:xfrm>
              <a:off x="0" y="-28575"/>
              <a:ext cx="1066729" cy="10953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19"/>
                </a:lnSpc>
              </a:pPr>
              <a:r>
                <a:rPr lang="en-US" sz="1799" b="1">
                  <a:solidFill>
                    <a:srgbClr val="000000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VS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548781" y="410789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51" name="Group 51"/>
          <p:cNvGrpSpPr/>
          <p:nvPr/>
        </p:nvGrpSpPr>
        <p:grpSpPr>
          <a:xfrm>
            <a:off x="3800868" y="526225"/>
            <a:ext cx="10686265" cy="2186375"/>
            <a:chOff x="0" y="0"/>
            <a:chExt cx="14248353" cy="2915167"/>
          </a:xfrm>
        </p:grpSpPr>
        <p:sp>
          <p:nvSpPr>
            <p:cNvPr id="52" name="TextBox 52"/>
            <p:cNvSpPr txBox="1"/>
            <p:nvPr/>
          </p:nvSpPr>
          <p:spPr>
            <a:xfrm>
              <a:off x="0" y="95250"/>
              <a:ext cx="14248353" cy="1298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208"/>
                </a:lnSpc>
              </a:pPr>
              <a:r>
                <a:rPr lang="en-US" sz="6864" spc="672">
                  <a:solidFill>
                    <a:srgbClr val="231F20"/>
                  </a:solidFill>
                  <a:latin typeface="Anton"/>
                  <a:ea typeface="Anton"/>
                  <a:cs typeface="Anton"/>
                  <a:sym typeface="Anton"/>
                </a:rPr>
                <a:t>WHAT </a:t>
              </a:r>
              <a:r>
                <a:rPr lang="en-US" sz="6864" spc="672">
                  <a:solidFill>
                    <a:srgbClr val="CC4230"/>
                  </a:solidFill>
                  <a:latin typeface="Anton"/>
                  <a:ea typeface="Anton"/>
                  <a:cs typeface="Anton"/>
                  <a:sym typeface="Anton"/>
                </a:rPr>
                <a:t>STAGE</a:t>
              </a:r>
              <a:r>
                <a:rPr lang="en-US" sz="6864" spc="672">
                  <a:solidFill>
                    <a:srgbClr val="231F20"/>
                  </a:solidFill>
                  <a:latin typeface="Anton"/>
                  <a:ea typeface="Anton"/>
                  <a:cs typeface="Anton"/>
                  <a:sym typeface="Anton"/>
                </a:rPr>
                <a:t> ARE YOU AT </a:t>
              </a:r>
            </a:p>
          </p:txBody>
        </p:sp>
        <p:sp>
          <p:nvSpPr>
            <p:cNvPr id="53" name="TextBox 53"/>
            <p:cNvSpPr txBox="1"/>
            <p:nvPr/>
          </p:nvSpPr>
          <p:spPr>
            <a:xfrm>
              <a:off x="0" y="1616870"/>
              <a:ext cx="14248353" cy="129829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208"/>
                </a:lnSpc>
              </a:pPr>
              <a:r>
                <a:rPr lang="en-US" sz="6864" spc="672">
                  <a:solidFill>
                    <a:srgbClr val="231F20"/>
                  </a:solidFill>
                  <a:latin typeface="Anton"/>
                  <a:ea typeface="Anton"/>
                  <a:cs typeface="Anton"/>
                  <a:sym typeface="Anton"/>
                </a:rPr>
                <a:t>RIGHT NOW?</a:t>
              </a:r>
            </a:p>
          </p:txBody>
        </p:sp>
      </p:grpSp>
      <p:sp>
        <p:nvSpPr>
          <p:cNvPr id="54" name="TextBox 54"/>
          <p:cNvSpPr txBox="1"/>
          <p:nvPr/>
        </p:nvSpPr>
        <p:spPr>
          <a:xfrm>
            <a:off x="3849723" y="3414741"/>
            <a:ext cx="4541412" cy="931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1"/>
              </a:lnSpc>
              <a:spcBef>
                <a:spcPct val="0"/>
              </a:spcBef>
            </a:pPr>
            <a:r>
              <a:rPr lang="en-US" sz="2701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NEED CASH / STABILITY / UNDER PRESSURE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0059559" y="3414741"/>
            <a:ext cx="4026942" cy="931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1"/>
              </a:lnSpc>
              <a:spcBef>
                <a:spcPct val="0"/>
              </a:spcBef>
            </a:pPr>
            <a:r>
              <a:rPr lang="en-US" sz="2701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HAVE RUNWAY / LONG-TERM THINKING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3743053" y="5208006"/>
            <a:ext cx="5100910" cy="460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Focus on making money first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9787262" y="5208006"/>
            <a:ext cx="4754754" cy="460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Start building a business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3743053" y="6405106"/>
            <a:ext cx="4754754" cy="464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Build income stability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9787262" y="6405106"/>
            <a:ext cx="4754754" cy="460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Focus on leverage &amp; scale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3743053" y="7602206"/>
            <a:ext cx="4754754" cy="460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Reduce financial pressure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9787262" y="7602206"/>
            <a:ext cx="4754754" cy="460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1"/>
              </a:lnSpc>
              <a:spcBef>
                <a:spcPct val="0"/>
              </a:spcBef>
            </a:pPr>
            <a:r>
              <a:rPr lang="en-US" sz="270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Long-term growth</a:t>
            </a:r>
          </a:p>
        </p:txBody>
      </p:sp>
      <p:sp>
        <p:nvSpPr>
          <p:cNvPr id="62" name="Freeform 62"/>
          <p:cNvSpPr/>
          <p:nvPr/>
        </p:nvSpPr>
        <p:spPr>
          <a:xfrm>
            <a:off x="14915151" y="3475266"/>
            <a:ext cx="781279" cy="868087"/>
          </a:xfrm>
          <a:custGeom>
            <a:avLst/>
            <a:gdLst/>
            <a:ahLst/>
            <a:cxnLst/>
            <a:rect l="l" t="t" r="r" b="b"/>
            <a:pathLst>
              <a:path w="781279" h="868087">
                <a:moveTo>
                  <a:pt x="0" y="0"/>
                </a:moveTo>
                <a:lnTo>
                  <a:pt x="781278" y="0"/>
                </a:lnTo>
                <a:lnTo>
                  <a:pt x="781278" y="868087"/>
                </a:lnTo>
                <a:lnTo>
                  <a:pt x="0" y="86808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3" name="Freeform 63"/>
          <p:cNvSpPr/>
          <p:nvPr/>
        </p:nvSpPr>
        <p:spPr>
          <a:xfrm>
            <a:off x="2588912" y="3451453"/>
            <a:ext cx="849313" cy="849313"/>
          </a:xfrm>
          <a:custGeom>
            <a:avLst/>
            <a:gdLst/>
            <a:ahLst/>
            <a:cxnLst/>
            <a:rect l="l" t="t" r="r" b="b"/>
            <a:pathLst>
              <a:path w="849313" h="849313">
                <a:moveTo>
                  <a:pt x="0" y="0"/>
                </a:moveTo>
                <a:lnTo>
                  <a:pt x="849313" y="0"/>
                </a:lnTo>
                <a:lnTo>
                  <a:pt x="849313" y="849313"/>
                </a:lnTo>
                <a:lnTo>
                  <a:pt x="0" y="8493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4" name="TextBox 64"/>
          <p:cNvSpPr txBox="1"/>
          <p:nvPr/>
        </p:nvSpPr>
        <p:spPr>
          <a:xfrm>
            <a:off x="4844536" y="8772155"/>
            <a:ext cx="8927902" cy="727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 lot of people romanticize entrepreneurship and ignore this truth: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 weak financial base kills more startups than bad ideas.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18288000" cy="10286998"/>
          </a:xfrm>
          <a:custGeom>
            <a:avLst/>
            <a:gdLst/>
            <a:ahLst/>
            <a:cxnLst/>
            <a:rect l="l" t="t" r="r" b="b"/>
            <a:pathLst>
              <a:path w="18878398" h="11356732">
                <a:moveTo>
                  <a:pt x="0" y="0"/>
                </a:moveTo>
                <a:lnTo>
                  <a:pt x="18878399" y="0"/>
                </a:lnTo>
                <a:lnTo>
                  <a:pt x="18878399" y="11356732"/>
                </a:lnTo>
                <a:lnTo>
                  <a:pt x="0" y="113567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1000"/>
            </a:blip>
            <a:stretch>
              <a:fillRect l="-4883" t="-21106" r="-4836" b="-409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4" name="Group 4"/>
          <p:cNvGrpSpPr/>
          <p:nvPr/>
        </p:nvGrpSpPr>
        <p:grpSpPr>
          <a:xfrm>
            <a:off x="1367345" y="4504990"/>
            <a:ext cx="15677884" cy="3506191"/>
            <a:chOff x="0" y="0"/>
            <a:chExt cx="20903845" cy="4674921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0"/>
              <a:ext cx="6688625" cy="4674921"/>
              <a:chOff x="0" y="0"/>
              <a:chExt cx="6089047" cy="4255855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31750" y="31750"/>
                <a:ext cx="6024305" cy="4192355"/>
              </a:xfrm>
              <a:custGeom>
                <a:avLst/>
                <a:gdLst/>
                <a:ahLst/>
                <a:cxnLst/>
                <a:rect l="l" t="t" r="r" b="b"/>
                <a:pathLst>
                  <a:path w="6024305" h="4192355">
                    <a:moveTo>
                      <a:pt x="5932837" y="4192355"/>
                    </a:moveTo>
                    <a:lnTo>
                      <a:pt x="92710" y="4192355"/>
                    </a:lnTo>
                    <a:cubicBezTo>
                      <a:pt x="41910" y="4192355"/>
                      <a:pt x="0" y="4150444"/>
                      <a:pt x="0" y="4099644"/>
                    </a:cubicBezTo>
                    <a:lnTo>
                      <a:pt x="0" y="92710"/>
                    </a:lnTo>
                    <a:cubicBezTo>
                      <a:pt x="0" y="41910"/>
                      <a:pt x="41910" y="0"/>
                      <a:pt x="92710" y="0"/>
                    </a:cubicBezTo>
                    <a:lnTo>
                      <a:pt x="5931567" y="0"/>
                    </a:lnTo>
                    <a:cubicBezTo>
                      <a:pt x="5982367" y="0"/>
                      <a:pt x="6024277" y="41910"/>
                      <a:pt x="6024277" y="92710"/>
                    </a:cubicBezTo>
                    <a:lnTo>
                      <a:pt x="6024277" y="4098375"/>
                    </a:lnTo>
                    <a:cubicBezTo>
                      <a:pt x="6025547" y="4150444"/>
                      <a:pt x="5983637" y="4192355"/>
                      <a:pt x="5932837" y="4192355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7" name="Freeform 7"/>
              <p:cNvSpPr/>
              <p:nvPr/>
            </p:nvSpPr>
            <p:spPr>
              <a:xfrm>
                <a:off x="0" y="0"/>
                <a:ext cx="6089047" cy="4255855"/>
              </a:xfrm>
              <a:custGeom>
                <a:avLst/>
                <a:gdLst/>
                <a:ahLst/>
                <a:cxnLst/>
                <a:rect l="l" t="t" r="r" b="b"/>
                <a:pathLst>
                  <a:path w="6089047" h="4255855">
                    <a:moveTo>
                      <a:pt x="5964587" y="59690"/>
                    </a:moveTo>
                    <a:cubicBezTo>
                      <a:pt x="6000147" y="59690"/>
                      <a:pt x="6029357" y="88900"/>
                      <a:pt x="6029357" y="124460"/>
                    </a:cubicBezTo>
                    <a:lnTo>
                      <a:pt x="6029357" y="4131395"/>
                    </a:lnTo>
                    <a:cubicBezTo>
                      <a:pt x="6029357" y="4166955"/>
                      <a:pt x="6000147" y="4196164"/>
                      <a:pt x="5964587" y="4196164"/>
                    </a:cubicBezTo>
                    <a:lnTo>
                      <a:pt x="124460" y="4196164"/>
                    </a:lnTo>
                    <a:cubicBezTo>
                      <a:pt x="88900" y="4196164"/>
                      <a:pt x="59690" y="4166955"/>
                      <a:pt x="59690" y="4131395"/>
                    </a:cubicBezTo>
                    <a:lnTo>
                      <a:pt x="59690" y="124460"/>
                    </a:lnTo>
                    <a:cubicBezTo>
                      <a:pt x="59690" y="88900"/>
                      <a:pt x="88900" y="59690"/>
                      <a:pt x="124460" y="59690"/>
                    </a:cubicBezTo>
                    <a:lnTo>
                      <a:pt x="5964587" y="59690"/>
                    </a:lnTo>
                    <a:moveTo>
                      <a:pt x="5964587" y="0"/>
                    </a:moveTo>
                    <a:lnTo>
                      <a:pt x="124460" y="0"/>
                    </a:lnTo>
                    <a:cubicBezTo>
                      <a:pt x="55880" y="0"/>
                      <a:pt x="0" y="55880"/>
                      <a:pt x="0" y="124460"/>
                    </a:cubicBezTo>
                    <a:lnTo>
                      <a:pt x="0" y="4131395"/>
                    </a:lnTo>
                    <a:cubicBezTo>
                      <a:pt x="0" y="4199975"/>
                      <a:pt x="55880" y="4255855"/>
                      <a:pt x="124460" y="4255855"/>
                    </a:cubicBezTo>
                    <a:lnTo>
                      <a:pt x="5964587" y="4255855"/>
                    </a:lnTo>
                    <a:cubicBezTo>
                      <a:pt x="6033167" y="4255855"/>
                      <a:pt x="6089047" y="4199975"/>
                      <a:pt x="6089047" y="4131395"/>
                    </a:cubicBezTo>
                    <a:lnTo>
                      <a:pt x="6089047" y="124460"/>
                    </a:lnTo>
                    <a:cubicBezTo>
                      <a:pt x="6089047" y="55880"/>
                      <a:pt x="6033167" y="0"/>
                      <a:pt x="5964587" y="0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</p:grpSp>
        <p:grpSp>
          <p:nvGrpSpPr>
            <p:cNvPr id="8" name="Group 8"/>
            <p:cNvGrpSpPr/>
            <p:nvPr/>
          </p:nvGrpSpPr>
          <p:grpSpPr>
            <a:xfrm>
              <a:off x="7107610" y="0"/>
              <a:ext cx="6688625" cy="4674921"/>
              <a:chOff x="0" y="0"/>
              <a:chExt cx="6089047" cy="425585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31750" y="31750"/>
                <a:ext cx="6024305" cy="4192355"/>
              </a:xfrm>
              <a:custGeom>
                <a:avLst/>
                <a:gdLst/>
                <a:ahLst/>
                <a:cxnLst/>
                <a:rect l="l" t="t" r="r" b="b"/>
                <a:pathLst>
                  <a:path w="6024305" h="4192355">
                    <a:moveTo>
                      <a:pt x="5932837" y="4192355"/>
                    </a:moveTo>
                    <a:lnTo>
                      <a:pt x="92710" y="4192355"/>
                    </a:lnTo>
                    <a:cubicBezTo>
                      <a:pt x="41910" y="4192355"/>
                      <a:pt x="0" y="4150444"/>
                      <a:pt x="0" y="4099644"/>
                    </a:cubicBezTo>
                    <a:lnTo>
                      <a:pt x="0" y="92710"/>
                    </a:lnTo>
                    <a:cubicBezTo>
                      <a:pt x="0" y="41910"/>
                      <a:pt x="41910" y="0"/>
                      <a:pt x="92710" y="0"/>
                    </a:cubicBezTo>
                    <a:lnTo>
                      <a:pt x="5931567" y="0"/>
                    </a:lnTo>
                    <a:cubicBezTo>
                      <a:pt x="5982367" y="0"/>
                      <a:pt x="6024277" y="41910"/>
                      <a:pt x="6024277" y="92710"/>
                    </a:cubicBezTo>
                    <a:lnTo>
                      <a:pt x="6024277" y="4098375"/>
                    </a:lnTo>
                    <a:cubicBezTo>
                      <a:pt x="6025547" y="4150444"/>
                      <a:pt x="5983637" y="4192355"/>
                      <a:pt x="5932837" y="4192355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10" name="Freeform 10"/>
              <p:cNvSpPr/>
              <p:nvPr/>
            </p:nvSpPr>
            <p:spPr>
              <a:xfrm>
                <a:off x="0" y="0"/>
                <a:ext cx="6089047" cy="4255855"/>
              </a:xfrm>
              <a:custGeom>
                <a:avLst/>
                <a:gdLst/>
                <a:ahLst/>
                <a:cxnLst/>
                <a:rect l="l" t="t" r="r" b="b"/>
                <a:pathLst>
                  <a:path w="6089047" h="4255855">
                    <a:moveTo>
                      <a:pt x="5964587" y="59690"/>
                    </a:moveTo>
                    <a:cubicBezTo>
                      <a:pt x="6000147" y="59690"/>
                      <a:pt x="6029357" y="88900"/>
                      <a:pt x="6029357" y="124460"/>
                    </a:cubicBezTo>
                    <a:lnTo>
                      <a:pt x="6029357" y="4131395"/>
                    </a:lnTo>
                    <a:cubicBezTo>
                      <a:pt x="6029357" y="4166955"/>
                      <a:pt x="6000147" y="4196164"/>
                      <a:pt x="5964587" y="4196164"/>
                    </a:cubicBezTo>
                    <a:lnTo>
                      <a:pt x="124460" y="4196164"/>
                    </a:lnTo>
                    <a:cubicBezTo>
                      <a:pt x="88900" y="4196164"/>
                      <a:pt x="59690" y="4166955"/>
                      <a:pt x="59690" y="4131395"/>
                    </a:cubicBezTo>
                    <a:lnTo>
                      <a:pt x="59690" y="124460"/>
                    </a:lnTo>
                    <a:cubicBezTo>
                      <a:pt x="59690" y="88900"/>
                      <a:pt x="88900" y="59690"/>
                      <a:pt x="124460" y="59690"/>
                    </a:cubicBezTo>
                    <a:lnTo>
                      <a:pt x="5964587" y="59690"/>
                    </a:lnTo>
                    <a:moveTo>
                      <a:pt x="5964587" y="0"/>
                    </a:moveTo>
                    <a:lnTo>
                      <a:pt x="124460" y="0"/>
                    </a:lnTo>
                    <a:cubicBezTo>
                      <a:pt x="55880" y="0"/>
                      <a:pt x="0" y="55880"/>
                      <a:pt x="0" y="124460"/>
                    </a:cubicBezTo>
                    <a:lnTo>
                      <a:pt x="0" y="4131395"/>
                    </a:lnTo>
                    <a:cubicBezTo>
                      <a:pt x="0" y="4199975"/>
                      <a:pt x="55880" y="4255855"/>
                      <a:pt x="124460" y="4255855"/>
                    </a:cubicBezTo>
                    <a:lnTo>
                      <a:pt x="5964587" y="4255855"/>
                    </a:lnTo>
                    <a:cubicBezTo>
                      <a:pt x="6033167" y="4255855"/>
                      <a:pt x="6089047" y="4199975"/>
                      <a:pt x="6089047" y="4131395"/>
                    </a:cubicBezTo>
                    <a:lnTo>
                      <a:pt x="6089047" y="124460"/>
                    </a:lnTo>
                    <a:cubicBezTo>
                      <a:pt x="6089047" y="55880"/>
                      <a:pt x="6033167" y="0"/>
                      <a:pt x="5964587" y="0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>
              <a:off x="14215220" y="0"/>
              <a:ext cx="6688625" cy="4674921"/>
              <a:chOff x="0" y="0"/>
              <a:chExt cx="6089047" cy="4255855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31750" y="31750"/>
                <a:ext cx="6024305" cy="4192355"/>
              </a:xfrm>
              <a:custGeom>
                <a:avLst/>
                <a:gdLst/>
                <a:ahLst/>
                <a:cxnLst/>
                <a:rect l="l" t="t" r="r" b="b"/>
                <a:pathLst>
                  <a:path w="6024305" h="4192355">
                    <a:moveTo>
                      <a:pt x="5932837" y="4192355"/>
                    </a:moveTo>
                    <a:lnTo>
                      <a:pt x="92710" y="4192355"/>
                    </a:lnTo>
                    <a:cubicBezTo>
                      <a:pt x="41910" y="4192355"/>
                      <a:pt x="0" y="4150444"/>
                      <a:pt x="0" y="4099644"/>
                    </a:cubicBezTo>
                    <a:lnTo>
                      <a:pt x="0" y="92710"/>
                    </a:lnTo>
                    <a:cubicBezTo>
                      <a:pt x="0" y="41910"/>
                      <a:pt x="41910" y="0"/>
                      <a:pt x="92710" y="0"/>
                    </a:cubicBezTo>
                    <a:lnTo>
                      <a:pt x="5931567" y="0"/>
                    </a:lnTo>
                    <a:cubicBezTo>
                      <a:pt x="5982367" y="0"/>
                      <a:pt x="6024277" y="41910"/>
                      <a:pt x="6024277" y="92710"/>
                    </a:cubicBezTo>
                    <a:lnTo>
                      <a:pt x="6024277" y="4098375"/>
                    </a:lnTo>
                    <a:cubicBezTo>
                      <a:pt x="6025547" y="4150444"/>
                      <a:pt x="5983637" y="4192355"/>
                      <a:pt x="5932837" y="4192355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13" name="Freeform 13"/>
              <p:cNvSpPr/>
              <p:nvPr/>
            </p:nvSpPr>
            <p:spPr>
              <a:xfrm>
                <a:off x="0" y="0"/>
                <a:ext cx="6089047" cy="4255855"/>
              </a:xfrm>
              <a:custGeom>
                <a:avLst/>
                <a:gdLst/>
                <a:ahLst/>
                <a:cxnLst/>
                <a:rect l="l" t="t" r="r" b="b"/>
                <a:pathLst>
                  <a:path w="6089047" h="4255855">
                    <a:moveTo>
                      <a:pt x="5964587" y="59690"/>
                    </a:moveTo>
                    <a:cubicBezTo>
                      <a:pt x="6000147" y="59690"/>
                      <a:pt x="6029357" y="88900"/>
                      <a:pt x="6029357" y="124460"/>
                    </a:cubicBezTo>
                    <a:lnTo>
                      <a:pt x="6029357" y="4131395"/>
                    </a:lnTo>
                    <a:cubicBezTo>
                      <a:pt x="6029357" y="4166955"/>
                      <a:pt x="6000147" y="4196164"/>
                      <a:pt x="5964587" y="4196164"/>
                    </a:cubicBezTo>
                    <a:lnTo>
                      <a:pt x="124460" y="4196164"/>
                    </a:lnTo>
                    <a:cubicBezTo>
                      <a:pt x="88900" y="4196164"/>
                      <a:pt x="59690" y="4166955"/>
                      <a:pt x="59690" y="4131395"/>
                    </a:cubicBezTo>
                    <a:lnTo>
                      <a:pt x="59690" y="124460"/>
                    </a:lnTo>
                    <a:cubicBezTo>
                      <a:pt x="59690" y="88900"/>
                      <a:pt x="88900" y="59690"/>
                      <a:pt x="124460" y="59690"/>
                    </a:cubicBezTo>
                    <a:lnTo>
                      <a:pt x="5964587" y="59690"/>
                    </a:lnTo>
                    <a:moveTo>
                      <a:pt x="5964587" y="0"/>
                    </a:moveTo>
                    <a:lnTo>
                      <a:pt x="124460" y="0"/>
                    </a:lnTo>
                    <a:cubicBezTo>
                      <a:pt x="55880" y="0"/>
                      <a:pt x="0" y="55880"/>
                      <a:pt x="0" y="124460"/>
                    </a:cubicBezTo>
                    <a:lnTo>
                      <a:pt x="0" y="4131395"/>
                    </a:lnTo>
                    <a:cubicBezTo>
                      <a:pt x="0" y="4199975"/>
                      <a:pt x="55880" y="4255855"/>
                      <a:pt x="124460" y="4255855"/>
                    </a:cubicBezTo>
                    <a:lnTo>
                      <a:pt x="5964587" y="4255855"/>
                    </a:lnTo>
                    <a:cubicBezTo>
                      <a:pt x="6033167" y="4255855"/>
                      <a:pt x="6089047" y="4199975"/>
                      <a:pt x="6089047" y="4131395"/>
                    </a:cubicBezTo>
                    <a:lnTo>
                      <a:pt x="6089047" y="124460"/>
                    </a:lnTo>
                    <a:cubicBezTo>
                      <a:pt x="6089047" y="55880"/>
                      <a:pt x="6033167" y="0"/>
                      <a:pt x="5964587" y="0"/>
                    </a:cubicBezTo>
                    <a:close/>
                  </a:path>
                </a:pathLst>
              </a:custGeom>
              <a:solidFill>
                <a:srgbClr val="504F4F">
                  <a:alpha val="42745"/>
                </a:srgbClr>
              </a:solidFill>
            </p:spPr>
            <p:txBody>
              <a:bodyPr/>
              <a:lstStyle/>
              <a:p>
                <a:endParaRPr lang="en-MY"/>
              </a:p>
            </p:txBody>
          </p:sp>
        </p:grpSp>
      </p:grpSp>
      <p:sp>
        <p:nvSpPr>
          <p:cNvPr id="14" name="AutoShape 14"/>
          <p:cNvSpPr/>
          <p:nvPr/>
        </p:nvSpPr>
        <p:spPr>
          <a:xfrm flipH="1">
            <a:off x="14830980" y="494364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5" name="AutoShape 15"/>
          <p:cNvSpPr/>
          <p:nvPr/>
        </p:nvSpPr>
        <p:spPr>
          <a:xfrm flipV="1">
            <a:off x="17926600" y="-704924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6" name="Freeform 16"/>
          <p:cNvSpPr/>
          <p:nvPr/>
        </p:nvSpPr>
        <p:spPr>
          <a:xfrm>
            <a:off x="548781" y="410789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7" name="Group 17"/>
          <p:cNvGrpSpPr/>
          <p:nvPr/>
        </p:nvGrpSpPr>
        <p:grpSpPr>
          <a:xfrm>
            <a:off x="1292766" y="4433243"/>
            <a:ext cx="5016469" cy="3506191"/>
            <a:chOff x="0" y="0"/>
            <a:chExt cx="6089047" cy="4255855"/>
          </a:xfrm>
        </p:grpSpPr>
        <p:sp>
          <p:nvSpPr>
            <p:cNvPr id="18" name="Freeform 18"/>
            <p:cNvSpPr/>
            <p:nvPr/>
          </p:nvSpPr>
          <p:spPr>
            <a:xfrm>
              <a:off x="31750" y="31750"/>
              <a:ext cx="6024305" cy="4192355"/>
            </a:xfrm>
            <a:custGeom>
              <a:avLst/>
              <a:gdLst/>
              <a:ahLst/>
              <a:cxnLst/>
              <a:rect l="l" t="t" r="r" b="b"/>
              <a:pathLst>
                <a:path w="6024305" h="4192355">
                  <a:moveTo>
                    <a:pt x="5932837" y="4192355"/>
                  </a:moveTo>
                  <a:lnTo>
                    <a:pt x="92710" y="4192355"/>
                  </a:lnTo>
                  <a:cubicBezTo>
                    <a:pt x="41910" y="4192355"/>
                    <a:pt x="0" y="4150444"/>
                    <a:pt x="0" y="4099644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931567" y="0"/>
                  </a:lnTo>
                  <a:cubicBezTo>
                    <a:pt x="5982367" y="0"/>
                    <a:pt x="6024277" y="41910"/>
                    <a:pt x="6024277" y="92710"/>
                  </a:cubicBezTo>
                  <a:lnTo>
                    <a:pt x="6024277" y="4098375"/>
                  </a:lnTo>
                  <a:cubicBezTo>
                    <a:pt x="6025547" y="4150444"/>
                    <a:pt x="5983637" y="4192355"/>
                    <a:pt x="5932837" y="4192355"/>
                  </a:cubicBezTo>
                  <a:close/>
                </a:path>
              </a:pathLst>
            </a:custGeom>
            <a:solidFill>
              <a:srgbClr val="FCFFF4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0"/>
              <a:ext cx="6089047" cy="4255855"/>
            </a:xfrm>
            <a:custGeom>
              <a:avLst/>
              <a:gdLst/>
              <a:ahLst/>
              <a:cxnLst/>
              <a:rect l="l" t="t" r="r" b="b"/>
              <a:pathLst>
                <a:path w="6089047" h="4255855">
                  <a:moveTo>
                    <a:pt x="5964587" y="59690"/>
                  </a:moveTo>
                  <a:cubicBezTo>
                    <a:pt x="6000147" y="59690"/>
                    <a:pt x="6029357" y="88900"/>
                    <a:pt x="6029357" y="124460"/>
                  </a:cubicBezTo>
                  <a:lnTo>
                    <a:pt x="6029357" y="4131395"/>
                  </a:lnTo>
                  <a:cubicBezTo>
                    <a:pt x="6029357" y="4166955"/>
                    <a:pt x="6000147" y="4196164"/>
                    <a:pt x="5964587" y="4196164"/>
                  </a:cubicBezTo>
                  <a:lnTo>
                    <a:pt x="124460" y="4196164"/>
                  </a:lnTo>
                  <a:cubicBezTo>
                    <a:pt x="88900" y="4196164"/>
                    <a:pt x="59690" y="4166955"/>
                    <a:pt x="59690" y="413139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964587" y="59690"/>
                  </a:lnTo>
                  <a:moveTo>
                    <a:pt x="596458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4131395"/>
                  </a:lnTo>
                  <a:cubicBezTo>
                    <a:pt x="0" y="4199975"/>
                    <a:pt x="55880" y="4255855"/>
                    <a:pt x="124460" y="4255855"/>
                  </a:cubicBezTo>
                  <a:lnTo>
                    <a:pt x="5964587" y="4255855"/>
                  </a:lnTo>
                  <a:cubicBezTo>
                    <a:pt x="6033167" y="4255855"/>
                    <a:pt x="6089047" y="4199975"/>
                    <a:pt x="6089047" y="4131395"/>
                  </a:cubicBezTo>
                  <a:lnTo>
                    <a:pt x="6089047" y="124460"/>
                  </a:lnTo>
                  <a:cubicBezTo>
                    <a:pt x="6089047" y="55880"/>
                    <a:pt x="6033167" y="0"/>
                    <a:pt x="5964587" y="0"/>
                  </a:cubicBezTo>
                  <a:close/>
                </a:path>
              </a:pathLst>
            </a:custGeom>
            <a:solidFill>
              <a:srgbClr val="C3401D"/>
            </a:solidFill>
          </p:spPr>
          <p:txBody>
            <a:bodyPr/>
            <a:lstStyle/>
            <a:p>
              <a:endParaRPr lang="en-MY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623474" y="4433243"/>
            <a:ext cx="5016469" cy="3506191"/>
            <a:chOff x="0" y="0"/>
            <a:chExt cx="6089047" cy="4255855"/>
          </a:xfrm>
        </p:grpSpPr>
        <p:sp>
          <p:nvSpPr>
            <p:cNvPr id="21" name="Freeform 21"/>
            <p:cNvSpPr/>
            <p:nvPr/>
          </p:nvSpPr>
          <p:spPr>
            <a:xfrm>
              <a:off x="31750" y="31750"/>
              <a:ext cx="6024305" cy="4192355"/>
            </a:xfrm>
            <a:custGeom>
              <a:avLst/>
              <a:gdLst/>
              <a:ahLst/>
              <a:cxnLst/>
              <a:rect l="l" t="t" r="r" b="b"/>
              <a:pathLst>
                <a:path w="6024305" h="4192355">
                  <a:moveTo>
                    <a:pt x="5932837" y="4192355"/>
                  </a:moveTo>
                  <a:lnTo>
                    <a:pt x="92710" y="4192355"/>
                  </a:lnTo>
                  <a:cubicBezTo>
                    <a:pt x="41910" y="4192355"/>
                    <a:pt x="0" y="4150444"/>
                    <a:pt x="0" y="4099644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931567" y="0"/>
                  </a:lnTo>
                  <a:cubicBezTo>
                    <a:pt x="5982367" y="0"/>
                    <a:pt x="6024277" y="41910"/>
                    <a:pt x="6024277" y="92710"/>
                  </a:cubicBezTo>
                  <a:lnTo>
                    <a:pt x="6024277" y="4098375"/>
                  </a:lnTo>
                  <a:cubicBezTo>
                    <a:pt x="6025547" y="4150444"/>
                    <a:pt x="5983637" y="4192355"/>
                    <a:pt x="5932837" y="4192355"/>
                  </a:cubicBezTo>
                  <a:close/>
                </a:path>
              </a:pathLst>
            </a:custGeom>
            <a:solidFill>
              <a:srgbClr val="FCFFF4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0"/>
              <a:ext cx="6089047" cy="4255855"/>
            </a:xfrm>
            <a:custGeom>
              <a:avLst/>
              <a:gdLst/>
              <a:ahLst/>
              <a:cxnLst/>
              <a:rect l="l" t="t" r="r" b="b"/>
              <a:pathLst>
                <a:path w="6089047" h="4255855">
                  <a:moveTo>
                    <a:pt x="5964587" y="59690"/>
                  </a:moveTo>
                  <a:cubicBezTo>
                    <a:pt x="6000147" y="59690"/>
                    <a:pt x="6029357" y="88900"/>
                    <a:pt x="6029357" y="124460"/>
                  </a:cubicBezTo>
                  <a:lnTo>
                    <a:pt x="6029357" y="4131395"/>
                  </a:lnTo>
                  <a:cubicBezTo>
                    <a:pt x="6029357" y="4166955"/>
                    <a:pt x="6000147" y="4196164"/>
                    <a:pt x="5964587" y="4196164"/>
                  </a:cubicBezTo>
                  <a:lnTo>
                    <a:pt x="124460" y="4196164"/>
                  </a:lnTo>
                  <a:cubicBezTo>
                    <a:pt x="88900" y="4196164"/>
                    <a:pt x="59690" y="4166955"/>
                    <a:pt x="59690" y="413139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964587" y="59690"/>
                  </a:lnTo>
                  <a:moveTo>
                    <a:pt x="596458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4131395"/>
                  </a:lnTo>
                  <a:cubicBezTo>
                    <a:pt x="0" y="4199975"/>
                    <a:pt x="55880" y="4255855"/>
                    <a:pt x="124460" y="4255855"/>
                  </a:cubicBezTo>
                  <a:lnTo>
                    <a:pt x="5964587" y="4255855"/>
                  </a:lnTo>
                  <a:cubicBezTo>
                    <a:pt x="6033167" y="4255855"/>
                    <a:pt x="6089047" y="4199975"/>
                    <a:pt x="6089047" y="4131395"/>
                  </a:cubicBezTo>
                  <a:lnTo>
                    <a:pt x="6089047" y="124460"/>
                  </a:lnTo>
                  <a:cubicBezTo>
                    <a:pt x="6089047" y="55880"/>
                    <a:pt x="6033167" y="0"/>
                    <a:pt x="5964587" y="0"/>
                  </a:cubicBezTo>
                  <a:close/>
                </a:path>
              </a:pathLst>
            </a:custGeom>
            <a:solidFill>
              <a:srgbClr val="CC4230"/>
            </a:solidFill>
          </p:spPr>
          <p:txBody>
            <a:bodyPr/>
            <a:lstStyle/>
            <a:p>
              <a:endParaRPr lang="en-MY"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954181" y="4433243"/>
            <a:ext cx="5016469" cy="3506191"/>
            <a:chOff x="0" y="0"/>
            <a:chExt cx="6089047" cy="4255855"/>
          </a:xfrm>
        </p:grpSpPr>
        <p:sp>
          <p:nvSpPr>
            <p:cNvPr id="24" name="Freeform 24"/>
            <p:cNvSpPr/>
            <p:nvPr/>
          </p:nvSpPr>
          <p:spPr>
            <a:xfrm>
              <a:off x="31750" y="31750"/>
              <a:ext cx="6024305" cy="4192355"/>
            </a:xfrm>
            <a:custGeom>
              <a:avLst/>
              <a:gdLst/>
              <a:ahLst/>
              <a:cxnLst/>
              <a:rect l="l" t="t" r="r" b="b"/>
              <a:pathLst>
                <a:path w="6024305" h="4192355">
                  <a:moveTo>
                    <a:pt x="5932837" y="4192355"/>
                  </a:moveTo>
                  <a:lnTo>
                    <a:pt x="92710" y="4192355"/>
                  </a:lnTo>
                  <a:cubicBezTo>
                    <a:pt x="41910" y="4192355"/>
                    <a:pt x="0" y="4150444"/>
                    <a:pt x="0" y="4099644"/>
                  </a:cubicBezTo>
                  <a:lnTo>
                    <a:pt x="0" y="92710"/>
                  </a:lnTo>
                  <a:cubicBezTo>
                    <a:pt x="0" y="41910"/>
                    <a:pt x="41910" y="0"/>
                    <a:pt x="92710" y="0"/>
                  </a:cubicBezTo>
                  <a:lnTo>
                    <a:pt x="5931567" y="0"/>
                  </a:lnTo>
                  <a:cubicBezTo>
                    <a:pt x="5982367" y="0"/>
                    <a:pt x="6024277" y="41910"/>
                    <a:pt x="6024277" y="92710"/>
                  </a:cubicBezTo>
                  <a:lnTo>
                    <a:pt x="6024277" y="4098375"/>
                  </a:lnTo>
                  <a:cubicBezTo>
                    <a:pt x="6025547" y="4150444"/>
                    <a:pt x="5983637" y="4192355"/>
                    <a:pt x="5932837" y="4192355"/>
                  </a:cubicBezTo>
                  <a:close/>
                </a:path>
              </a:pathLst>
            </a:custGeom>
            <a:solidFill>
              <a:srgbClr val="FCFFF4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0" y="0"/>
              <a:ext cx="6089047" cy="4255855"/>
            </a:xfrm>
            <a:custGeom>
              <a:avLst/>
              <a:gdLst/>
              <a:ahLst/>
              <a:cxnLst/>
              <a:rect l="l" t="t" r="r" b="b"/>
              <a:pathLst>
                <a:path w="6089047" h="4255855">
                  <a:moveTo>
                    <a:pt x="5964587" y="59690"/>
                  </a:moveTo>
                  <a:cubicBezTo>
                    <a:pt x="6000147" y="59690"/>
                    <a:pt x="6029357" y="88900"/>
                    <a:pt x="6029357" y="124460"/>
                  </a:cubicBezTo>
                  <a:lnTo>
                    <a:pt x="6029357" y="4131395"/>
                  </a:lnTo>
                  <a:cubicBezTo>
                    <a:pt x="6029357" y="4166955"/>
                    <a:pt x="6000147" y="4196164"/>
                    <a:pt x="5964587" y="4196164"/>
                  </a:cubicBezTo>
                  <a:lnTo>
                    <a:pt x="124460" y="4196164"/>
                  </a:lnTo>
                  <a:cubicBezTo>
                    <a:pt x="88900" y="4196164"/>
                    <a:pt x="59690" y="4166955"/>
                    <a:pt x="59690" y="413139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964587" y="59690"/>
                  </a:lnTo>
                  <a:moveTo>
                    <a:pt x="596458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4131395"/>
                  </a:lnTo>
                  <a:cubicBezTo>
                    <a:pt x="0" y="4199975"/>
                    <a:pt x="55880" y="4255855"/>
                    <a:pt x="124460" y="4255855"/>
                  </a:cubicBezTo>
                  <a:lnTo>
                    <a:pt x="5964587" y="4255855"/>
                  </a:lnTo>
                  <a:cubicBezTo>
                    <a:pt x="6033167" y="4255855"/>
                    <a:pt x="6089047" y="4199975"/>
                    <a:pt x="6089047" y="4131395"/>
                  </a:cubicBezTo>
                  <a:lnTo>
                    <a:pt x="6089047" y="124460"/>
                  </a:lnTo>
                  <a:cubicBezTo>
                    <a:pt x="6089047" y="55880"/>
                    <a:pt x="6033167" y="0"/>
                    <a:pt x="5964587" y="0"/>
                  </a:cubicBezTo>
                  <a:close/>
                </a:path>
              </a:pathLst>
            </a:custGeom>
            <a:solidFill>
              <a:srgbClr val="B62828"/>
            </a:solid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26" name="Freeform 26"/>
          <p:cNvSpPr/>
          <p:nvPr/>
        </p:nvSpPr>
        <p:spPr>
          <a:xfrm rot="-15335">
            <a:off x="2006787" y="3843461"/>
            <a:ext cx="1179564" cy="1179564"/>
          </a:xfrm>
          <a:custGeom>
            <a:avLst/>
            <a:gdLst/>
            <a:ahLst/>
            <a:cxnLst/>
            <a:rect l="l" t="t" r="r" b="b"/>
            <a:pathLst>
              <a:path w="1179564" h="1179564">
                <a:moveTo>
                  <a:pt x="0" y="0"/>
                </a:moveTo>
                <a:lnTo>
                  <a:pt x="1179564" y="0"/>
                </a:lnTo>
                <a:lnTo>
                  <a:pt x="1179564" y="1179564"/>
                </a:lnTo>
                <a:lnTo>
                  <a:pt x="0" y="11795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7" name="Freeform 27"/>
          <p:cNvSpPr/>
          <p:nvPr/>
        </p:nvSpPr>
        <p:spPr>
          <a:xfrm rot="-15335">
            <a:off x="7290098" y="3843461"/>
            <a:ext cx="1179564" cy="1179564"/>
          </a:xfrm>
          <a:custGeom>
            <a:avLst/>
            <a:gdLst/>
            <a:ahLst/>
            <a:cxnLst/>
            <a:rect l="l" t="t" r="r" b="b"/>
            <a:pathLst>
              <a:path w="1179564" h="1179564">
                <a:moveTo>
                  <a:pt x="0" y="0"/>
                </a:moveTo>
                <a:lnTo>
                  <a:pt x="1179564" y="0"/>
                </a:lnTo>
                <a:lnTo>
                  <a:pt x="1179564" y="1179564"/>
                </a:lnTo>
                <a:lnTo>
                  <a:pt x="0" y="11795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28" name="Group 28"/>
          <p:cNvGrpSpPr/>
          <p:nvPr/>
        </p:nvGrpSpPr>
        <p:grpSpPr>
          <a:xfrm>
            <a:off x="12577662" y="3840836"/>
            <a:ext cx="1184814" cy="1184814"/>
            <a:chOff x="0" y="0"/>
            <a:chExt cx="1579752" cy="1579752"/>
          </a:xfrm>
        </p:grpSpPr>
        <p:sp>
          <p:nvSpPr>
            <p:cNvPr id="29" name="Freeform 29"/>
            <p:cNvSpPr/>
            <p:nvPr/>
          </p:nvSpPr>
          <p:spPr>
            <a:xfrm rot="-15335">
              <a:off x="3500" y="3500"/>
              <a:ext cx="1572752" cy="1572752"/>
            </a:xfrm>
            <a:custGeom>
              <a:avLst/>
              <a:gdLst/>
              <a:ahLst/>
              <a:cxnLst/>
              <a:rect l="l" t="t" r="r" b="b"/>
              <a:pathLst>
                <a:path w="1572752" h="1572752">
                  <a:moveTo>
                    <a:pt x="0" y="0"/>
                  </a:moveTo>
                  <a:lnTo>
                    <a:pt x="1572752" y="0"/>
                  </a:lnTo>
                  <a:lnTo>
                    <a:pt x="1572752" y="1572752"/>
                  </a:lnTo>
                  <a:lnTo>
                    <a:pt x="0" y="15727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402855" y="439435"/>
              <a:ext cx="774042" cy="643159"/>
            </a:xfrm>
            <a:custGeom>
              <a:avLst/>
              <a:gdLst/>
              <a:ahLst/>
              <a:cxnLst/>
              <a:rect l="l" t="t" r="r" b="b"/>
              <a:pathLst>
                <a:path w="774042" h="643159">
                  <a:moveTo>
                    <a:pt x="0" y="0"/>
                  </a:moveTo>
                  <a:lnTo>
                    <a:pt x="774042" y="0"/>
                  </a:lnTo>
                  <a:lnTo>
                    <a:pt x="774042" y="643159"/>
                  </a:lnTo>
                  <a:lnTo>
                    <a:pt x="0" y="6431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31" name="AutoShape 31"/>
          <p:cNvSpPr/>
          <p:nvPr/>
        </p:nvSpPr>
        <p:spPr>
          <a:xfrm flipH="1">
            <a:off x="-2863458" y="10061892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32" name="AutoShape 32"/>
          <p:cNvSpPr/>
          <p:nvPr/>
        </p:nvSpPr>
        <p:spPr>
          <a:xfrm flipV="1">
            <a:off x="400928" y="7515307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33" name="Freeform 33"/>
          <p:cNvSpPr/>
          <p:nvPr/>
        </p:nvSpPr>
        <p:spPr>
          <a:xfrm>
            <a:off x="2155457" y="4052881"/>
            <a:ext cx="882224" cy="703573"/>
          </a:xfrm>
          <a:custGeom>
            <a:avLst/>
            <a:gdLst/>
            <a:ahLst/>
            <a:cxnLst/>
            <a:rect l="l" t="t" r="r" b="b"/>
            <a:pathLst>
              <a:path w="882224" h="703573">
                <a:moveTo>
                  <a:pt x="0" y="0"/>
                </a:moveTo>
                <a:lnTo>
                  <a:pt x="882224" y="0"/>
                </a:lnTo>
                <a:lnTo>
                  <a:pt x="882224" y="703574"/>
                </a:lnTo>
                <a:lnTo>
                  <a:pt x="0" y="7035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4" name="Freeform 34"/>
          <p:cNvSpPr/>
          <p:nvPr/>
        </p:nvSpPr>
        <p:spPr>
          <a:xfrm>
            <a:off x="7430030" y="4003073"/>
            <a:ext cx="899701" cy="860339"/>
          </a:xfrm>
          <a:custGeom>
            <a:avLst/>
            <a:gdLst/>
            <a:ahLst/>
            <a:cxnLst/>
            <a:rect l="l" t="t" r="r" b="b"/>
            <a:pathLst>
              <a:path w="899701" h="860339">
                <a:moveTo>
                  <a:pt x="0" y="0"/>
                </a:moveTo>
                <a:lnTo>
                  <a:pt x="899701" y="0"/>
                </a:lnTo>
                <a:lnTo>
                  <a:pt x="899701" y="860340"/>
                </a:lnTo>
                <a:lnTo>
                  <a:pt x="0" y="86034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5" name="TextBox 35"/>
          <p:cNvSpPr txBox="1"/>
          <p:nvPr/>
        </p:nvSpPr>
        <p:spPr>
          <a:xfrm>
            <a:off x="3800868" y="590579"/>
            <a:ext cx="10686265" cy="2133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7"/>
              </a:lnSpc>
            </a:pPr>
            <a:r>
              <a:rPr lang="en-US" sz="7064" spc="515">
                <a:solidFill>
                  <a:srgbClr val="231F20"/>
                </a:solidFill>
                <a:latin typeface="Anton"/>
                <a:ea typeface="Anton"/>
                <a:cs typeface="Anton"/>
                <a:sym typeface="Anton"/>
              </a:rPr>
              <a:t>THE </a:t>
            </a:r>
            <a:r>
              <a:rPr lang="en-US" sz="7064" spc="515">
                <a:solidFill>
                  <a:srgbClr val="CC4230"/>
                </a:solidFill>
                <a:latin typeface="Anton"/>
                <a:ea typeface="Anton"/>
                <a:cs typeface="Anton"/>
                <a:sym typeface="Anton"/>
              </a:rPr>
              <a:t>SMARTEST PATH</a:t>
            </a:r>
            <a:r>
              <a:rPr lang="en-US" sz="7064" spc="515">
                <a:solidFill>
                  <a:srgbClr val="231F20"/>
                </a:solidFill>
                <a:latin typeface="Anton"/>
                <a:ea typeface="Anton"/>
                <a:cs typeface="Anton"/>
                <a:sym typeface="Anton"/>
              </a:rPr>
              <a:t> </a:t>
            </a:r>
          </a:p>
          <a:p>
            <a:pPr marL="0" lvl="0" indent="0" algn="ctr">
              <a:lnSpc>
                <a:spcPts val="8407"/>
              </a:lnSpc>
            </a:pPr>
            <a:r>
              <a:rPr lang="en-US" sz="7064" spc="515">
                <a:solidFill>
                  <a:srgbClr val="231F20"/>
                </a:solidFill>
                <a:latin typeface="Anton"/>
                <a:ea typeface="Anton"/>
                <a:cs typeface="Anton"/>
                <a:sym typeface="Anton"/>
              </a:rPr>
              <a:t>ISN’T CHOOSING ONE...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6605585" y="2752443"/>
            <a:ext cx="4923036" cy="381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5"/>
              </a:lnSpc>
              <a:spcBef>
                <a:spcPct val="0"/>
              </a:spcBef>
            </a:pPr>
            <a:r>
              <a:rPr lang="en-US" sz="2225" b="1">
                <a:solidFill>
                  <a:srgbClr val="000000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It’s about sequencing, not decisions!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48507" y="5372018"/>
            <a:ext cx="4304987" cy="580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1" spc="34">
                <a:solidFill>
                  <a:srgbClr val="C3401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Make Money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6969668" y="5468660"/>
            <a:ext cx="5751054" cy="912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70"/>
              </a:lnSpc>
            </a:pPr>
            <a:r>
              <a:rPr lang="en-US" sz="3400" b="1" spc="34">
                <a:solidFill>
                  <a:srgbClr val="DF463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Use it to </a:t>
            </a:r>
          </a:p>
          <a:p>
            <a:pPr algn="l">
              <a:lnSpc>
                <a:spcPts val="3570"/>
              </a:lnSpc>
            </a:pPr>
            <a:r>
              <a:rPr lang="en-US" sz="3400" b="1" spc="34">
                <a:solidFill>
                  <a:srgbClr val="DF463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Fund a Business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2181261" y="5372018"/>
            <a:ext cx="4663358" cy="580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 b="1" spc="34">
                <a:solidFill>
                  <a:srgbClr val="B62828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Transition Gradually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636082" y="5961921"/>
            <a:ext cx="3237933" cy="364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20"/>
              </a:lnSpc>
            </a:pPr>
            <a:r>
              <a:rPr lang="en-US" sz="2157" b="1" spc="21">
                <a:solidFill>
                  <a:srgbClr val="191919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(Build Cash Flow)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2181610" y="5961921"/>
            <a:ext cx="5540746" cy="364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020"/>
              </a:lnSpc>
            </a:pPr>
            <a:r>
              <a:rPr lang="en-US" sz="2157" b="1" spc="21">
                <a:solidFill>
                  <a:srgbClr val="191919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(When the business proves itself)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636082" y="6607086"/>
            <a:ext cx="3738040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Focus on stability and consistent income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6969668" y="6607086"/>
            <a:ext cx="3916233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Reinvest into ideas, systems, or products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2297168" y="6607086"/>
            <a:ext cx="4033936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Move from income-based to business-based growth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455053" y="8772155"/>
            <a:ext cx="9706868" cy="727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>
                <a:solidFill>
                  <a:srgbClr val="000000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Success isn’t about choosing the fastest path, </a:t>
            </a:r>
          </a:p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 b="1">
                <a:solidFill>
                  <a:srgbClr val="000000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but </a:t>
            </a:r>
            <a:r>
              <a:rPr lang="en-US" sz="21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about building in the right sequence so each stage supports the next!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151" b="-9151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 rot="-10800000">
            <a:off x="4029466" y="3532139"/>
            <a:ext cx="10000849" cy="2412705"/>
          </a:xfrm>
          <a:custGeom>
            <a:avLst/>
            <a:gdLst/>
            <a:ahLst/>
            <a:cxnLst/>
            <a:rect l="l" t="t" r="r" b="b"/>
            <a:pathLst>
              <a:path w="10000849" h="2412705">
                <a:moveTo>
                  <a:pt x="0" y="0"/>
                </a:moveTo>
                <a:lnTo>
                  <a:pt x="10000849" y="0"/>
                </a:lnTo>
                <a:lnTo>
                  <a:pt x="10000849" y="2412705"/>
                </a:lnTo>
                <a:lnTo>
                  <a:pt x="0" y="24127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3000"/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>
            <a:off x="4029466" y="7247042"/>
            <a:ext cx="10000849" cy="2130856"/>
          </a:xfrm>
          <a:custGeom>
            <a:avLst/>
            <a:gdLst/>
            <a:ahLst/>
            <a:cxnLst/>
            <a:rect l="l" t="t" r="r" b="b"/>
            <a:pathLst>
              <a:path w="10000849" h="2130856">
                <a:moveTo>
                  <a:pt x="0" y="0"/>
                </a:moveTo>
                <a:lnTo>
                  <a:pt x="10000849" y="0"/>
                </a:lnTo>
                <a:lnTo>
                  <a:pt x="10000849" y="2130856"/>
                </a:lnTo>
                <a:lnTo>
                  <a:pt x="0" y="21308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3227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5" name="Group 5"/>
          <p:cNvGrpSpPr/>
          <p:nvPr/>
        </p:nvGrpSpPr>
        <p:grpSpPr>
          <a:xfrm>
            <a:off x="2524374" y="4786176"/>
            <a:ext cx="2259191" cy="853868"/>
            <a:chOff x="0" y="0"/>
            <a:chExt cx="595013" cy="22488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95013" cy="224887"/>
            </a:xfrm>
            <a:custGeom>
              <a:avLst/>
              <a:gdLst/>
              <a:ahLst/>
              <a:cxnLst/>
              <a:rect l="l" t="t" r="r" b="b"/>
              <a:pathLst>
                <a:path w="595013" h="224887">
                  <a:moveTo>
                    <a:pt x="41122" y="0"/>
                  </a:moveTo>
                  <a:lnTo>
                    <a:pt x="553891" y="0"/>
                  </a:lnTo>
                  <a:cubicBezTo>
                    <a:pt x="564797" y="0"/>
                    <a:pt x="575257" y="4333"/>
                    <a:pt x="582969" y="12044"/>
                  </a:cubicBezTo>
                  <a:cubicBezTo>
                    <a:pt x="590681" y="19756"/>
                    <a:pt x="595013" y="30216"/>
                    <a:pt x="595013" y="41122"/>
                  </a:cubicBezTo>
                  <a:lnTo>
                    <a:pt x="595013" y="183765"/>
                  </a:lnTo>
                  <a:cubicBezTo>
                    <a:pt x="595013" y="194671"/>
                    <a:pt x="590681" y="205131"/>
                    <a:pt x="582969" y="212842"/>
                  </a:cubicBezTo>
                  <a:cubicBezTo>
                    <a:pt x="575257" y="220554"/>
                    <a:pt x="564797" y="224887"/>
                    <a:pt x="553891" y="224887"/>
                  </a:cubicBezTo>
                  <a:lnTo>
                    <a:pt x="41122" y="224887"/>
                  </a:lnTo>
                  <a:cubicBezTo>
                    <a:pt x="30216" y="224887"/>
                    <a:pt x="19756" y="220554"/>
                    <a:pt x="12044" y="212842"/>
                  </a:cubicBezTo>
                  <a:cubicBezTo>
                    <a:pt x="4333" y="205131"/>
                    <a:pt x="0" y="194671"/>
                    <a:pt x="0" y="183765"/>
                  </a:cubicBezTo>
                  <a:lnTo>
                    <a:pt x="0" y="41122"/>
                  </a:lnTo>
                  <a:cubicBezTo>
                    <a:pt x="0" y="30216"/>
                    <a:pt x="4333" y="19756"/>
                    <a:pt x="12044" y="12044"/>
                  </a:cubicBezTo>
                  <a:cubicBezTo>
                    <a:pt x="19756" y="4333"/>
                    <a:pt x="30216" y="0"/>
                    <a:pt x="41122" y="0"/>
                  </a:cubicBezTo>
                  <a:close/>
                </a:path>
              </a:pathLst>
            </a:custGeom>
            <a:solidFill>
              <a:srgbClr val="E2011A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0"/>
              <a:ext cx="595013" cy="2248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5944844"/>
            <a:ext cx="18288000" cy="1302199"/>
            <a:chOff x="0" y="0"/>
            <a:chExt cx="5039497" cy="34296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039497" cy="342966"/>
            </a:xfrm>
            <a:custGeom>
              <a:avLst/>
              <a:gdLst/>
              <a:ahLst/>
              <a:cxnLst/>
              <a:rect l="l" t="t" r="r" b="b"/>
              <a:pathLst>
                <a:path w="5039497" h="342966">
                  <a:moveTo>
                    <a:pt x="0" y="0"/>
                  </a:moveTo>
                  <a:lnTo>
                    <a:pt x="5039497" y="0"/>
                  </a:lnTo>
                  <a:lnTo>
                    <a:pt x="5039497" y="342966"/>
                  </a:lnTo>
                  <a:lnTo>
                    <a:pt x="0" y="342966"/>
                  </a:lnTo>
                  <a:close/>
                </a:path>
              </a:pathLst>
            </a:custGeom>
            <a:solidFill>
              <a:srgbClr val="FFFFFF">
                <a:alpha val="62745"/>
              </a:srgbClr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85725"/>
              <a:ext cx="5039497" cy="42869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028700" y="740575"/>
            <a:ext cx="1455487" cy="510234"/>
          </a:xfrm>
          <a:custGeom>
            <a:avLst/>
            <a:gdLst/>
            <a:ahLst/>
            <a:cxnLst/>
            <a:rect l="l" t="t" r="r" b="b"/>
            <a:pathLst>
              <a:path w="1455487" h="510234">
                <a:moveTo>
                  <a:pt x="0" y="0"/>
                </a:moveTo>
                <a:lnTo>
                  <a:pt x="1455487" y="0"/>
                </a:lnTo>
                <a:lnTo>
                  <a:pt x="1455487" y="510234"/>
                </a:lnTo>
                <a:lnTo>
                  <a:pt x="0" y="5102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2" name="TextBox 12"/>
          <p:cNvSpPr txBox="1"/>
          <p:nvPr/>
        </p:nvSpPr>
        <p:spPr>
          <a:xfrm>
            <a:off x="1077555" y="6154394"/>
            <a:ext cx="16310691" cy="982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92"/>
              </a:lnSpc>
            </a:pPr>
            <a:r>
              <a:rPr lang="en-US" sz="6902" b="1">
                <a:solidFill>
                  <a:srgbClr val="E2011A"/>
                </a:solidFill>
                <a:latin typeface="Radnika Next Bold"/>
                <a:ea typeface="Radnika Next Bold"/>
                <a:cs typeface="Radnika Next Bold"/>
                <a:sym typeface="Radnika Next Bold"/>
              </a:rPr>
              <a:t>TO LIVESTREAMER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14716" y="4719441"/>
            <a:ext cx="15058569" cy="859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08"/>
              </a:lnSpc>
            </a:pPr>
            <a:r>
              <a:rPr lang="en-US" sz="5626" b="1" dirty="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of  4 Top  Singapore Home &amp; Living Brands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16487" y="3755877"/>
            <a:ext cx="16310691" cy="1023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2"/>
              </a:lnSpc>
            </a:pPr>
            <a:r>
              <a:rPr lang="en-US" sz="7102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From Brand Owner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155292" y="2924689"/>
            <a:ext cx="8233081" cy="46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93"/>
              </a:lnSpc>
            </a:pPr>
            <a:r>
              <a:rPr lang="en-US" sz="2709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Empowering Entrepreneurs, Elevating Ideas.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417169" y="506409"/>
            <a:ext cx="1676620" cy="1650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0"/>
              </a:lnSpc>
            </a:pPr>
            <a:r>
              <a:rPr lang="en-US" sz="6671" b="1">
                <a:solidFill>
                  <a:srgbClr val="CC4230"/>
                </a:solidFill>
                <a:latin typeface="Inter Bold"/>
                <a:ea typeface="Inter Bold"/>
                <a:cs typeface="Inter Bold"/>
                <a:sym typeface="Inter Bold"/>
              </a:rPr>
              <a:t>20</a:t>
            </a:r>
          </a:p>
          <a:p>
            <a:pPr algn="ctr">
              <a:lnSpc>
                <a:spcPts val="6270"/>
              </a:lnSpc>
            </a:pPr>
            <a:r>
              <a:rPr lang="en-US" sz="6671" b="1">
                <a:solidFill>
                  <a:srgbClr val="CC4230"/>
                </a:solidFill>
                <a:latin typeface="Inter Bold"/>
                <a:ea typeface="Inter Bold"/>
                <a:cs typeface="Inter Bold"/>
                <a:sym typeface="Inter Bold"/>
              </a:rPr>
              <a:t>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3" name="Group 3"/>
          <p:cNvGrpSpPr/>
          <p:nvPr/>
        </p:nvGrpSpPr>
        <p:grpSpPr>
          <a:xfrm>
            <a:off x="7942992" y="0"/>
            <a:ext cx="10331424" cy="10287000"/>
            <a:chOff x="0" y="0"/>
            <a:chExt cx="13775232" cy="14319582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73000"/>
            </a:blip>
            <a:srcRect t="15349" b="15349"/>
            <a:stretch>
              <a:fillRect/>
            </a:stretch>
          </p:blipFill>
          <p:spPr>
            <a:xfrm>
              <a:off x="0" y="0"/>
              <a:ext cx="13775232" cy="14319582"/>
            </a:xfrm>
            <a:prstGeom prst="rect">
              <a:avLst/>
            </a:prstGeom>
          </p:spPr>
        </p:pic>
      </p:grpSp>
      <p:sp>
        <p:nvSpPr>
          <p:cNvPr id="5" name="Freeform 5"/>
          <p:cNvSpPr/>
          <p:nvPr/>
        </p:nvSpPr>
        <p:spPr>
          <a:xfrm>
            <a:off x="-325217" y="-1"/>
            <a:ext cx="18613217" cy="10287001"/>
          </a:xfrm>
          <a:custGeom>
            <a:avLst/>
            <a:gdLst/>
            <a:ahLst/>
            <a:cxnLst/>
            <a:rect l="l" t="t" r="r" b="b"/>
            <a:pathLst>
              <a:path w="18960727" h="10970058">
                <a:moveTo>
                  <a:pt x="0" y="0"/>
                </a:moveTo>
                <a:lnTo>
                  <a:pt x="18960727" y="0"/>
                </a:lnTo>
                <a:lnTo>
                  <a:pt x="18960727" y="10970058"/>
                </a:lnTo>
                <a:lnTo>
                  <a:pt x="0" y="109700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2000"/>
            </a:blip>
            <a:stretch>
              <a:fillRect l="-4903" t="-24776" r="-3451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Freeform 6"/>
          <p:cNvSpPr/>
          <p:nvPr/>
        </p:nvSpPr>
        <p:spPr>
          <a:xfrm>
            <a:off x="-347510" y="0"/>
            <a:ext cx="8268209" cy="10287000"/>
          </a:xfrm>
          <a:custGeom>
            <a:avLst/>
            <a:gdLst/>
            <a:ahLst/>
            <a:cxnLst/>
            <a:rect l="l" t="t" r="r" b="b"/>
            <a:pathLst>
              <a:path w="8268209" h="10443158">
                <a:moveTo>
                  <a:pt x="0" y="0"/>
                </a:moveTo>
                <a:lnTo>
                  <a:pt x="8268209" y="0"/>
                </a:lnTo>
                <a:lnTo>
                  <a:pt x="8268209" y="10443158"/>
                </a:lnTo>
                <a:lnTo>
                  <a:pt x="0" y="104431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6054" r="-73521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Freeform 8"/>
          <p:cNvSpPr/>
          <p:nvPr/>
        </p:nvSpPr>
        <p:spPr>
          <a:xfrm rot="16200000">
            <a:off x="4711434" y="3040415"/>
            <a:ext cx="10287000" cy="4206168"/>
          </a:xfrm>
          <a:custGeom>
            <a:avLst/>
            <a:gdLst/>
            <a:ahLst/>
            <a:cxnLst/>
            <a:rect l="l" t="t" r="r" b="b"/>
            <a:pathLst>
              <a:path w="14393771" h="5608223">
                <a:moveTo>
                  <a:pt x="0" y="0"/>
                </a:moveTo>
                <a:lnTo>
                  <a:pt x="14393771" y="0"/>
                </a:lnTo>
                <a:lnTo>
                  <a:pt x="14393771" y="5608224"/>
                </a:lnTo>
                <a:lnTo>
                  <a:pt x="0" y="56082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7925" r="-27925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9" name="Freeform 9"/>
          <p:cNvSpPr/>
          <p:nvPr/>
        </p:nvSpPr>
        <p:spPr>
          <a:xfrm rot="5400000">
            <a:off x="1313473" y="3794086"/>
            <a:ext cx="10287002" cy="2698832"/>
          </a:xfrm>
          <a:custGeom>
            <a:avLst/>
            <a:gdLst/>
            <a:ahLst/>
            <a:cxnLst/>
            <a:rect l="l" t="t" r="r" b="b"/>
            <a:pathLst>
              <a:path w="14393771" h="3598443">
                <a:moveTo>
                  <a:pt x="0" y="0"/>
                </a:moveTo>
                <a:lnTo>
                  <a:pt x="14393771" y="0"/>
                </a:lnTo>
                <a:lnTo>
                  <a:pt x="14393771" y="3598443"/>
                </a:lnTo>
                <a:lnTo>
                  <a:pt x="0" y="35984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0" name="AutoShape 10"/>
          <p:cNvSpPr/>
          <p:nvPr/>
        </p:nvSpPr>
        <p:spPr>
          <a:xfrm flipV="1">
            <a:off x="17558789" y="-1"/>
            <a:ext cx="0" cy="10559257"/>
          </a:xfrm>
          <a:prstGeom prst="line">
            <a:avLst/>
          </a:prstGeom>
          <a:ln w="19050" cap="flat">
            <a:solidFill>
              <a:srgbClr val="BA070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1" name="Freeform 11"/>
          <p:cNvSpPr/>
          <p:nvPr/>
        </p:nvSpPr>
        <p:spPr>
          <a:xfrm>
            <a:off x="15666349" y="9164610"/>
            <a:ext cx="1233388" cy="555024"/>
          </a:xfrm>
          <a:custGeom>
            <a:avLst/>
            <a:gdLst/>
            <a:ahLst/>
            <a:cxnLst/>
            <a:rect l="l" t="t" r="r" b="b"/>
            <a:pathLst>
              <a:path w="1233388" h="555024">
                <a:moveTo>
                  <a:pt x="0" y="0"/>
                </a:moveTo>
                <a:lnTo>
                  <a:pt x="1233387" y="0"/>
                </a:lnTo>
                <a:lnTo>
                  <a:pt x="1233387" y="555024"/>
                </a:lnTo>
                <a:lnTo>
                  <a:pt x="0" y="55502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2" name="Group 12"/>
          <p:cNvGrpSpPr/>
          <p:nvPr/>
        </p:nvGrpSpPr>
        <p:grpSpPr>
          <a:xfrm>
            <a:off x="16899736" y="403327"/>
            <a:ext cx="449407" cy="449407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BA0707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67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-347510" y="7734300"/>
            <a:ext cx="3211035" cy="2552700"/>
          </a:xfrm>
          <a:custGeom>
            <a:avLst/>
            <a:gdLst/>
            <a:ahLst/>
            <a:cxnLst/>
            <a:rect l="l" t="t" r="r" b="b"/>
            <a:pathLst>
              <a:path w="6156445" h="7066221">
                <a:moveTo>
                  <a:pt x="0" y="0"/>
                </a:moveTo>
                <a:lnTo>
                  <a:pt x="6156446" y="0"/>
                </a:lnTo>
                <a:lnTo>
                  <a:pt x="6156446" y="7066221"/>
                </a:lnTo>
                <a:lnTo>
                  <a:pt x="0" y="70662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74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6" name="Group 16"/>
          <p:cNvGrpSpPr/>
          <p:nvPr/>
        </p:nvGrpSpPr>
        <p:grpSpPr>
          <a:xfrm>
            <a:off x="8544837" y="1440654"/>
            <a:ext cx="4852964" cy="482092"/>
            <a:chOff x="0" y="0"/>
            <a:chExt cx="1437541" cy="14280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437541" cy="142805"/>
            </a:xfrm>
            <a:custGeom>
              <a:avLst/>
              <a:gdLst/>
              <a:ahLst/>
              <a:cxnLst/>
              <a:rect l="l" t="t" r="r" b="b"/>
              <a:pathLst>
                <a:path w="1437541" h="142805">
                  <a:moveTo>
                    <a:pt x="71402" y="0"/>
                  </a:moveTo>
                  <a:lnTo>
                    <a:pt x="1366139" y="0"/>
                  </a:lnTo>
                  <a:cubicBezTo>
                    <a:pt x="1385076" y="0"/>
                    <a:pt x="1403237" y="7523"/>
                    <a:pt x="1416628" y="20913"/>
                  </a:cubicBezTo>
                  <a:cubicBezTo>
                    <a:pt x="1430018" y="34304"/>
                    <a:pt x="1437541" y="52465"/>
                    <a:pt x="1437541" y="71402"/>
                  </a:cubicBezTo>
                  <a:lnTo>
                    <a:pt x="1437541" y="71402"/>
                  </a:lnTo>
                  <a:cubicBezTo>
                    <a:pt x="1437541" y="110837"/>
                    <a:pt x="1405573" y="142805"/>
                    <a:pt x="1366139" y="142805"/>
                  </a:cubicBezTo>
                  <a:lnTo>
                    <a:pt x="71402" y="142805"/>
                  </a:lnTo>
                  <a:cubicBezTo>
                    <a:pt x="31968" y="142805"/>
                    <a:pt x="0" y="110837"/>
                    <a:pt x="0" y="71402"/>
                  </a:cubicBezTo>
                  <a:lnTo>
                    <a:pt x="0" y="71402"/>
                  </a:lnTo>
                  <a:cubicBezTo>
                    <a:pt x="0" y="31968"/>
                    <a:pt x="31968" y="0"/>
                    <a:pt x="71402" y="0"/>
                  </a:cubicBezTo>
                  <a:close/>
                </a:path>
              </a:pathLst>
            </a:custGeom>
            <a:solidFill>
              <a:srgbClr val="CC4230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85725"/>
              <a:ext cx="1437541" cy="2285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8532788" y="2147668"/>
            <a:ext cx="7777976" cy="1116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91"/>
              </a:lnSpc>
            </a:pPr>
            <a:r>
              <a:rPr lang="en-US" sz="7472" spc="403">
                <a:solidFill>
                  <a:srgbClr val="1F1F1F"/>
                </a:solidFill>
                <a:latin typeface="Anton"/>
                <a:ea typeface="Anton"/>
                <a:cs typeface="Anton"/>
                <a:sym typeface="Anton"/>
              </a:rPr>
              <a:t>The Unexpected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532788" y="3232424"/>
            <a:ext cx="9705928" cy="1217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86"/>
              </a:lnSpc>
            </a:pPr>
            <a:r>
              <a:rPr lang="en-US" sz="8055" spc="435">
                <a:solidFill>
                  <a:srgbClr val="BA0707"/>
                </a:solidFill>
                <a:latin typeface="Anton"/>
                <a:ea typeface="Anton"/>
                <a:cs typeface="Anton"/>
                <a:sym typeface="Anton"/>
              </a:rPr>
              <a:t>Journey Begins...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532788" y="4777730"/>
            <a:ext cx="8816355" cy="36690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Over the past two years, life and business pushed me into one of the hardest seasons I’ve ever faced.</a:t>
            </a:r>
          </a:p>
          <a:p>
            <a:pPr algn="l">
              <a:lnSpc>
                <a:spcPts val="3240"/>
              </a:lnSpc>
            </a:pPr>
            <a:endParaRPr lang="en-US" sz="2400" b="1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From quietly building brands behind the scenes… to taking center stage, going live, and learning to sell in real time.</a:t>
            </a:r>
          </a:p>
          <a:p>
            <a:pPr algn="l">
              <a:lnSpc>
                <a:spcPts val="3240"/>
              </a:lnSpc>
            </a:pPr>
            <a:endParaRPr lang="en-US" sz="2400" b="1">
              <a:solidFill>
                <a:srgbClr val="000000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CC42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What used to work… stopped working.</a:t>
            </a:r>
          </a:p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And I was forced to step out of my comfort zone </a:t>
            </a:r>
          </a:p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into selling in real time, into uncertainty.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532788" y="1521860"/>
            <a:ext cx="4877062" cy="367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9"/>
              </a:lnSpc>
            </a:pPr>
            <a:r>
              <a:rPr lang="en-US" sz="2746" b="1">
                <a:solidFill>
                  <a:srgbClr val="F6F6F6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5 Years Later, post COVID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333" b="-8333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0" y="-1"/>
            <a:ext cx="18288000" cy="10287001"/>
          </a:xfrm>
          <a:custGeom>
            <a:avLst/>
            <a:gdLst/>
            <a:ahLst/>
            <a:cxnLst/>
            <a:rect l="l" t="t" r="r" b="b"/>
            <a:pathLst>
              <a:path w="18960727" h="10970058">
                <a:moveTo>
                  <a:pt x="0" y="0"/>
                </a:moveTo>
                <a:lnTo>
                  <a:pt x="18960727" y="0"/>
                </a:lnTo>
                <a:lnTo>
                  <a:pt x="18960727" y="10970058"/>
                </a:lnTo>
                <a:lnTo>
                  <a:pt x="0" y="109700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2000"/>
            </a:blip>
            <a:stretch>
              <a:fillRect l="-4903" t="-24776" r="-3451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 rot="-10800000">
            <a:off x="1480857" y="2352626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5" name="Freeform 5"/>
          <p:cNvSpPr/>
          <p:nvPr/>
        </p:nvSpPr>
        <p:spPr>
          <a:xfrm>
            <a:off x="1480857" y="4061433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Freeform 6"/>
          <p:cNvSpPr/>
          <p:nvPr/>
        </p:nvSpPr>
        <p:spPr>
          <a:xfrm rot="-10800000">
            <a:off x="7695685" y="2352626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" name="Freeform 7"/>
          <p:cNvSpPr/>
          <p:nvPr/>
        </p:nvSpPr>
        <p:spPr>
          <a:xfrm>
            <a:off x="7695685" y="4061433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Freeform 8"/>
          <p:cNvSpPr/>
          <p:nvPr/>
        </p:nvSpPr>
        <p:spPr>
          <a:xfrm rot="-10800000">
            <a:off x="13666418" y="2352626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9" name="Freeform 9"/>
          <p:cNvSpPr/>
          <p:nvPr/>
        </p:nvSpPr>
        <p:spPr>
          <a:xfrm>
            <a:off x="13666418" y="4061433"/>
            <a:ext cx="4046785" cy="256364"/>
          </a:xfrm>
          <a:custGeom>
            <a:avLst/>
            <a:gdLst/>
            <a:ahLst/>
            <a:cxnLst/>
            <a:rect l="l" t="t" r="r" b="b"/>
            <a:pathLst>
              <a:path w="4046785" h="256364">
                <a:moveTo>
                  <a:pt x="0" y="0"/>
                </a:moveTo>
                <a:lnTo>
                  <a:pt x="4046785" y="0"/>
                </a:lnTo>
                <a:lnTo>
                  <a:pt x="4046785" y="256364"/>
                </a:lnTo>
                <a:lnTo>
                  <a:pt x="0" y="2563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0" name="Freeform 10"/>
          <p:cNvSpPr/>
          <p:nvPr/>
        </p:nvSpPr>
        <p:spPr>
          <a:xfrm rot="-10800000">
            <a:off x="4648119" y="7671771"/>
            <a:ext cx="4067652" cy="257686"/>
          </a:xfrm>
          <a:custGeom>
            <a:avLst/>
            <a:gdLst/>
            <a:ahLst/>
            <a:cxnLst/>
            <a:rect l="l" t="t" r="r" b="b"/>
            <a:pathLst>
              <a:path w="4067652" h="257686">
                <a:moveTo>
                  <a:pt x="0" y="0"/>
                </a:moveTo>
                <a:lnTo>
                  <a:pt x="4067651" y="0"/>
                </a:lnTo>
                <a:lnTo>
                  <a:pt x="4067651" y="257686"/>
                </a:lnTo>
                <a:lnTo>
                  <a:pt x="0" y="2576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1" name="Freeform 11"/>
          <p:cNvSpPr/>
          <p:nvPr/>
        </p:nvSpPr>
        <p:spPr>
          <a:xfrm>
            <a:off x="4648119" y="9317388"/>
            <a:ext cx="4067652" cy="257686"/>
          </a:xfrm>
          <a:custGeom>
            <a:avLst/>
            <a:gdLst/>
            <a:ahLst/>
            <a:cxnLst/>
            <a:rect l="l" t="t" r="r" b="b"/>
            <a:pathLst>
              <a:path w="4067652" h="257686">
                <a:moveTo>
                  <a:pt x="0" y="0"/>
                </a:moveTo>
                <a:lnTo>
                  <a:pt x="4067651" y="0"/>
                </a:lnTo>
                <a:lnTo>
                  <a:pt x="4067651" y="257685"/>
                </a:lnTo>
                <a:lnTo>
                  <a:pt x="0" y="2576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2" name="Freeform 12"/>
          <p:cNvSpPr/>
          <p:nvPr/>
        </p:nvSpPr>
        <p:spPr>
          <a:xfrm rot="-10800000">
            <a:off x="10799496" y="7671771"/>
            <a:ext cx="4379757" cy="277458"/>
          </a:xfrm>
          <a:custGeom>
            <a:avLst/>
            <a:gdLst/>
            <a:ahLst/>
            <a:cxnLst/>
            <a:rect l="l" t="t" r="r" b="b"/>
            <a:pathLst>
              <a:path w="4379757" h="277458">
                <a:moveTo>
                  <a:pt x="0" y="0"/>
                </a:moveTo>
                <a:lnTo>
                  <a:pt x="4379757" y="0"/>
                </a:lnTo>
                <a:lnTo>
                  <a:pt x="4379757" y="277458"/>
                </a:lnTo>
                <a:lnTo>
                  <a:pt x="0" y="2774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3" name="Freeform 13"/>
          <p:cNvSpPr/>
          <p:nvPr/>
        </p:nvSpPr>
        <p:spPr>
          <a:xfrm>
            <a:off x="10799496" y="9341091"/>
            <a:ext cx="4379757" cy="277458"/>
          </a:xfrm>
          <a:custGeom>
            <a:avLst/>
            <a:gdLst/>
            <a:ahLst/>
            <a:cxnLst/>
            <a:rect l="l" t="t" r="r" b="b"/>
            <a:pathLst>
              <a:path w="4379757" h="277458">
                <a:moveTo>
                  <a:pt x="0" y="0"/>
                </a:moveTo>
                <a:lnTo>
                  <a:pt x="4379757" y="0"/>
                </a:lnTo>
                <a:lnTo>
                  <a:pt x="4379757" y="277458"/>
                </a:lnTo>
                <a:lnTo>
                  <a:pt x="0" y="2774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t="-8208" b="-8208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4" name="Group 14"/>
          <p:cNvGrpSpPr/>
          <p:nvPr/>
        </p:nvGrpSpPr>
        <p:grpSpPr>
          <a:xfrm>
            <a:off x="990600" y="5677852"/>
            <a:ext cx="16306800" cy="567475"/>
            <a:chOff x="0" y="0"/>
            <a:chExt cx="11678196" cy="4064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678196" cy="406400"/>
            </a:xfrm>
            <a:custGeom>
              <a:avLst/>
              <a:gdLst/>
              <a:ahLst/>
              <a:cxnLst/>
              <a:rect l="l" t="t" r="r" b="b"/>
              <a:pathLst>
                <a:path w="11678196" h="406400">
                  <a:moveTo>
                    <a:pt x="11474996" y="0"/>
                  </a:moveTo>
                  <a:cubicBezTo>
                    <a:pt x="11587221" y="0"/>
                    <a:pt x="11678196" y="90976"/>
                    <a:pt x="11678196" y="203200"/>
                  </a:cubicBezTo>
                  <a:cubicBezTo>
                    <a:pt x="11678196" y="315424"/>
                    <a:pt x="11587221" y="406400"/>
                    <a:pt x="1147499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ADA7A7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9525"/>
              <a:ext cx="11678196" cy="3968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sp>
        <p:nvSpPr>
          <p:cNvPr id="17" name="AutoShape 17"/>
          <p:cNvSpPr/>
          <p:nvPr/>
        </p:nvSpPr>
        <p:spPr>
          <a:xfrm>
            <a:off x="1448620" y="5961590"/>
            <a:ext cx="15390759" cy="0"/>
          </a:xfrm>
          <a:prstGeom prst="line">
            <a:avLst/>
          </a:prstGeom>
          <a:ln w="57150" cap="rnd">
            <a:solidFill>
              <a:srgbClr val="F9F8F5"/>
            </a:solidFill>
            <a:prstDash val="sysDash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grpSp>
        <p:nvGrpSpPr>
          <p:cNvPr id="18" name="Group 18"/>
          <p:cNvGrpSpPr/>
          <p:nvPr/>
        </p:nvGrpSpPr>
        <p:grpSpPr>
          <a:xfrm rot="-5400000">
            <a:off x="4362369" y="7118164"/>
            <a:ext cx="571500" cy="571500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282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5400000">
            <a:off x="4569617" y="7325412"/>
            <a:ext cx="157003" cy="157003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 rot="5400000">
            <a:off x="13036183" y="4255792"/>
            <a:ext cx="571500" cy="571500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A070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 rot="5400000">
            <a:off x="7253640" y="4255792"/>
            <a:ext cx="571500" cy="571500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62828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5400000">
            <a:off x="7460888" y="4463041"/>
            <a:ext cx="157003" cy="157003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 rot="-5400000">
            <a:off x="10144911" y="7118164"/>
            <a:ext cx="571500" cy="571500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41700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 rot="5400000">
            <a:off x="10352160" y="7325412"/>
            <a:ext cx="157003" cy="157003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 rot="5400000">
            <a:off x="13243431" y="4463041"/>
            <a:ext cx="157003" cy="157003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76200" y="9525"/>
              <a:ext cx="660400" cy="727075"/>
            </a:xfrm>
            <a:prstGeom prst="rect">
              <a:avLst/>
            </a:prstGeom>
          </p:spPr>
          <p:txBody>
            <a:bodyPr lIns="42003" tIns="42003" rIns="42003" bIns="42003" rtlCol="0" anchor="ctr"/>
            <a:lstStyle/>
            <a:p>
              <a:pPr algn="ctr">
                <a:lnSpc>
                  <a:spcPts val="3080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677627" y="2476500"/>
            <a:ext cx="3817842" cy="1681630"/>
            <a:chOff x="0" y="0"/>
            <a:chExt cx="1005522" cy="442898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005522" cy="442898"/>
            </a:xfrm>
            <a:custGeom>
              <a:avLst/>
              <a:gdLst/>
              <a:ahLst/>
              <a:cxnLst/>
              <a:rect l="l" t="t" r="r" b="b"/>
              <a:pathLst>
                <a:path w="1005522" h="442898">
                  <a:moveTo>
                    <a:pt x="42584" y="0"/>
                  </a:moveTo>
                  <a:lnTo>
                    <a:pt x="962938" y="0"/>
                  </a:lnTo>
                  <a:cubicBezTo>
                    <a:pt x="986457" y="0"/>
                    <a:pt x="1005522" y="19066"/>
                    <a:pt x="1005522" y="42584"/>
                  </a:cubicBezTo>
                  <a:lnTo>
                    <a:pt x="1005522" y="400314"/>
                  </a:lnTo>
                  <a:cubicBezTo>
                    <a:pt x="1005522" y="411608"/>
                    <a:pt x="1001036" y="422440"/>
                    <a:pt x="993050" y="430426"/>
                  </a:cubicBezTo>
                  <a:cubicBezTo>
                    <a:pt x="985064" y="438412"/>
                    <a:pt x="974232" y="442898"/>
                    <a:pt x="962938" y="442898"/>
                  </a:cubicBezTo>
                  <a:lnTo>
                    <a:pt x="42584" y="442898"/>
                  </a:lnTo>
                  <a:cubicBezTo>
                    <a:pt x="31290" y="442898"/>
                    <a:pt x="20459" y="438412"/>
                    <a:pt x="12473" y="430426"/>
                  </a:cubicBezTo>
                  <a:cubicBezTo>
                    <a:pt x="4487" y="422440"/>
                    <a:pt x="0" y="411608"/>
                    <a:pt x="0" y="400314"/>
                  </a:cubicBezTo>
                  <a:lnTo>
                    <a:pt x="0" y="42584"/>
                  </a:lnTo>
                  <a:cubicBezTo>
                    <a:pt x="0" y="31290"/>
                    <a:pt x="4487" y="20459"/>
                    <a:pt x="12473" y="12473"/>
                  </a:cubicBezTo>
                  <a:cubicBezTo>
                    <a:pt x="20459" y="4487"/>
                    <a:pt x="31290" y="0"/>
                    <a:pt x="42584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0" y="9525"/>
              <a:ext cx="1005522" cy="4333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7825140" y="2476500"/>
            <a:ext cx="3802858" cy="1681630"/>
            <a:chOff x="0" y="0"/>
            <a:chExt cx="1001576" cy="44289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1001576" cy="442898"/>
            </a:xfrm>
            <a:custGeom>
              <a:avLst/>
              <a:gdLst/>
              <a:ahLst/>
              <a:cxnLst/>
              <a:rect l="l" t="t" r="r" b="b"/>
              <a:pathLst>
                <a:path w="1001576" h="442898">
                  <a:moveTo>
                    <a:pt x="42752" y="0"/>
                  </a:moveTo>
                  <a:lnTo>
                    <a:pt x="958824" y="0"/>
                  </a:lnTo>
                  <a:cubicBezTo>
                    <a:pt x="970162" y="0"/>
                    <a:pt x="981036" y="4504"/>
                    <a:pt x="989054" y="12522"/>
                  </a:cubicBezTo>
                  <a:cubicBezTo>
                    <a:pt x="997072" y="20539"/>
                    <a:pt x="1001576" y="31414"/>
                    <a:pt x="1001576" y="42752"/>
                  </a:cubicBezTo>
                  <a:lnTo>
                    <a:pt x="1001576" y="400146"/>
                  </a:lnTo>
                  <a:cubicBezTo>
                    <a:pt x="1001576" y="411485"/>
                    <a:pt x="997072" y="422359"/>
                    <a:pt x="989054" y="430377"/>
                  </a:cubicBezTo>
                  <a:cubicBezTo>
                    <a:pt x="981036" y="438394"/>
                    <a:pt x="970162" y="442898"/>
                    <a:pt x="958824" y="442898"/>
                  </a:cubicBezTo>
                  <a:lnTo>
                    <a:pt x="42752" y="442898"/>
                  </a:lnTo>
                  <a:cubicBezTo>
                    <a:pt x="31414" y="442898"/>
                    <a:pt x="20539" y="438394"/>
                    <a:pt x="12522" y="430377"/>
                  </a:cubicBezTo>
                  <a:cubicBezTo>
                    <a:pt x="4504" y="422359"/>
                    <a:pt x="0" y="411485"/>
                    <a:pt x="0" y="400146"/>
                  </a:cubicBezTo>
                  <a:lnTo>
                    <a:pt x="0" y="42752"/>
                  </a:lnTo>
                  <a:cubicBezTo>
                    <a:pt x="0" y="31414"/>
                    <a:pt x="4504" y="20539"/>
                    <a:pt x="12522" y="12522"/>
                  </a:cubicBezTo>
                  <a:cubicBezTo>
                    <a:pt x="20539" y="4504"/>
                    <a:pt x="31414" y="0"/>
                    <a:pt x="42752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9525"/>
              <a:ext cx="1001576" cy="4333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sp>
        <p:nvSpPr>
          <p:cNvPr id="48" name="Freeform 48"/>
          <p:cNvSpPr/>
          <p:nvPr/>
        </p:nvSpPr>
        <p:spPr>
          <a:xfrm rot="5400000">
            <a:off x="2117825" y="3778381"/>
            <a:ext cx="1359489" cy="1477705"/>
          </a:xfrm>
          <a:custGeom>
            <a:avLst/>
            <a:gdLst/>
            <a:ahLst/>
            <a:cxnLst/>
            <a:rect l="l" t="t" r="r" b="b"/>
            <a:pathLst>
              <a:path w="1359489" h="1477705">
                <a:moveTo>
                  <a:pt x="0" y="0"/>
                </a:moveTo>
                <a:lnTo>
                  <a:pt x="1359489" y="0"/>
                </a:lnTo>
                <a:lnTo>
                  <a:pt x="1359489" y="1477705"/>
                </a:lnTo>
                <a:lnTo>
                  <a:pt x="0" y="14777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49" name="Group 49"/>
          <p:cNvGrpSpPr/>
          <p:nvPr/>
        </p:nvGrpSpPr>
        <p:grpSpPr>
          <a:xfrm>
            <a:off x="13801383" y="2476500"/>
            <a:ext cx="3776856" cy="1681630"/>
            <a:chOff x="0" y="0"/>
            <a:chExt cx="994727" cy="442898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994727" cy="442898"/>
            </a:xfrm>
            <a:custGeom>
              <a:avLst/>
              <a:gdLst/>
              <a:ahLst/>
              <a:cxnLst/>
              <a:rect l="l" t="t" r="r" b="b"/>
              <a:pathLst>
                <a:path w="994727" h="442898">
                  <a:moveTo>
                    <a:pt x="43046" y="0"/>
                  </a:moveTo>
                  <a:lnTo>
                    <a:pt x="951681" y="0"/>
                  </a:lnTo>
                  <a:cubicBezTo>
                    <a:pt x="963098" y="0"/>
                    <a:pt x="974047" y="4535"/>
                    <a:pt x="982119" y="12608"/>
                  </a:cubicBezTo>
                  <a:cubicBezTo>
                    <a:pt x="990192" y="20681"/>
                    <a:pt x="994727" y="31630"/>
                    <a:pt x="994727" y="43046"/>
                  </a:cubicBezTo>
                  <a:lnTo>
                    <a:pt x="994727" y="399852"/>
                  </a:lnTo>
                  <a:cubicBezTo>
                    <a:pt x="994727" y="423626"/>
                    <a:pt x="975455" y="442898"/>
                    <a:pt x="951681" y="442898"/>
                  </a:cubicBezTo>
                  <a:lnTo>
                    <a:pt x="43046" y="442898"/>
                  </a:lnTo>
                  <a:cubicBezTo>
                    <a:pt x="31630" y="442898"/>
                    <a:pt x="20681" y="438363"/>
                    <a:pt x="12608" y="430290"/>
                  </a:cubicBezTo>
                  <a:cubicBezTo>
                    <a:pt x="4535" y="422218"/>
                    <a:pt x="0" y="411269"/>
                    <a:pt x="0" y="399852"/>
                  </a:cubicBezTo>
                  <a:lnTo>
                    <a:pt x="0" y="43046"/>
                  </a:lnTo>
                  <a:cubicBezTo>
                    <a:pt x="0" y="31630"/>
                    <a:pt x="4535" y="20681"/>
                    <a:pt x="12608" y="12608"/>
                  </a:cubicBezTo>
                  <a:cubicBezTo>
                    <a:pt x="20681" y="4535"/>
                    <a:pt x="31630" y="0"/>
                    <a:pt x="4304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51" name="TextBox 51"/>
            <p:cNvSpPr txBox="1"/>
            <p:nvPr/>
          </p:nvSpPr>
          <p:spPr>
            <a:xfrm>
              <a:off x="0" y="9525"/>
              <a:ext cx="994727" cy="43337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sp>
        <p:nvSpPr>
          <p:cNvPr id="52" name="Freeform 52"/>
          <p:cNvSpPr/>
          <p:nvPr/>
        </p:nvSpPr>
        <p:spPr>
          <a:xfrm rot="5400000">
            <a:off x="13647741" y="3778381"/>
            <a:ext cx="1359489" cy="1477705"/>
          </a:xfrm>
          <a:custGeom>
            <a:avLst/>
            <a:gdLst/>
            <a:ahLst/>
            <a:cxnLst/>
            <a:rect l="l" t="t" r="r" b="b"/>
            <a:pathLst>
              <a:path w="1359489" h="1477705">
                <a:moveTo>
                  <a:pt x="0" y="0"/>
                </a:moveTo>
                <a:lnTo>
                  <a:pt x="1359489" y="0"/>
                </a:lnTo>
                <a:lnTo>
                  <a:pt x="1359489" y="1477705"/>
                </a:lnTo>
                <a:lnTo>
                  <a:pt x="0" y="14777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53" name="Freeform 53"/>
          <p:cNvSpPr/>
          <p:nvPr/>
        </p:nvSpPr>
        <p:spPr>
          <a:xfrm rot="5400000">
            <a:off x="7865198" y="3778381"/>
            <a:ext cx="1359489" cy="1477705"/>
          </a:xfrm>
          <a:custGeom>
            <a:avLst/>
            <a:gdLst/>
            <a:ahLst/>
            <a:cxnLst/>
            <a:rect l="l" t="t" r="r" b="b"/>
            <a:pathLst>
              <a:path w="1359489" h="1477705">
                <a:moveTo>
                  <a:pt x="0" y="0"/>
                </a:moveTo>
                <a:lnTo>
                  <a:pt x="1359489" y="0"/>
                </a:lnTo>
                <a:lnTo>
                  <a:pt x="1359489" y="1477705"/>
                </a:lnTo>
                <a:lnTo>
                  <a:pt x="0" y="14777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54" name="Group 54"/>
          <p:cNvGrpSpPr/>
          <p:nvPr/>
        </p:nvGrpSpPr>
        <p:grpSpPr>
          <a:xfrm>
            <a:off x="4731693" y="7810500"/>
            <a:ext cx="4396261" cy="1628372"/>
            <a:chOff x="0" y="0"/>
            <a:chExt cx="1157863" cy="428872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1157863" cy="428872"/>
            </a:xfrm>
            <a:custGeom>
              <a:avLst/>
              <a:gdLst/>
              <a:ahLst/>
              <a:cxnLst/>
              <a:rect l="l" t="t" r="r" b="b"/>
              <a:pathLst>
                <a:path w="1157863" h="428872">
                  <a:moveTo>
                    <a:pt x="36982" y="0"/>
                  </a:moveTo>
                  <a:lnTo>
                    <a:pt x="1120881" y="0"/>
                  </a:lnTo>
                  <a:cubicBezTo>
                    <a:pt x="1141306" y="0"/>
                    <a:pt x="1157863" y="16557"/>
                    <a:pt x="1157863" y="36982"/>
                  </a:cubicBezTo>
                  <a:lnTo>
                    <a:pt x="1157863" y="391890"/>
                  </a:lnTo>
                  <a:cubicBezTo>
                    <a:pt x="1157863" y="412315"/>
                    <a:pt x="1141306" y="428872"/>
                    <a:pt x="1120881" y="428872"/>
                  </a:cubicBezTo>
                  <a:lnTo>
                    <a:pt x="36982" y="428872"/>
                  </a:lnTo>
                  <a:cubicBezTo>
                    <a:pt x="16557" y="428872"/>
                    <a:pt x="0" y="412315"/>
                    <a:pt x="0" y="391890"/>
                  </a:cubicBezTo>
                  <a:lnTo>
                    <a:pt x="0" y="36982"/>
                  </a:lnTo>
                  <a:cubicBezTo>
                    <a:pt x="0" y="16557"/>
                    <a:pt x="16557" y="0"/>
                    <a:pt x="36982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56" name="TextBox 56"/>
            <p:cNvSpPr txBox="1"/>
            <p:nvPr/>
          </p:nvSpPr>
          <p:spPr>
            <a:xfrm>
              <a:off x="0" y="9525"/>
              <a:ext cx="1157863" cy="4193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10716411" y="7810500"/>
            <a:ext cx="4401333" cy="1628372"/>
            <a:chOff x="0" y="0"/>
            <a:chExt cx="1159199" cy="428872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1159199" cy="428872"/>
            </a:xfrm>
            <a:custGeom>
              <a:avLst/>
              <a:gdLst/>
              <a:ahLst/>
              <a:cxnLst/>
              <a:rect l="l" t="t" r="r" b="b"/>
              <a:pathLst>
                <a:path w="1159199" h="428872">
                  <a:moveTo>
                    <a:pt x="36939" y="0"/>
                  </a:moveTo>
                  <a:lnTo>
                    <a:pt x="1122260" y="0"/>
                  </a:lnTo>
                  <a:cubicBezTo>
                    <a:pt x="1142661" y="0"/>
                    <a:pt x="1159199" y="16538"/>
                    <a:pt x="1159199" y="36939"/>
                  </a:cubicBezTo>
                  <a:lnTo>
                    <a:pt x="1159199" y="391933"/>
                  </a:lnTo>
                  <a:cubicBezTo>
                    <a:pt x="1159199" y="412334"/>
                    <a:pt x="1142661" y="428872"/>
                    <a:pt x="1122260" y="428872"/>
                  </a:cubicBezTo>
                  <a:lnTo>
                    <a:pt x="36939" y="428872"/>
                  </a:lnTo>
                  <a:cubicBezTo>
                    <a:pt x="16538" y="428872"/>
                    <a:pt x="0" y="412334"/>
                    <a:pt x="0" y="391933"/>
                  </a:cubicBezTo>
                  <a:lnTo>
                    <a:pt x="0" y="36939"/>
                  </a:lnTo>
                  <a:cubicBezTo>
                    <a:pt x="0" y="16538"/>
                    <a:pt x="16538" y="0"/>
                    <a:pt x="36939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59" name="TextBox 59"/>
            <p:cNvSpPr txBox="1"/>
            <p:nvPr/>
          </p:nvSpPr>
          <p:spPr>
            <a:xfrm>
              <a:off x="0" y="9525"/>
              <a:ext cx="1159199" cy="4193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59"/>
                </a:lnSpc>
              </a:pPr>
              <a:endParaRPr/>
            </a:p>
          </p:txBody>
        </p:sp>
      </p:grpSp>
      <p:sp>
        <p:nvSpPr>
          <p:cNvPr id="60" name="Freeform 60"/>
          <p:cNvSpPr/>
          <p:nvPr/>
        </p:nvSpPr>
        <p:spPr>
          <a:xfrm rot="5400000">
            <a:off x="4954877" y="6613790"/>
            <a:ext cx="1359489" cy="1477705"/>
          </a:xfrm>
          <a:custGeom>
            <a:avLst/>
            <a:gdLst/>
            <a:ahLst/>
            <a:cxnLst/>
            <a:rect l="l" t="t" r="r" b="b"/>
            <a:pathLst>
              <a:path w="1359489" h="1477705">
                <a:moveTo>
                  <a:pt x="0" y="0"/>
                </a:moveTo>
                <a:lnTo>
                  <a:pt x="1359489" y="0"/>
                </a:lnTo>
                <a:lnTo>
                  <a:pt x="1359489" y="1477705"/>
                </a:lnTo>
                <a:lnTo>
                  <a:pt x="0" y="14777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1" name="Freeform 61"/>
          <p:cNvSpPr/>
          <p:nvPr/>
        </p:nvSpPr>
        <p:spPr>
          <a:xfrm rot="5400000">
            <a:off x="10737420" y="6613790"/>
            <a:ext cx="1359489" cy="1477705"/>
          </a:xfrm>
          <a:custGeom>
            <a:avLst/>
            <a:gdLst/>
            <a:ahLst/>
            <a:cxnLst/>
            <a:rect l="l" t="t" r="r" b="b"/>
            <a:pathLst>
              <a:path w="1359489" h="1477705">
                <a:moveTo>
                  <a:pt x="0" y="0"/>
                </a:moveTo>
                <a:lnTo>
                  <a:pt x="1359489" y="0"/>
                </a:lnTo>
                <a:lnTo>
                  <a:pt x="1359489" y="1477705"/>
                </a:lnTo>
                <a:lnTo>
                  <a:pt x="0" y="14777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62" name="Group 62"/>
          <p:cNvGrpSpPr/>
          <p:nvPr/>
        </p:nvGrpSpPr>
        <p:grpSpPr>
          <a:xfrm>
            <a:off x="1566347" y="4255792"/>
            <a:ext cx="571500" cy="1808989"/>
            <a:chOff x="0" y="0"/>
            <a:chExt cx="762000" cy="2411985"/>
          </a:xfrm>
        </p:grpSpPr>
        <p:grpSp>
          <p:nvGrpSpPr>
            <p:cNvPr id="63" name="Group 63"/>
            <p:cNvGrpSpPr/>
            <p:nvPr/>
          </p:nvGrpSpPr>
          <p:grpSpPr>
            <a:xfrm rot="5400000">
              <a:off x="0" y="0"/>
              <a:ext cx="762000" cy="762000"/>
              <a:chOff x="0" y="0"/>
              <a:chExt cx="812800" cy="812800"/>
            </a:xfrm>
          </p:grpSpPr>
          <p:sp>
            <p:nvSpPr>
              <p:cNvPr id="64" name="Freeform 6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CC4230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65" name="TextBox 65"/>
              <p:cNvSpPr txBox="1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lIns="42003" tIns="42003" rIns="42003" bIns="42003" rtlCol="0" anchor="ctr"/>
              <a:lstStyle/>
              <a:p>
                <a:pPr algn="ctr">
                  <a:lnSpc>
                    <a:spcPts val="3080"/>
                  </a:lnSpc>
                </a:pPr>
                <a:endParaRPr/>
              </a:p>
            </p:txBody>
          </p:sp>
        </p:grpSp>
        <p:grpSp>
          <p:nvGrpSpPr>
            <p:cNvPr id="66" name="Group 66"/>
            <p:cNvGrpSpPr/>
            <p:nvPr/>
          </p:nvGrpSpPr>
          <p:grpSpPr>
            <a:xfrm rot="5400000">
              <a:off x="276331" y="276331"/>
              <a:ext cx="209338" cy="209338"/>
              <a:chOff x="0" y="0"/>
              <a:chExt cx="812800" cy="812800"/>
            </a:xfrm>
          </p:grpSpPr>
          <p:sp>
            <p:nvSpPr>
              <p:cNvPr id="67" name="Freeform 6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CC4230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68" name="TextBox 68"/>
              <p:cNvSpPr txBox="1"/>
              <p:nvPr/>
            </p:nvSpPr>
            <p:spPr>
              <a:xfrm>
                <a:off x="76200" y="9525"/>
                <a:ext cx="660400" cy="727075"/>
              </a:xfrm>
              <a:prstGeom prst="rect">
                <a:avLst/>
              </a:prstGeom>
            </p:spPr>
            <p:txBody>
              <a:bodyPr lIns="42003" tIns="42003" rIns="42003" bIns="42003" rtlCol="0" anchor="ctr"/>
              <a:lstStyle/>
              <a:p>
                <a:pPr algn="ctr">
                  <a:lnSpc>
                    <a:spcPts val="3080"/>
                  </a:lnSpc>
                </a:pPr>
                <a:endParaRPr/>
              </a:p>
            </p:txBody>
          </p:sp>
        </p:grpSp>
        <p:sp>
          <p:nvSpPr>
            <p:cNvPr id="69" name="AutoShape 69"/>
            <p:cNvSpPr/>
            <p:nvPr/>
          </p:nvSpPr>
          <p:spPr>
            <a:xfrm flipH="1" flipV="1">
              <a:off x="381000" y="728831"/>
              <a:ext cx="0" cy="1683154"/>
            </a:xfrm>
            <a:prstGeom prst="line">
              <a:avLst/>
            </a:prstGeom>
            <a:ln w="76200" cap="rnd">
              <a:solidFill>
                <a:srgbClr val="CC4230"/>
              </a:solidFill>
              <a:prstDash val="solid"/>
              <a:headEnd type="oval" w="lg" len="lg"/>
              <a:tailEnd type="none" w="sm" len="sm"/>
            </a:ln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70" name="AutoShape 70"/>
          <p:cNvSpPr/>
          <p:nvPr/>
        </p:nvSpPr>
        <p:spPr>
          <a:xfrm flipH="1" flipV="1">
            <a:off x="13321933" y="4563358"/>
            <a:ext cx="0" cy="1513496"/>
          </a:xfrm>
          <a:prstGeom prst="line">
            <a:avLst/>
          </a:prstGeom>
          <a:ln w="57150" cap="flat">
            <a:solidFill>
              <a:srgbClr val="BA0707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71" name="AutoShape 71"/>
          <p:cNvSpPr/>
          <p:nvPr/>
        </p:nvSpPr>
        <p:spPr>
          <a:xfrm>
            <a:off x="4648119" y="5875015"/>
            <a:ext cx="0" cy="1450398"/>
          </a:xfrm>
          <a:prstGeom prst="line">
            <a:avLst/>
          </a:prstGeom>
          <a:ln w="57150" cap="rnd">
            <a:solidFill>
              <a:srgbClr val="B62828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72" name="AutoShape 72"/>
          <p:cNvSpPr/>
          <p:nvPr/>
        </p:nvSpPr>
        <p:spPr>
          <a:xfrm>
            <a:off x="10430661" y="5835706"/>
            <a:ext cx="0" cy="1489706"/>
          </a:xfrm>
          <a:prstGeom prst="line">
            <a:avLst/>
          </a:prstGeom>
          <a:ln w="57150" cap="rnd">
            <a:solidFill>
              <a:srgbClr val="A41700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73" name="AutoShape 73"/>
          <p:cNvSpPr/>
          <p:nvPr/>
        </p:nvSpPr>
        <p:spPr>
          <a:xfrm flipV="1">
            <a:off x="7539390" y="4620044"/>
            <a:ext cx="0" cy="1456810"/>
          </a:xfrm>
          <a:prstGeom prst="line">
            <a:avLst/>
          </a:prstGeom>
          <a:ln w="57150" cap="rnd">
            <a:solidFill>
              <a:srgbClr val="B62828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74" name="Freeform 74"/>
          <p:cNvSpPr/>
          <p:nvPr/>
        </p:nvSpPr>
        <p:spPr>
          <a:xfrm>
            <a:off x="2591143" y="4097977"/>
            <a:ext cx="652472" cy="857563"/>
          </a:xfrm>
          <a:custGeom>
            <a:avLst/>
            <a:gdLst/>
            <a:ahLst/>
            <a:cxnLst/>
            <a:rect l="l" t="t" r="r" b="b"/>
            <a:pathLst>
              <a:path w="652472" h="857563">
                <a:moveTo>
                  <a:pt x="0" y="0"/>
                </a:moveTo>
                <a:lnTo>
                  <a:pt x="652472" y="0"/>
                </a:lnTo>
                <a:lnTo>
                  <a:pt x="652472" y="857563"/>
                </a:lnTo>
                <a:lnTo>
                  <a:pt x="0" y="85756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5" name="Freeform 75"/>
          <p:cNvSpPr/>
          <p:nvPr/>
        </p:nvSpPr>
        <p:spPr>
          <a:xfrm>
            <a:off x="5329590" y="7020296"/>
            <a:ext cx="854859" cy="767236"/>
          </a:xfrm>
          <a:custGeom>
            <a:avLst/>
            <a:gdLst/>
            <a:ahLst/>
            <a:cxnLst/>
            <a:rect l="l" t="t" r="r" b="b"/>
            <a:pathLst>
              <a:path w="854859" h="767236">
                <a:moveTo>
                  <a:pt x="0" y="0"/>
                </a:moveTo>
                <a:lnTo>
                  <a:pt x="854859" y="0"/>
                </a:lnTo>
                <a:lnTo>
                  <a:pt x="854859" y="767236"/>
                </a:lnTo>
                <a:lnTo>
                  <a:pt x="0" y="7672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6" name="Freeform 76"/>
          <p:cNvSpPr/>
          <p:nvPr/>
        </p:nvSpPr>
        <p:spPr>
          <a:xfrm>
            <a:off x="8282340" y="4287386"/>
            <a:ext cx="736474" cy="599891"/>
          </a:xfrm>
          <a:custGeom>
            <a:avLst/>
            <a:gdLst/>
            <a:ahLst/>
            <a:cxnLst/>
            <a:rect l="l" t="t" r="r" b="b"/>
            <a:pathLst>
              <a:path w="736474" h="599891">
                <a:moveTo>
                  <a:pt x="0" y="0"/>
                </a:moveTo>
                <a:lnTo>
                  <a:pt x="736474" y="0"/>
                </a:lnTo>
                <a:lnTo>
                  <a:pt x="736474" y="599891"/>
                </a:lnTo>
                <a:lnTo>
                  <a:pt x="0" y="5998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77" name="Group 77"/>
          <p:cNvGrpSpPr/>
          <p:nvPr/>
        </p:nvGrpSpPr>
        <p:grpSpPr>
          <a:xfrm>
            <a:off x="1893644" y="2618508"/>
            <a:ext cx="3385808" cy="1244360"/>
            <a:chOff x="0" y="0"/>
            <a:chExt cx="4514411" cy="1659147"/>
          </a:xfrm>
        </p:grpSpPr>
        <p:sp>
          <p:nvSpPr>
            <p:cNvPr id="78" name="TextBox 78"/>
            <p:cNvSpPr txBox="1"/>
            <p:nvPr/>
          </p:nvSpPr>
          <p:spPr>
            <a:xfrm>
              <a:off x="0" y="19050"/>
              <a:ext cx="3060653" cy="6167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799" b="1">
                  <a:solidFill>
                    <a:srgbClr val="CC4230"/>
                  </a:solidFill>
                  <a:latin typeface="Helvetica World Bold"/>
                  <a:ea typeface="Helvetica World Bold"/>
                  <a:cs typeface="Helvetica World Bold"/>
                  <a:sym typeface="Helvetica World Bold"/>
                </a:rPr>
                <a:t>Brand Owner</a:t>
              </a:r>
            </a:p>
          </p:txBody>
        </p:sp>
        <p:sp>
          <p:nvSpPr>
            <p:cNvPr id="79" name="TextBox 79"/>
            <p:cNvSpPr txBox="1"/>
            <p:nvPr/>
          </p:nvSpPr>
          <p:spPr>
            <a:xfrm>
              <a:off x="0" y="613090"/>
              <a:ext cx="4514411" cy="104605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19"/>
                </a:lnSpc>
              </a:pPr>
              <a:r>
                <a:rPr lang="en-US" sz="2299">
                  <a:solidFill>
                    <a:srgbClr val="000000"/>
                  </a:solidFill>
                  <a:latin typeface="Helvetica World"/>
                  <a:ea typeface="Helvetica World"/>
                  <a:cs typeface="Helvetica World"/>
                  <a:sym typeface="Helvetica World"/>
                </a:rPr>
                <a:t>Focused on building brands behind the scenes</a:t>
              </a:r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8053307" y="2608990"/>
            <a:ext cx="3346525" cy="1263396"/>
            <a:chOff x="0" y="0"/>
            <a:chExt cx="4462033" cy="1684528"/>
          </a:xfrm>
        </p:grpSpPr>
        <p:sp>
          <p:nvSpPr>
            <p:cNvPr id="81" name="TextBox 81"/>
            <p:cNvSpPr txBox="1"/>
            <p:nvPr/>
          </p:nvSpPr>
          <p:spPr>
            <a:xfrm>
              <a:off x="0" y="19050"/>
              <a:ext cx="3986303" cy="6167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799" b="1">
                  <a:solidFill>
                    <a:srgbClr val="BA0707"/>
                  </a:solidFill>
                  <a:latin typeface="Helvetica World Bold"/>
                  <a:ea typeface="Helvetica World Bold"/>
                  <a:cs typeface="Helvetica World Bold"/>
                  <a:sym typeface="Helvetica World Bold"/>
                </a:rPr>
                <a:t>Turning Point ⭐</a:t>
              </a:r>
            </a:p>
          </p:txBody>
        </p:sp>
        <p:sp>
          <p:nvSpPr>
            <p:cNvPr id="82" name="TextBox 82"/>
            <p:cNvSpPr txBox="1"/>
            <p:nvPr/>
          </p:nvSpPr>
          <p:spPr>
            <a:xfrm>
              <a:off x="0" y="670009"/>
              <a:ext cx="4462033" cy="10145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199">
                  <a:solidFill>
                    <a:srgbClr val="000000"/>
                  </a:solidFill>
                  <a:latin typeface="Helvetica World"/>
                  <a:ea typeface="Helvetica World"/>
                  <a:cs typeface="Helvetica World"/>
                  <a:sym typeface="Helvetica World"/>
                </a:rPr>
                <a:t>Stepped out of my comfort zone to go on camera</a:t>
              </a:r>
            </a:p>
          </p:txBody>
        </p:sp>
      </p:grpSp>
      <p:grpSp>
        <p:nvGrpSpPr>
          <p:cNvPr id="83" name="Group 83"/>
          <p:cNvGrpSpPr/>
          <p:nvPr/>
        </p:nvGrpSpPr>
        <p:grpSpPr>
          <a:xfrm>
            <a:off x="5053388" y="8060962"/>
            <a:ext cx="3752870" cy="1227850"/>
            <a:chOff x="0" y="0"/>
            <a:chExt cx="5003827" cy="1637134"/>
          </a:xfrm>
        </p:grpSpPr>
        <p:sp>
          <p:nvSpPr>
            <p:cNvPr id="84" name="TextBox 84"/>
            <p:cNvSpPr txBox="1"/>
            <p:nvPr/>
          </p:nvSpPr>
          <p:spPr>
            <a:xfrm>
              <a:off x="8087" y="19050"/>
              <a:ext cx="3060653" cy="6167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799" b="1">
                  <a:solidFill>
                    <a:srgbClr val="DF4634"/>
                  </a:solidFill>
                  <a:latin typeface="Helvetica World Bold"/>
                  <a:ea typeface="Helvetica World Bold"/>
                  <a:cs typeface="Helvetica World Bold"/>
                  <a:sym typeface="Helvetica World Bold"/>
                </a:rPr>
                <a:t>Setbacks</a:t>
              </a:r>
            </a:p>
          </p:txBody>
        </p:sp>
        <p:sp>
          <p:nvSpPr>
            <p:cNvPr id="85" name="TextBox 85"/>
            <p:cNvSpPr txBox="1"/>
            <p:nvPr/>
          </p:nvSpPr>
          <p:spPr>
            <a:xfrm>
              <a:off x="0" y="622615"/>
              <a:ext cx="5003827" cy="10145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199">
                  <a:solidFill>
                    <a:srgbClr val="000000"/>
                  </a:solidFill>
                  <a:latin typeface="Helvetica World"/>
                  <a:ea typeface="Helvetica World"/>
                  <a:cs typeface="Helvetica World"/>
                  <a:sym typeface="Helvetica World"/>
                </a:rPr>
                <a:t>Faced challenges that tested both business and mindset</a:t>
              </a:r>
            </a:p>
          </p:txBody>
        </p:sp>
      </p:grpSp>
      <p:grpSp>
        <p:nvGrpSpPr>
          <p:cNvPr id="86" name="Group 86"/>
          <p:cNvGrpSpPr/>
          <p:nvPr/>
        </p:nvGrpSpPr>
        <p:grpSpPr>
          <a:xfrm>
            <a:off x="13961515" y="2632998"/>
            <a:ext cx="3456592" cy="1215380"/>
            <a:chOff x="0" y="0"/>
            <a:chExt cx="4608789" cy="1620506"/>
          </a:xfrm>
        </p:grpSpPr>
        <p:sp>
          <p:nvSpPr>
            <p:cNvPr id="87" name="TextBox 87"/>
            <p:cNvSpPr txBox="1"/>
            <p:nvPr/>
          </p:nvSpPr>
          <p:spPr>
            <a:xfrm>
              <a:off x="0" y="19050"/>
              <a:ext cx="3569549" cy="6167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799" b="1">
                  <a:solidFill>
                    <a:srgbClr val="A41700"/>
                  </a:solidFill>
                  <a:latin typeface="Helvetica World Bold"/>
                  <a:ea typeface="Helvetica World Bold"/>
                  <a:cs typeface="Helvetica World Bold"/>
                  <a:sym typeface="Helvetica World Bold"/>
                </a:rPr>
                <a:t>Transformation</a:t>
              </a:r>
            </a:p>
          </p:txBody>
        </p:sp>
        <p:sp>
          <p:nvSpPr>
            <p:cNvPr id="88" name="TextBox 88"/>
            <p:cNvSpPr txBox="1"/>
            <p:nvPr/>
          </p:nvSpPr>
          <p:spPr>
            <a:xfrm>
              <a:off x="0" y="605987"/>
              <a:ext cx="4608789" cy="10145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199">
                  <a:solidFill>
                    <a:srgbClr val="000000"/>
                  </a:solidFill>
                  <a:latin typeface="Helvetica World"/>
                  <a:ea typeface="Helvetica World"/>
                  <a:cs typeface="Helvetica World"/>
                  <a:sym typeface="Helvetica World"/>
                </a:rPr>
                <a:t>Grew not just professionally, but personally</a:t>
              </a:r>
            </a:p>
          </p:txBody>
        </p:sp>
      </p:grpSp>
      <p:grpSp>
        <p:nvGrpSpPr>
          <p:cNvPr id="89" name="Group 89"/>
          <p:cNvGrpSpPr/>
          <p:nvPr/>
        </p:nvGrpSpPr>
        <p:grpSpPr>
          <a:xfrm>
            <a:off x="2195288" y="555591"/>
            <a:ext cx="13897424" cy="946218"/>
            <a:chOff x="0" y="0"/>
            <a:chExt cx="18529899" cy="1261624"/>
          </a:xfrm>
        </p:grpSpPr>
        <p:sp>
          <p:nvSpPr>
            <p:cNvPr id="90" name="TextBox 90"/>
            <p:cNvSpPr txBox="1"/>
            <p:nvPr/>
          </p:nvSpPr>
          <p:spPr>
            <a:xfrm>
              <a:off x="0" y="54237"/>
              <a:ext cx="11107122" cy="11626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97"/>
                </a:lnSpc>
              </a:pPr>
              <a:r>
                <a:rPr lang="en-US" sz="5795" spc="312">
                  <a:solidFill>
                    <a:srgbClr val="1F1F1F"/>
                  </a:solidFill>
                  <a:latin typeface="Anton"/>
                  <a:ea typeface="Anton"/>
                  <a:cs typeface="Anton"/>
                  <a:sym typeface="Anton"/>
                </a:rPr>
                <a:t>From Behind the Scenes</a:t>
              </a:r>
            </a:p>
          </p:txBody>
        </p:sp>
        <p:sp>
          <p:nvSpPr>
            <p:cNvPr id="91" name="TextBox 91"/>
            <p:cNvSpPr txBox="1"/>
            <p:nvPr/>
          </p:nvSpPr>
          <p:spPr>
            <a:xfrm>
              <a:off x="10748715" y="9525"/>
              <a:ext cx="7781185" cy="12520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435"/>
                </a:lnSpc>
              </a:pPr>
              <a:r>
                <a:rPr lang="en-US" sz="6248" spc="337">
                  <a:solidFill>
                    <a:srgbClr val="BA0707"/>
                  </a:solidFill>
                  <a:latin typeface="Anton"/>
                  <a:ea typeface="Anton"/>
                  <a:cs typeface="Anton"/>
                  <a:sym typeface="Anton"/>
                </a:rPr>
                <a:t> to Center Stage</a:t>
              </a:r>
            </a:p>
          </p:txBody>
        </p:sp>
      </p:grpSp>
      <p:sp>
        <p:nvSpPr>
          <p:cNvPr id="92" name="TextBox 92"/>
          <p:cNvSpPr txBox="1"/>
          <p:nvPr/>
        </p:nvSpPr>
        <p:spPr>
          <a:xfrm>
            <a:off x="4735822" y="1522095"/>
            <a:ext cx="8816355" cy="392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400" b="1">
                <a:solidFill>
                  <a:srgbClr val="000000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A Two-Year (2024-2025) Journey of Transformation</a:t>
            </a:r>
          </a:p>
        </p:txBody>
      </p:sp>
      <p:sp>
        <p:nvSpPr>
          <p:cNvPr id="93" name="Freeform 93"/>
          <p:cNvSpPr/>
          <p:nvPr/>
        </p:nvSpPr>
        <p:spPr>
          <a:xfrm>
            <a:off x="11116461" y="7093052"/>
            <a:ext cx="831220" cy="610254"/>
          </a:xfrm>
          <a:custGeom>
            <a:avLst/>
            <a:gdLst/>
            <a:ahLst/>
            <a:cxnLst/>
            <a:rect l="l" t="t" r="r" b="b"/>
            <a:pathLst>
              <a:path w="831220" h="610254">
                <a:moveTo>
                  <a:pt x="0" y="0"/>
                </a:moveTo>
                <a:lnTo>
                  <a:pt x="831220" y="0"/>
                </a:lnTo>
                <a:lnTo>
                  <a:pt x="831220" y="610254"/>
                </a:lnTo>
                <a:lnTo>
                  <a:pt x="0" y="61025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94" name="Group 94"/>
          <p:cNvGrpSpPr/>
          <p:nvPr/>
        </p:nvGrpSpPr>
        <p:grpSpPr>
          <a:xfrm>
            <a:off x="10861004" y="8067198"/>
            <a:ext cx="4256740" cy="1215380"/>
            <a:chOff x="0" y="0"/>
            <a:chExt cx="5675654" cy="1620506"/>
          </a:xfrm>
        </p:grpSpPr>
        <p:sp>
          <p:nvSpPr>
            <p:cNvPr id="95" name="TextBox 95"/>
            <p:cNvSpPr txBox="1"/>
            <p:nvPr/>
          </p:nvSpPr>
          <p:spPr>
            <a:xfrm>
              <a:off x="0" y="19050"/>
              <a:ext cx="3288748" cy="6167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799" b="1">
                  <a:solidFill>
                    <a:srgbClr val="B62828"/>
                  </a:solidFill>
                  <a:latin typeface="Helvetica World Bold"/>
                  <a:ea typeface="Helvetica World Bold"/>
                  <a:cs typeface="Helvetica World Bold"/>
                  <a:sym typeface="Helvetica World Bold"/>
                </a:rPr>
                <a:t>Livestreaming</a:t>
              </a:r>
            </a:p>
          </p:txBody>
        </p:sp>
        <p:sp>
          <p:nvSpPr>
            <p:cNvPr id="96" name="TextBox 96"/>
            <p:cNvSpPr txBox="1"/>
            <p:nvPr/>
          </p:nvSpPr>
          <p:spPr>
            <a:xfrm>
              <a:off x="0" y="605987"/>
              <a:ext cx="5675654" cy="10145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r>
                <a:rPr lang="en-US" sz="2199">
                  <a:solidFill>
                    <a:srgbClr val="000000"/>
                  </a:solidFill>
                  <a:latin typeface="Helvetica World"/>
                  <a:ea typeface="Helvetica World"/>
                  <a:cs typeface="Helvetica World"/>
                  <a:sym typeface="Helvetica World"/>
                </a:rPr>
                <a:t>Started going live, engaging customers, and selling in real time</a:t>
              </a:r>
            </a:p>
          </p:txBody>
        </p:sp>
      </p:grpSp>
      <p:sp>
        <p:nvSpPr>
          <p:cNvPr id="97" name="Freeform 97"/>
          <p:cNvSpPr/>
          <p:nvPr/>
        </p:nvSpPr>
        <p:spPr>
          <a:xfrm>
            <a:off x="14064883" y="4193336"/>
            <a:ext cx="740045" cy="740045"/>
          </a:xfrm>
          <a:custGeom>
            <a:avLst/>
            <a:gdLst/>
            <a:ahLst/>
            <a:cxnLst/>
            <a:rect l="l" t="t" r="r" b="b"/>
            <a:pathLst>
              <a:path w="740045" h="740045">
                <a:moveTo>
                  <a:pt x="0" y="0"/>
                </a:moveTo>
                <a:lnTo>
                  <a:pt x="740045" y="0"/>
                </a:lnTo>
                <a:lnTo>
                  <a:pt x="740045" y="740045"/>
                </a:lnTo>
                <a:lnTo>
                  <a:pt x="0" y="7400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1" y="-1"/>
            <a:ext cx="18288000" cy="10287001"/>
          </a:xfrm>
          <a:custGeom>
            <a:avLst/>
            <a:gdLst/>
            <a:ahLst/>
            <a:cxnLst/>
            <a:rect l="l" t="t" r="r" b="b"/>
            <a:pathLst>
              <a:path w="18709497" h="11356732">
                <a:moveTo>
                  <a:pt x="0" y="0"/>
                </a:moveTo>
                <a:lnTo>
                  <a:pt x="18709497" y="0"/>
                </a:lnTo>
                <a:lnTo>
                  <a:pt x="18709497" y="11356732"/>
                </a:lnTo>
                <a:lnTo>
                  <a:pt x="0" y="113567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5000"/>
            </a:blip>
            <a:stretch>
              <a:fillRect l="-4969" t="-20528" r="-4840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 rot="-5400000">
            <a:off x="2206256" y="5053560"/>
            <a:ext cx="11535697" cy="964471"/>
          </a:xfrm>
          <a:custGeom>
            <a:avLst/>
            <a:gdLst/>
            <a:ahLst/>
            <a:cxnLst/>
            <a:rect l="l" t="t" r="r" b="b"/>
            <a:pathLst>
              <a:path w="11535697" h="964471">
                <a:moveTo>
                  <a:pt x="0" y="0"/>
                </a:moveTo>
                <a:lnTo>
                  <a:pt x="11535697" y="0"/>
                </a:lnTo>
                <a:lnTo>
                  <a:pt x="11535697" y="964471"/>
                </a:lnTo>
                <a:lnTo>
                  <a:pt x="0" y="9644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l="-44037" t="-79574" r="-59539"/>
            </a:stretch>
          </a:blipFill>
        </p:spPr>
        <p:txBody>
          <a:bodyPr/>
          <a:lstStyle/>
          <a:p>
            <a:endParaRPr lang="en-MY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DA99C43-1ACF-2DC0-99AB-5BC0F96621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246" y="1286"/>
            <a:ext cx="18631845" cy="10285714"/>
          </a:xfrm>
          <a:prstGeom prst="rect">
            <a:avLst/>
          </a:prstGeom>
        </p:spPr>
      </p:pic>
      <p:sp>
        <p:nvSpPr>
          <p:cNvPr id="7" name="Freeform 7"/>
          <p:cNvSpPr/>
          <p:nvPr/>
        </p:nvSpPr>
        <p:spPr>
          <a:xfrm rot="-10800000">
            <a:off x="7616369" y="5535797"/>
            <a:ext cx="11535697" cy="964471"/>
          </a:xfrm>
          <a:custGeom>
            <a:avLst/>
            <a:gdLst/>
            <a:ahLst/>
            <a:cxnLst/>
            <a:rect l="l" t="t" r="r" b="b"/>
            <a:pathLst>
              <a:path w="11535697" h="964471">
                <a:moveTo>
                  <a:pt x="0" y="0"/>
                </a:moveTo>
                <a:lnTo>
                  <a:pt x="11535698" y="0"/>
                </a:lnTo>
                <a:lnTo>
                  <a:pt x="11535698" y="964471"/>
                </a:lnTo>
                <a:lnTo>
                  <a:pt x="0" y="9644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l="-44037" t="-79574" r="-59539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Freeform 8"/>
          <p:cNvSpPr/>
          <p:nvPr/>
        </p:nvSpPr>
        <p:spPr>
          <a:xfrm>
            <a:off x="11571753" y="-5803997"/>
            <a:ext cx="8233030" cy="8229600"/>
          </a:xfrm>
          <a:custGeom>
            <a:avLst/>
            <a:gdLst/>
            <a:ahLst/>
            <a:cxnLst/>
            <a:rect l="l" t="t" r="r" b="b"/>
            <a:pathLst>
              <a:path w="8233030" h="8229600">
                <a:moveTo>
                  <a:pt x="0" y="0"/>
                </a:moveTo>
                <a:lnTo>
                  <a:pt x="8233030" y="0"/>
                </a:lnTo>
                <a:lnTo>
                  <a:pt x="823303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9" name="Freeform 9"/>
          <p:cNvSpPr/>
          <p:nvPr/>
        </p:nvSpPr>
        <p:spPr>
          <a:xfrm>
            <a:off x="16460535" y="593533"/>
            <a:ext cx="1056492" cy="475422"/>
          </a:xfrm>
          <a:custGeom>
            <a:avLst/>
            <a:gdLst/>
            <a:ahLst/>
            <a:cxnLst/>
            <a:rect l="l" t="t" r="r" b="b"/>
            <a:pathLst>
              <a:path w="1056492" h="475422">
                <a:moveTo>
                  <a:pt x="0" y="0"/>
                </a:moveTo>
                <a:lnTo>
                  <a:pt x="1056493" y="0"/>
                </a:lnTo>
                <a:lnTo>
                  <a:pt x="1056493" y="475421"/>
                </a:lnTo>
                <a:lnTo>
                  <a:pt x="0" y="47542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0" name="TextBox 10"/>
          <p:cNvSpPr txBox="1"/>
          <p:nvPr/>
        </p:nvSpPr>
        <p:spPr>
          <a:xfrm>
            <a:off x="8324752" y="901793"/>
            <a:ext cx="8664029" cy="23241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65"/>
              </a:lnSpc>
            </a:pPr>
            <a:r>
              <a:rPr lang="en-US" sz="8634" spc="846">
                <a:solidFill>
                  <a:srgbClr val="231F20"/>
                </a:solidFill>
                <a:latin typeface="Anton"/>
                <a:ea typeface="Anton"/>
                <a:cs typeface="Anton"/>
                <a:sym typeface="Anton"/>
              </a:rPr>
              <a:t>INTERNAL</a:t>
            </a:r>
          </a:p>
          <a:p>
            <a:pPr marL="0" lvl="0" indent="0" algn="l">
              <a:lnSpc>
                <a:spcPts val="9065"/>
              </a:lnSpc>
            </a:pPr>
            <a:r>
              <a:rPr lang="en-US" sz="8634" spc="846">
                <a:solidFill>
                  <a:srgbClr val="CC4230"/>
                </a:solidFill>
                <a:latin typeface="Anton"/>
                <a:ea typeface="Anton"/>
                <a:cs typeface="Anton"/>
                <a:sym typeface="Anton"/>
              </a:rPr>
              <a:t>TRANSFORMATION</a:t>
            </a:r>
          </a:p>
        </p:txBody>
      </p:sp>
      <p:grpSp>
        <p:nvGrpSpPr>
          <p:cNvPr id="11" name="Group 11"/>
          <p:cNvGrpSpPr/>
          <p:nvPr/>
        </p:nvGrpSpPr>
        <p:grpSpPr>
          <a:xfrm rot="-10800000">
            <a:off x="7616369" y="6489884"/>
            <a:ext cx="10671630" cy="3213052"/>
            <a:chOff x="0" y="0"/>
            <a:chExt cx="3094813" cy="88161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094813" cy="881618"/>
            </a:xfrm>
            <a:custGeom>
              <a:avLst/>
              <a:gdLst/>
              <a:ahLst/>
              <a:cxnLst/>
              <a:rect l="l" t="t" r="r" b="b"/>
              <a:pathLst>
                <a:path w="3094813" h="881618">
                  <a:moveTo>
                    <a:pt x="0" y="0"/>
                  </a:moveTo>
                  <a:lnTo>
                    <a:pt x="3094813" y="0"/>
                  </a:lnTo>
                  <a:lnTo>
                    <a:pt x="3094813" y="881618"/>
                  </a:lnTo>
                  <a:lnTo>
                    <a:pt x="0" y="881618"/>
                  </a:lnTo>
                  <a:close/>
                </a:path>
              </a:pathLst>
            </a:custGeom>
            <a:solidFill>
              <a:srgbClr val="F2F2F2">
                <a:alpha val="33725"/>
              </a:srgbClr>
            </a:solidFill>
            <a:ln w="47625" cap="sq">
              <a:solidFill>
                <a:srgbClr val="F6F6F6">
                  <a:alpha val="33725"/>
                </a:srgbClr>
              </a:solidFill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3094813" cy="9197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AutoShape 14"/>
          <p:cNvSpPr/>
          <p:nvPr/>
        </p:nvSpPr>
        <p:spPr>
          <a:xfrm flipV="1">
            <a:off x="13199168" y="7060416"/>
            <a:ext cx="0" cy="1740120"/>
          </a:xfrm>
          <a:prstGeom prst="line">
            <a:avLst/>
          </a:prstGeom>
          <a:ln w="9525" cap="flat">
            <a:solidFill>
              <a:srgbClr val="1F1F1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grpSp>
        <p:nvGrpSpPr>
          <p:cNvPr id="15" name="Group 15"/>
          <p:cNvGrpSpPr/>
          <p:nvPr/>
        </p:nvGrpSpPr>
        <p:grpSpPr>
          <a:xfrm>
            <a:off x="10681395" y="6291959"/>
            <a:ext cx="5073763" cy="898556"/>
            <a:chOff x="0" y="0"/>
            <a:chExt cx="6765017" cy="1198074"/>
          </a:xfrm>
        </p:grpSpPr>
        <p:grpSp>
          <p:nvGrpSpPr>
            <p:cNvPr id="16" name="Group 16"/>
            <p:cNvGrpSpPr/>
            <p:nvPr/>
          </p:nvGrpSpPr>
          <p:grpSpPr>
            <a:xfrm>
              <a:off x="0" y="0"/>
              <a:ext cx="6765017" cy="645786"/>
              <a:chOff x="0" y="0"/>
              <a:chExt cx="1495971" cy="142805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1495971" cy="142805"/>
              </a:xfrm>
              <a:custGeom>
                <a:avLst/>
                <a:gdLst/>
                <a:ahLst/>
                <a:cxnLst/>
                <a:rect l="l" t="t" r="r" b="b"/>
                <a:pathLst>
                  <a:path w="1495971" h="142805">
                    <a:moveTo>
                      <a:pt x="71402" y="0"/>
                    </a:moveTo>
                    <a:lnTo>
                      <a:pt x="1424569" y="0"/>
                    </a:lnTo>
                    <a:cubicBezTo>
                      <a:pt x="1443506" y="0"/>
                      <a:pt x="1461667" y="7523"/>
                      <a:pt x="1475058" y="20913"/>
                    </a:cubicBezTo>
                    <a:cubicBezTo>
                      <a:pt x="1488449" y="34304"/>
                      <a:pt x="1495971" y="52465"/>
                      <a:pt x="1495971" y="71402"/>
                    </a:cubicBezTo>
                    <a:lnTo>
                      <a:pt x="1495971" y="71402"/>
                    </a:lnTo>
                    <a:cubicBezTo>
                      <a:pt x="1495971" y="110837"/>
                      <a:pt x="1464003" y="142805"/>
                      <a:pt x="1424569" y="142805"/>
                    </a:cubicBezTo>
                    <a:lnTo>
                      <a:pt x="71402" y="142805"/>
                    </a:lnTo>
                    <a:cubicBezTo>
                      <a:pt x="31968" y="142805"/>
                      <a:pt x="0" y="110837"/>
                      <a:pt x="0" y="71402"/>
                    </a:cubicBezTo>
                    <a:lnTo>
                      <a:pt x="0" y="71402"/>
                    </a:lnTo>
                    <a:cubicBezTo>
                      <a:pt x="0" y="31968"/>
                      <a:pt x="31968" y="0"/>
                      <a:pt x="71402" y="0"/>
                    </a:cubicBezTo>
                    <a:close/>
                  </a:path>
                </a:pathLst>
              </a:custGeom>
              <a:solidFill>
                <a:srgbClr val="1F1F1F"/>
              </a:solidFill>
            </p:spPr>
            <p:txBody>
              <a:bodyPr/>
              <a:lstStyle/>
              <a:p>
                <a:endParaRPr lang="en-MY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-85725"/>
                <a:ext cx="1495971" cy="2285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578"/>
                  </a:lnSpc>
                </a:pPr>
                <a:endParaRPr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388803" y="3208"/>
              <a:ext cx="5987412" cy="1194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620"/>
                </a:lnSpc>
              </a:pPr>
              <a:r>
                <a:rPr lang="en-US" sz="2585" b="1" spc="77">
                  <a:solidFill>
                    <a:srgbClr val="F6F6F6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More Than a Business Decision</a:t>
              </a:r>
            </a:p>
          </p:txBody>
        </p:sp>
      </p:grpSp>
      <p:sp>
        <p:nvSpPr>
          <p:cNvPr id="20" name="AutoShape 20"/>
          <p:cNvSpPr/>
          <p:nvPr/>
        </p:nvSpPr>
        <p:spPr>
          <a:xfrm flipH="1" flipV="1">
            <a:off x="8385113" y="3225914"/>
            <a:ext cx="8603669" cy="165"/>
          </a:xfrm>
          <a:prstGeom prst="line">
            <a:avLst/>
          </a:prstGeom>
          <a:ln w="28575" cap="flat">
            <a:solidFill>
              <a:srgbClr val="CC42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21" name="AutoShape 21"/>
          <p:cNvSpPr/>
          <p:nvPr/>
        </p:nvSpPr>
        <p:spPr>
          <a:xfrm>
            <a:off x="8181720" y="9702936"/>
            <a:ext cx="10106279" cy="0"/>
          </a:xfrm>
          <a:prstGeom prst="line">
            <a:avLst/>
          </a:prstGeom>
          <a:ln w="9525" cap="flat">
            <a:solidFill>
              <a:srgbClr val="F6F6F6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22" name="Freeform 22"/>
          <p:cNvSpPr/>
          <p:nvPr/>
        </p:nvSpPr>
        <p:spPr>
          <a:xfrm>
            <a:off x="7170305" y="9688648"/>
            <a:ext cx="12067251" cy="964471"/>
          </a:xfrm>
          <a:custGeom>
            <a:avLst/>
            <a:gdLst/>
            <a:ahLst/>
            <a:cxnLst/>
            <a:rect l="l" t="t" r="r" b="b"/>
            <a:pathLst>
              <a:path w="12067251" h="964471">
                <a:moveTo>
                  <a:pt x="0" y="0"/>
                </a:moveTo>
                <a:lnTo>
                  <a:pt x="12067251" y="0"/>
                </a:lnTo>
                <a:lnTo>
                  <a:pt x="12067251" y="964471"/>
                </a:lnTo>
                <a:lnTo>
                  <a:pt x="0" y="9644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7000"/>
            </a:blip>
            <a:stretch>
              <a:fillRect l="-37693" t="-79574" r="-56916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23" name="Group 23"/>
          <p:cNvGrpSpPr/>
          <p:nvPr/>
        </p:nvGrpSpPr>
        <p:grpSpPr>
          <a:xfrm>
            <a:off x="7270859" y="9191061"/>
            <a:ext cx="11017141" cy="491271"/>
            <a:chOff x="0" y="0"/>
            <a:chExt cx="3226333" cy="129388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3226333" cy="129388"/>
            </a:xfrm>
            <a:custGeom>
              <a:avLst/>
              <a:gdLst/>
              <a:ahLst/>
              <a:cxnLst/>
              <a:rect l="l" t="t" r="r" b="b"/>
              <a:pathLst>
                <a:path w="3226333" h="129388">
                  <a:moveTo>
                    <a:pt x="0" y="0"/>
                  </a:moveTo>
                  <a:lnTo>
                    <a:pt x="3226333" y="0"/>
                  </a:lnTo>
                  <a:lnTo>
                    <a:pt x="3226333" y="129388"/>
                  </a:lnTo>
                  <a:lnTo>
                    <a:pt x="0" y="129388"/>
                  </a:lnTo>
                  <a:close/>
                </a:path>
              </a:pathLst>
            </a:custGeom>
            <a:solidFill>
              <a:srgbClr val="CC4230"/>
            </a:solidFill>
            <a:ln w="38100" cap="sq">
              <a:solidFill>
                <a:srgbClr val="F6F6F6"/>
              </a:solidFill>
              <a:prstDash val="solid"/>
              <a:miter/>
            </a:ln>
          </p:spPr>
          <p:txBody>
            <a:bodyPr/>
            <a:lstStyle/>
            <a:p>
              <a:endParaRPr lang="en-MY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85725"/>
              <a:ext cx="3226333" cy="2151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>
            <a:off x="98481" y="5784123"/>
            <a:ext cx="1098120" cy="181689"/>
          </a:xfrm>
          <a:custGeom>
            <a:avLst/>
            <a:gdLst/>
            <a:ahLst/>
            <a:cxnLst/>
            <a:rect l="l" t="t" r="r" b="b"/>
            <a:pathLst>
              <a:path w="1098120" h="181689">
                <a:moveTo>
                  <a:pt x="0" y="0"/>
                </a:moveTo>
                <a:lnTo>
                  <a:pt x="1098120" y="0"/>
                </a:lnTo>
                <a:lnTo>
                  <a:pt x="1098120" y="181689"/>
                </a:lnTo>
                <a:lnTo>
                  <a:pt x="0" y="18168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7" name="Freeform 27"/>
          <p:cNvSpPr/>
          <p:nvPr/>
        </p:nvSpPr>
        <p:spPr>
          <a:xfrm>
            <a:off x="7939503" y="9620287"/>
            <a:ext cx="8233030" cy="8229600"/>
          </a:xfrm>
          <a:custGeom>
            <a:avLst/>
            <a:gdLst/>
            <a:ahLst/>
            <a:cxnLst/>
            <a:rect l="l" t="t" r="r" b="b"/>
            <a:pathLst>
              <a:path w="8233030" h="8229600">
                <a:moveTo>
                  <a:pt x="0" y="0"/>
                </a:moveTo>
                <a:lnTo>
                  <a:pt x="8233030" y="0"/>
                </a:lnTo>
                <a:lnTo>
                  <a:pt x="823303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8" name="TextBox 28"/>
          <p:cNvSpPr txBox="1"/>
          <p:nvPr/>
        </p:nvSpPr>
        <p:spPr>
          <a:xfrm>
            <a:off x="8385113" y="3571356"/>
            <a:ext cx="8912169" cy="1977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89"/>
              </a:lnSpc>
            </a:pPr>
            <a:r>
              <a:rPr lang="en-US" sz="2199" b="1">
                <a:solidFill>
                  <a:srgbClr val="181818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What looked like a business choice from the outside was actually a deep personal transformation on the inside.</a:t>
            </a:r>
          </a:p>
          <a:p>
            <a:pPr algn="l">
              <a:lnSpc>
                <a:spcPts val="3189"/>
              </a:lnSpc>
            </a:pPr>
            <a:endParaRPr lang="en-US" sz="2199" b="1">
              <a:solidFill>
                <a:srgbClr val="181818"/>
              </a:solidFill>
              <a:latin typeface="Open Sans Medium"/>
              <a:ea typeface="Open Sans Medium"/>
              <a:cs typeface="Open Sans Medium"/>
              <a:sym typeface="Open Sans Medium"/>
            </a:endParaRPr>
          </a:p>
          <a:p>
            <a:pPr algn="l">
              <a:lnSpc>
                <a:spcPts val="3189"/>
              </a:lnSpc>
            </a:pPr>
            <a:r>
              <a:rPr lang="en-US" sz="2199" b="1">
                <a:solidFill>
                  <a:srgbClr val="181818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I came from a business that was doing well stable and growing</a:t>
            </a:r>
          </a:p>
          <a:p>
            <a:pPr marL="0" lvl="0" indent="0" algn="l">
              <a:lnSpc>
                <a:spcPts val="3189"/>
              </a:lnSpc>
            </a:pPr>
            <a:r>
              <a:rPr lang="en-US" sz="2199" b="1">
                <a:solidFill>
                  <a:srgbClr val="181818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But when e-commerce performance declined, everything changed.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652945" y="7057164"/>
            <a:ext cx="1987250" cy="81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33"/>
              </a:lnSpc>
              <a:spcBef>
                <a:spcPct val="0"/>
              </a:spcBef>
            </a:pPr>
            <a:r>
              <a:rPr lang="en-US" sz="4095" b="1">
                <a:solidFill>
                  <a:srgbClr val="CC4230"/>
                </a:solidFill>
                <a:latin typeface="Agrandir Bold"/>
                <a:ea typeface="Agrandir Bold"/>
                <a:cs typeface="Agrandir Bold"/>
                <a:sym typeface="Agrandir Bold"/>
              </a:rPr>
              <a:t>2025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3218276" y="7892376"/>
            <a:ext cx="4856588" cy="727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40"/>
              </a:lnSpc>
            </a:pPr>
            <a:r>
              <a:rPr lang="en-US" sz="2100" b="1">
                <a:solidFill>
                  <a:srgbClr val="1F1F1F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Stepping on camera, going live, embracing a new era of business.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7915609" y="9181875"/>
            <a:ext cx="3489508" cy="409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83"/>
              </a:lnSpc>
            </a:pPr>
            <a:r>
              <a:rPr lang="en-US" sz="2171">
                <a:solidFill>
                  <a:srgbClr val="F6F6F6"/>
                </a:solidFill>
                <a:latin typeface="Open Sans"/>
                <a:ea typeface="Open Sans"/>
                <a:cs typeface="Open Sans"/>
                <a:sym typeface="Open Sans"/>
              </a:rPr>
              <a:t>Networking Opportunities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1779555" y="9181875"/>
            <a:ext cx="2439484" cy="409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83"/>
              </a:lnSpc>
            </a:pPr>
            <a:r>
              <a:rPr lang="en-US" sz="2171">
                <a:solidFill>
                  <a:srgbClr val="F6F6F6"/>
                </a:solidFill>
                <a:latin typeface="Open Sans"/>
                <a:ea typeface="Open Sans"/>
                <a:cs typeface="Open Sans"/>
                <a:sym typeface="Open Sans"/>
              </a:rPr>
              <a:t>Leadership Tips</a:t>
            </a:r>
          </a:p>
        </p:txBody>
      </p:sp>
      <p:grpSp>
        <p:nvGrpSpPr>
          <p:cNvPr id="33" name="Group 33"/>
          <p:cNvGrpSpPr/>
          <p:nvPr/>
        </p:nvGrpSpPr>
        <p:grpSpPr>
          <a:xfrm>
            <a:off x="-228598" y="5749189"/>
            <a:ext cx="7876499" cy="4903929"/>
            <a:chOff x="0" y="0"/>
            <a:chExt cx="10213248" cy="6048699"/>
          </a:xfrm>
        </p:grpSpPr>
        <p:pic>
          <p:nvPicPr>
            <p:cNvPr id="34" name="Picture 34"/>
            <p:cNvPicPr>
              <a:picLocks noChangeAspect="1"/>
            </p:cNvPicPr>
            <p:nvPr/>
          </p:nvPicPr>
          <p:blipFill>
            <a:blip r:embed="rId9"/>
            <a:srcRect l="5058" t="10281" b="5222"/>
            <a:stretch>
              <a:fillRect/>
            </a:stretch>
          </p:blipFill>
          <p:spPr>
            <a:xfrm>
              <a:off x="0" y="0"/>
              <a:ext cx="10213248" cy="6048699"/>
            </a:xfrm>
            <a:prstGeom prst="rect">
              <a:avLst/>
            </a:prstGeom>
          </p:spPr>
        </p:pic>
      </p:grpSp>
      <p:sp>
        <p:nvSpPr>
          <p:cNvPr id="35" name="TextBox 35"/>
          <p:cNvSpPr txBox="1"/>
          <p:nvPr/>
        </p:nvSpPr>
        <p:spPr>
          <a:xfrm>
            <a:off x="8412192" y="7057164"/>
            <a:ext cx="3754068" cy="819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0"/>
              </a:lnSpc>
              <a:spcBef>
                <a:spcPct val="0"/>
              </a:spcBef>
            </a:pPr>
            <a:r>
              <a:rPr lang="en-US" sz="4100" b="1">
                <a:solidFill>
                  <a:srgbClr val="CC4230"/>
                </a:solidFill>
                <a:latin typeface="Agrandir Bold"/>
                <a:ea typeface="Agrandir Bold"/>
                <a:cs typeface="Agrandir Bold"/>
                <a:sym typeface="Agrandir Bold"/>
              </a:rPr>
              <a:t>2023 – 2024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939503" y="7892376"/>
            <a:ext cx="4699447" cy="727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940"/>
              </a:lnSpc>
            </a:pPr>
            <a:r>
              <a:rPr lang="en-US" sz="2100" b="1">
                <a:solidFill>
                  <a:srgbClr val="1F1F1F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Challenging seasons: Building behind the scenes, navigating challenges.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4457164" y="9181875"/>
            <a:ext cx="3489508" cy="409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83"/>
              </a:lnSpc>
            </a:pPr>
            <a:r>
              <a:rPr lang="en-US" sz="2171">
                <a:solidFill>
                  <a:srgbClr val="F6F6F6"/>
                </a:solidFill>
                <a:latin typeface="Open Sans"/>
                <a:ea typeface="Open Sans"/>
                <a:cs typeface="Open Sans"/>
                <a:sym typeface="Open Sans"/>
              </a:rPr>
              <a:t>Business Opportunities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0" y="-23671"/>
            <a:ext cx="18709497" cy="11028283"/>
          </a:xfrm>
          <a:custGeom>
            <a:avLst/>
            <a:gdLst/>
            <a:ahLst/>
            <a:cxnLst/>
            <a:rect l="l" t="t" r="r" b="b"/>
            <a:pathLst>
              <a:path w="18709497" h="11356732">
                <a:moveTo>
                  <a:pt x="0" y="0"/>
                </a:moveTo>
                <a:lnTo>
                  <a:pt x="18709497" y="0"/>
                </a:lnTo>
                <a:lnTo>
                  <a:pt x="18709497" y="11356732"/>
                </a:lnTo>
                <a:lnTo>
                  <a:pt x="0" y="113567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5000"/>
            </a:blip>
            <a:stretch>
              <a:fillRect l="-4969" t="-20528" r="-4840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4" name="Group 4"/>
          <p:cNvGrpSpPr/>
          <p:nvPr/>
        </p:nvGrpSpPr>
        <p:grpSpPr>
          <a:xfrm>
            <a:off x="12551826" y="-60444"/>
            <a:ext cx="6157672" cy="11430795"/>
            <a:chOff x="0" y="0"/>
            <a:chExt cx="1876137" cy="28731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876137" cy="2873164"/>
            </a:xfrm>
            <a:custGeom>
              <a:avLst/>
              <a:gdLst/>
              <a:ahLst/>
              <a:cxnLst/>
              <a:rect l="l" t="t" r="r" b="b"/>
              <a:pathLst>
                <a:path w="1876137" h="2873164">
                  <a:moveTo>
                    <a:pt x="0" y="0"/>
                  </a:moveTo>
                  <a:lnTo>
                    <a:pt x="1876137" y="0"/>
                  </a:lnTo>
                  <a:lnTo>
                    <a:pt x="1876137" y="2873164"/>
                  </a:lnTo>
                  <a:lnTo>
                    <a:pt x="0" y="2873164"/>
                  </a:lnTo>
                  <a:close/>
                </a:path>
              </a:pathLst>
            </a:custGeom>
            <a:gradFill rotWithShape="1">
              <a:gsLst>
                <a:gs pos="0">
                  <a:srgbClr val="DF4634">
                    <a:alpha val="85000"/>
                  </a:srgbClr>
                </a:gs>
                <a:gs pos="100000">
                  <a:srgbClr val="7F1300">
                    <a:alpha val="85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n-MY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876137" cy="29112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AutoShape 7"/>
          <p:cNvSpPr/>
          <p:nvPr/>
        </p:nvSpPr>
        <p:spPr>
          <a:xfrm flipV="1">
            <a:off x="17771313" y="-233493"/>
            <a:ext cx="0" cy="10831514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8" name="AutoShape 8"/>
          <p:cNvSpPr/>
          <p:nvPr/>
        </p:nvSpPr>
        <p:spPr>
          <a:xfrm flipH="1">
            <a:off x="11948691" y="8095170"/>
            <a:ext cx="7677312" cy="0"/>
          </a:xfrm>
          <a:prstGeom prst="line">
            <a:avLst/>
          </a:prstGeom>
          <a:ln w="9525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9" name="Freeform 9"/>
          <p:cNvSpPr/>
          <p:nvPr/>
        </p:nvSpPr>
        <p:spPr>
          <a:xfrm>
            <a:off x="980697" y="4188367"/>
            <a:ext cx="1330501" cy="220137"/>
          </a:xfrm>
          <a:custGeom>
            <a:avLst/>
            <a:gdLst/>
            <a:ahLst/>
            <a:cxnLst/>
            <a:rect l="l" t="t" r="r" b="b"/>
            <a:pathLst>
              <a:path w="1330501" h="220137">
                <a:moveTo>
                  <a:pt x="0" y="0"/>
                </a:moveTo>
                <a:lnTo>
                  <a:pt x="1330500" y="0"/>
                </a:lnTo>
                <a:lnTo>
                  <a:pt x="1330500" y="220138"/>
                </a:lnTo>
                <a:lnTo>
                  <a:pt x="0" y="2201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1817085" y="-1870171"/>
            <a:ext cx="5207451" cy="7013671"/>
            <a:chOff x="0" y="0"/>
            <a:chExt cx="3632200" cy="4892040"/>
          </a:xfrm>
        </p:grpSpPr>
        <p:sp>
          <p:nvSpPr>
            <p:cNvPr id="11" name="Freeform 11"/>
            <p:cNvSpPr/>
            <p:nvPr/>
          </p:nvSpPr>
          <p:spPr>
            <a:xfrm>
              <a:off x="15240" y="15240"/>
              <a:ext cx="3600450" cy="4860290"/>
            </a:xfrm>
            <a:custGeom>
              <a:avLst/>
              <a:gdLst/>
              <a:ahLst/>
              <a:cxnLst/>
              <a:rect l="l" t="t" r="r" b="b"/>
              <a:pathLst>
                <a:path w="3600450" h="4860290">
                  <a:moveTo>
                    <a:pt x="0" y="0"/>
                  </a:moveTo>
                  <a:lnTo>
                    <a:pt x="3600450" y="0"/>
                  </a:lnTo>
                  <a:lnTo>
                    <a:pt x="3600450" y="4860290"/>
                  </a:lnTo>
                  <a:lnTo>
                    <a:pt x="0" y="4860290"/>
                  </a:lnTo>
                  <a:close/>
                </a:path>
              </a:pathLst>
            </a:custGeom>
            <a:blipFill>
              <a:blip r:embed="rId5"/>
              <a:stretch>
                <a:fillRect l="-21667" t="-2687" r="-21246" b="-17960"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0"/>
              <a:ext cx="3632200" cy="4892040"/>
            </a:xfrm>
            <a:custGeom>
              <a:avLst/>
              <a:gdLst/>
              <a:ahLst/>
              <a:cxnLst/>
              <a:rect l="l" t="t" r="r" b="b"/>
              <a:pathLst>
                <a:path w="3632200" h="4892040">
                  <a:moveTo>
                    <a:pt x="3632200" y="4892040"/>
                  </a:moveTo>
                  <a:lnTo>
                    <a:pt x="0" y="489204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892040"/>
                  </a:lnTo>
                  <a:close/>
                  <a:moveTo>
                    <a:pt x="31750" y="4860290"/>
                  </a:moveTo>
                  <a:lnTo>
                    <a:pt x="3600450" y="486029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86029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13" name="Freeform 13"/>
          <p:cNvSpPr/>
          <p:nvPr/>
        </p:nvSpPr>
        <p:spPr>
          <a:xfrm>
            <a:off x="-3218444" y="4717611"/>
            <a:ext cx="14128431" cy="10491303"/>
          </a:xfrm>
          <a:custGeom>
            <a:avLst/>
            <a:gdLst/>
            <a:ahLst/>
            <a:cxnLst/>
            <a:rect l="l" t="t" r="r" b="b"/>
            <a:pathLst>
              <a:path w="14128431" h="10491303">
                <a:moveTo>
                  <a:pt x="0" y="0"/>
                </a:moveTo>
                <a:lnTo>
                  <a:pt x="14128431" y="0"/>
                </a:lnTo>
                <a:lnTo>
                  <a:pt x="14128431" y="10491303"/>
                </a:lnTo>
                <a:lnTo>
                  <a:pt x="0" y="104913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1000"/>
            </a:blip>
            <a:stretch>
              <a:fillRect l="-14104" r="-6884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0091958" y="5489941"/>
            <a:ext cx="5207451" cy="7013671"/>
            <a:chOff x="0" y="0"/>
            <a:chExt cx="3632200" cy="4892040"/>
          </a:xfrm>
        </p:grpSpPr>
        <p:sp>
          <p:nvSpPr>
            <p:cNvPr id="15" name="Freeform 15"/>
            <p:cNvSpPr/>
            <p:nvPr/>
          </p:nvSpPr>
          <p:spPr>
            <a:xfrm rot="5400000" flipH="1" flipV="1">
              <a:off x="-614680" y="645160"/>
              <a:ext cx="4860290" cy="3600450"/>
            </a:xfrm>
            <a:custGeom>
              <a:avLst/>
              <a:gdLst/>
              <a:ahLst/>
              <a:cxnLst/>
              <a:rect l="l" t="t" r="r" b="b"/>
              <a:pathLst>
                <a:path w="4860290" h="3600450">
                  <a:moveTo>
                    <a:pt x="4860290" y="0"/>
                  </a:moveTo>
                  <a:lnTo>
                    <a:pt x="4860290" y="3600450"/>
                  </a:lnTo>
                  <a:lnTo>
                    <a:pt x="0" y="3600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66625"/>
              </a:stretch>
            </a:blipFill>
          </p:spPr>
          <p:txBody>
            <a:bodyPr/>
            <a:lstStyle/>
            <a:p>
              <a:endParaRPr lang="en-MY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0" y="0"/>
              <a:ext cx="3632200" cy="4892040"/>
            </a:xfrm>
            <a:custGeom>
              <a:avLst/>
              <a:gdLst/>
              <a:ahLst/>
              <a:cxnLst/>
              <a:rect l="l" t="t" r="r" b="b"/>
              <a:pathLst>
                <a:path w="3632200" h="4892040">
                  <a:moveTo>
                    <a:pt x="3632200" y="4892040"/>
                  </a:moveTo>
                  <a:lnTo>
                    <a:pt x="0" y="489204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892040"/>
                  </a:lnTo>
                  <a:close/>
                  <a:moveTo>
                    <a:pt x="31750" y="4860290"/>
                  </a:moveTo>
                  <a:lnTo>
                    <a:pt x="3600450" y="486029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86029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MY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-2405847" y="6232622"/>
            <a:ext cx="11953897" cy="5114333"/>
            <a:chOff x="0" y="0"/>
            <a:chExt cx="3148351" cy="134698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148351" cy="1346985"/>
            </a:xfrm>
            <a:custGeom>
              <a:avLst/>
              <a:gdLst/>
              <a:ahLst/>
              <a:cxnLst/>
              <a:rect l="l" t="t" r="r" b="b"/>
              <a:pathLst>
                <a:path w="3148351" h="1346985">
                  <a:moveTo>
                    <a:pt x="33030" y="0"/>
                  </a:moveTo>
                  <a:lnTo>
                    <a:pt x="3115321" y="0"/>
                  </a:lnTo>
                  <a:cubicBezTo>
                    <a:pt x="3133563" y="0"/>
                    <a:pt x="3148351" y="14788"/>
                    <a:pt x="3148351" y="33030"/>
                  </a:cubicBezTo>
                  <a:lnTo>
                    <a:pt x="3148351" y="1313955"/>
                  </a:lnTo>
                  <a:cubicBezTo>
                    <a:pt x="3148351" y="1322715"/>
                    <a:pt x="3144871" y="1331116"/>
                    <a:pt x="3138677" y="1337310"/>
                  </a:cubicBezTo>
                  <a:cubicBezTo>
                    <a:pt x="3132483" y="1343505"/>
                    <a:pt x="3124081" y="1346985"/>
                    <a:pt x="3115321" y="1346985"/>
                  </a:cubicBezTo>
                  <a:lnTo>
                    <a:pt x="33030" y="1346985"/>
                  </a:lnTo>
                  <a:cubicBezTo>
                    <a:pt x="24270" y="1346985"/>
                    <a:pt x="15869" y="1343505"/>
                    <a:pt x="9674" y="1337310"/>
                  </a:cubicBezTo>
                  <a:cubicBezTo>
                    <a:pt x="3480" y="1331116"/>
                    <a:pt x="0" y="1322715"/>
                    <a:pt x="0" y="1313955"/>
                  </a:cubicBezTo>
                  <a:lnTo>
                    <a:pt x="0" y="33030"/>
                  </a:lnTo>
                  <a:cubicBezTo>
                    <a:pt x="0" y="24270"/>
                    <a:pt x="3480" y="15869"/>
                    <a:pt x="9674" y="9674"/>
                  </a:cubicBezTo>
                  <a:cubicBezTo>
                    <a:pt x="15869" y="3480"/>
                    <a:pt x="24270" y="0"/>
                    <a:pt x="33030" y="0"/>
                  </a:cubicBezTo>
                  <a:close/>
                </a:path>
              </a:pathLst>
            </a:custGeom>
            <a:solidFill>
              <a:srgbClr val="FFFFFF">
                <a:alpha val="98824"/>
              </a:srgbClr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85725"/>
              <a:ext cx="3148351" cy="14327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814702" y="6735134"/>
            <a:ext cx="331990" cy="331990"/>
          </a:xfrm>
          <a:custGeom>
            <a:avLst/>
            <a:gdLst/>
            <a:ahLst/>
            <a:cxnLst/>
            <a:rect l="l" t="t" r="r" b="b"/>
            <a:pathLst>
              <a:path w="331990" h="331990">
                <a:moveTo>
                  <a:pt x="0" y="0"/>
                </a:moveTo>
                <a:lnTo>
                  <a:pt x="331989" y="0"/>
                </a:lnTo>
                <a:lnTo>
                  <a:pt x="331989" y="331990"/>
                </a:lnTo>
                <a:lnTo>
                  <a:pt x="0" y="3319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1" name="TextBox 21"/>
          <p:cNvSpPr txBox="1"/>
          <p:nvPr/>
        </p:nvSpPr>
        <p:spPr>
          <a:xfrm>
            <a:off x="980697" y="1162050"/>
            <a:ext cx="7928014" cy="1960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88"/>
              </a:lnSpc>
            </a:pPr>
            <a:r>
              <a:rPr lang="en-US" sz="7440" dirty="0">
                <a:solidFill>
                  <a:srgbClr val="181818"/>
                </a:solidFill>
                <a:latin typeface="Anton"/>
                <a:ea typeface="Anton"/>
                <a:cs typeface="Anton"/>
                <a:sym typeface="Anton"/>
              </a:rPr>
              <a:t>What This Journey </a:t>
            </a:r>
            <a:r>
              <a:rPr lang="en-US" sz="7440" dirty="0">
                <a:solidFill>
                  <a:srgbClr val="CC4230"/>
                </a:solidFill>
                <a:latin typeface="Anton"/>
                <a:ea typeface="Anton"/>
                <a:cs typeface="Anton"/>
                <a:sym typeface="Anton"/>
              </a:rPr>
              <a:t>Demanded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80697" y="4814782"/>
            <a:ext cx="7915365" cy="8844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14"/>
              </a:lnSpc>
            </a:pPr>
            <a:r>
              <a:rPr lang="en-US" sz="2190">
                <a:solidFill>
                  <a:srgbClr val="181818"/>
                </a:solidFill>
                <a:latin typeface="Open Sans"/>
                <a:ea typeface="Open Sans"/>
                <a:cs typeface="Open Sans"/>
                <a:sym typeface="Open Sans"/>
              </a:rPr>
              <a:t>The journey of entrepreneurship is not defined by success, but by how you respond to change and challenges.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80719" y="6639884"/>
            <a:ext cx="5465342" cy="42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14"/>
              </a:lnSpc>
            </a:pPr>
            <a:r>
              <a:rPr lang="en-US" sz="219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Execution matters more than ideas</a:t>
            </a:r>
          </a:p>
        </p:txBody>
      </p:sp>
      <p:sp>
        <p:nvSpPr>
          <p:cNvPr id="24" name="Freeform 24"/>
          <p:cNvSpPr/>
          <p:nvPr/>
        </p:nvSpPr>
        <p:spPr>
          <a:xfrm>
            <a:off x="6938141" y="-2439352"/>
            <a:ext cx="4411718" cy="4411718"/>
          </a:xfrm>
          <a:custGeom>
            <a:avLst/>
            <a:gdLst/>
            <a:ahLst/>
            <a:cxnLst/>
            <a:rect l="l" t="t" r="r" b="b"/>
            <a:pathLst>
              <a:path w="4411718" h="4411718">
                <a:moveTo>
                  <a:pt x="0" y="0"/>
                </a:moveTo>
                <a:lnTo>
                  <a:pt x="4411718" y="0"/>
                </a:lnTo>
                <a:lnTo>
                  <a:pt x="4411718" y="4411719"/>
                </a:lnTo>
                <a:lnTo>
                  <a:pt x="0" y="441171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87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5" name="TextBox 25"/>
          <p:cNvSpPr txBox="1"/>
          <p:nvPr/>
        </p:nvSpPr>
        <p:spPr>
          <a:xfrm>
            <a:off x="980697" y="3246692"/>
            <a:ext cx="4422775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sz="2200" b="1">
                <a:solidFill>
                  <a:srgbClr val="000000"/>
                </a:solidFill>
                <a:latin typeface="Open Sans Semi-Bold"/>
                <a:ea typeface="Open Sans Semi-Bold"/>
                <a:cs typeface="Open Sans Semi-Bold"/>
                <a:sym typeface="Open Sans Semi-Bold"/>
              </a:rPr>
              <a:t>What Livestreaming Really Takes</a:t>
            </a:r>
          </a:p>
        </p:txBody>
      </p:sp>
      <p:sp>
        <p:nvSpPr>
          <p:cNvPr id="26" name="Freeform 26"/>
          <p:cNvSpPr/>
          <p:nvPr/>
        </p:nvSpPr>
        <p:spPr>
          <a:xfrm>
            <a:off x="814702" y="7605060"/>
            <a:ext cx="331990" cy="331990"/>
          </a:xfrm>
          <a:custGeom>
            <a:avLst/>
            <a:gdLst/>
            <a:ahLst/>
            <a:cxnLst/>
            <a:rect l="l" t="t" r="r" b="b"/>
            <a:pathLst>
              <a:path w="331990" h="331990">
                <a:moveTo>
                  <a:pt x="0" y="0"/>
                </a:moveTo>
                <a:lnTo>
                  <a:pt x="331989" y="0"/>
                </a:lnTo>
                <a:lnTo>
                  <a:pt x="331989" y="331990"/>
                </a:lnTo>
                <a:lnTo>
                  <a:pt x="0" y="3319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7" name="TextBox 27"/>
          <p:cNvSpPr txBox="1"/>
          <p:nvPr/>
        </p:nvSpPr>
        <p:spPr>
          <a:xfrm>
            <a:off x="1280719" y="7509810"/>
            <a:ext cx="5465342" cy="42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14"/>
              </a:lnSpc>
            </a:pPr>
            <a:r>
              <a:rPr lang="en-US" sz="219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Adaptation is survival</a:t>
            </a:r>
          </a:p>
        </p:txBody>
      </p:sp>
      <p:sp>
        <p:nvSpPr>
          <p:cNvPr id="28" name="Freeform 28"/>
          <p:cNvSpPr/>
          <p:nvPr/>
        </p:nvSpPr>
        <p:spPr>
          <a:xfrm>
            <a:off x="814702" y="8470450"/>
            <a:ext cx="331990" cy="331990"/>
          </a:xfrm>
          <a:custGeom>
            <a:avLst/>
            <a:gdLst/>
            <a:ahLst/>
            <a:cxnLst/>
            <a:rect l="l" t="t" r="r" b="b"/>
            <a:pathLst>
              <a:path w="331990" h="331990">
                <a:moveTo>
                  <a:pt x="0" y="0"/>
                </a:moveTo>
                <a:lnTo>
                  <a:pt x="331989" y="0"/>
                </a:lnTo>
                <a:lnTo>
                  <a:pt x="331989" y="331990"/>
                </a:lnTo>
                <a:lnTo>
                  <a:pt x="0" y="3319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9" name="TextBox 29"/>
          <p:cNvSpPr txBox="1"/>
          <p:nvPr/>
        </p:nvSpPr>
        <p:spPr>
          <a:xfrm>
            <a:off x="1280719" y="8375200"/>
            <a:ext cx="5465342" cy="42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14"/>
              </a:lnSpc>
            </a:pPr>
            <a:r>
              <a:rPr lang="en-US" sz="219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Connection drives business</a:t>
            </a:r>
          </a:p>
        </p:txBody>
      </p:sp>
      <p:sp>
        <p:nvSpPr>
          <p:cNvPr id="30" name="Freeform 30"/>
          <p:cNvSpPr/>
          <p:nvPr/>
        </p:nvSpPr>
        <p:spPr>
          <a:xfrm>
            <a:off x="814702" y="9335840"/>
            <a:ext cx="331990" cy="331990"/>
          </a:xfrm>
          <a:custGeom>
            <a:avLst/>
            <a:gdLst/>
            <a:ahLst/>
            <a:cxnLst/>
            <a:rect l="l" t="t" r="r" b="b"/>
            <a:pathLst>
              <a:path w="331990" h="331990">
                <a:moveTo>
                  <a:pt x="0" y="0"/>
                </a:moveTo>
                <a:lnTo>
                  <a:pt x="331989" y="0"/>
                </a:lnTo>
                <a:lnTo>
                  <a:pt x="331989" y="331989"/>
                </a:lnTo>
                <a:lnTo>
                  <a:pt x="0" y="33198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1" name="TextBox 31"/>
          <p:cNvSpPr txBox="1"/>
          <p:nvPr/>
        </p:nvSpPr>
        <p:spPr>
          <a:xfrm>
            <a:off x="1280719" y="9240590"/>
            <a:ext cx="5465342" cy="427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14"/>
              </a:lnSpc>
            </a:pPr>
            <a:r>
              <a:rPr lang="en-US" sz="219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Resilience is everything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148" b="-1914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1" y="0"/>
            <a:ext cx="18288000" cy="10880788"/>
          </a:xfrm>
          <a:custGeom>
            <a:avLst/>
            <a:gdLst/>
            <a:ahLst/>
            <a:cxnLst/>
            <a:rect l="l" t="t" r="r" b="b"/>
            <a:pathLst>
              <a:path w="18709497" h="11762369">
                <a:moveTo>
                  <a:pt x="0" y="0"/>
                </a:moveTo>
                <a:lnTo>
                  <a:pt x="18709498" y="0"/>
                </a:lnTo>
                <a:lnTo>
                  <a:pt x="18709498" y="11762369"/>
                </a:lnTo>
                <a:lnTo>
                  <a:pt x="0" y="117623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3000"/>
            </a:blip>
            <a:stretch>
              <a:fillRect l="-2904" t="-16372" r="-6905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4" name="Group 4"/>
          <p:cNvGrpSpPr/>
          <p:nvPr/>
        </p:nvGrpSpPr>
        <p:grpSpPr>
          <a:xfrm>
            <a:off x="788227" y="4463563"/>
            <a:ext cx="17605605" cy="6443555"/>
            <a:chOff x="0" y="0"/>
            <a:chExt cx="5357456" cy="23174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357456" cy="2317410"/>
            </a:xfrm>
            <a:custGeom>
              <a:avLst/>
              <a:gdLst/>
              <a:ahLst/>
              <a:cxnLst/>
              <a:rect l="l" t="t" r="r" b="b"/>
              <a:pathLst>
                <a:path w="5357456" h="2317410">
                  <a:moveTo>
                    <a:pt x="19410" y="0"/>
                  </a:moveTo>
                  <a:lnTo>
                    <a:pt x="5338046" y="0"/>
                  </a:lnTo>
                  <a:cubicBezTo>
                    <a:pt x="5343194" y="0"/>
                    <a:pt x="5348131" y="2045"/>
                    <a:pt x="5351771" y="5685"/>
                  </a:cubicBezTo>
                  <a:cubicBezTo>
                    <a:pt x="5355411" y="9325"/>
                    <a:pt x="5357456" y="14262"/>
                    <a:pt x="5357456" y="19410"/>
                  </a:cubicBezTo>
                  <a:lnTo>
                    <a:pt x="5357456" y="2297999"/>
                  </a:lnTo>
                  <a:cubicBezTo>
                    <a:pt x="5357456" y="2303147"/>
                    <a:pt x="5355411" y="2308084"/>
                    <a:pt x="5351771" y="2311724"/>
                  </a:cubicBezTo>
                  <a:cubicBezTo>
                    <a:pt x="5348131" y="2315364"/>
                    <a:pt x="5343194" y="2317410"/>
                    <a:pt x="5338046" y="2317410"/>
                  </a:cubicBezTo>
                  <a:lnTo>
                    <a:pt x="19410" y="2317410"/>
                  </a:lnTo>
                  <a:cubicBezTo>
                    <a:pt x="14262" y="2317410"/>
                    <a:pt x="9325" y="2315364"/>
                    <a:pt x="5685" y="2311724"/>
                  </a:cubicBezTo>
                  <a:cubicBezTo>
                    <a:pt x="2045" y="2308084"/>
                    <a:pt x="0" y="2303147"/>
                    <a:pt x="0" y="2297999"/>
                  </a:cubicBezTo>
                  <a:lnTo>
                    <a:pt x="0" y="19410"/>
                  </a:lnTo>
                  <a:cubicBezTo>
                    <a:pt x="0" y="14262"/>
                    <a:pt x="2045" y="9325"/>
                    <a:pt x="5685" y="5685"/>
                  </a:cubicBezTo>
                  <a:cubicBezTo>
                    <a:pt x="9325" y="2045"/>
                    <a:pt x="14262" y="0"/>
                    <a:pt x="1941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F4634">
                    <a:alpha val="80000"/>
                  </a:srgbClr>
                </a:gs>
                <a:gs pos="100000">
                  <a:srgbClr val="7F1300">
                    <a:alpha val="8000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n-MY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85725"/>
              <a:ext cx="5357456" cy="24031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788514"/>
            <a:ext cx="13122948" cy="1559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290"/>
              </a:lnSpc>
            </a:pPr>
            <a:r>
              <a:rPr lang="en-US" sz="10328">
                <a:solidFill>
                  <a:srgbClr val="CC4230"/>
                </a:solidFill>
                <a:latin typeface="Anton"/>
                <a:ea typeface="Anton"/>
                <a:cs typeface="Anton"/>
                <a:sym typeface="Anton"/>
              </a:rPr>
              <a:t>3 Lessons Life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2279003"/>
            <a:ext cx="15717239" cy="1559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290"/>
              </a:lnSpc>
            </a:pPr>
            <a:r>
              <a:rPr lang="en-US" sz="10328">
                <a:solidFill>
                  <a:srgbClr val="262525"/>
                </a:solidFill>
                <a:latin typeface="Anton"/>
                <a:ea typeface="Anton"/>
                <a:cs typeface="Anton"/>
                <a:sym typeface="Anton"/>
              </a:rPr>
              <a:t>and Business Taught Me</a:t>
            </a:r>
          </a:p>
        </p:txBody>
      </p:sp>
      <p:sp>
        <p:nvSpPr>
          <p:cNvPr id="9" name="Freeform 9"/>
          <p:cNvSpPr/>
          <p:nvPr/>
        </p:nvSpPr>
        <p:spPr>
          <a:xfrm>
            <a:off x="10000088" y="-2548877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8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0" name="AutoShape 10"/>
          <p:cNvSpPr/>
          <p:nvPr/>
        </p:nvSpPr>
        <p:spPr>
          <a:xfrm flipH="1">
            <a:off x="8856219" y="1545009"/>
            <a:ext cx="10831514" cy="0"/>
          </a:xfrm>
          <a:prstGeom prst="line">
            <a:avLst/>
          </a:prstGeom>
          <a:ln w="19050" cap="flat">
            <a:solidFill>
              <a:srgbClr val="181818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grpSp>
        <p:nvGrpSpPr>
          <p:cNvPr id="11" name="Group 11"/>
          <p:cNvGrpSpPr/>
          <p:nvPr/>
        </p:nvGrpSpPr>
        <p:grpSpPr>
          <a:xfrm>
            <a:off x="17353442" y="1892780"/>
            <a:ext cx="449407" cy="449407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4230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67"/>
                </a:lnSpc>
              </a:pPr>
              <a:endParaRPr/>
            </a:p>
          </p:txBody>
        </p:sp>
      </p:grpSp>
      <p:sp>
        <p:nvSpPr>
          <p:cNvPr id="14" name="AutoShape 14"/>
          <p:cNvSpPr/>
          <p:nvPr/>
        </p:nvSpPr>
        <p:spPr>
          <a:xfrm>
            <a:off x="2587626" y="6681746"/>
            <a:ext cx="768182" cy="0"/>
          </a:xfrm>
          <a:prstGeom prst="line">
            <a:avLst/>
          </a:prstGeom>
          <a:ln w="57150" cap="flat">
            <a:solidFill>
              <a:srgbClr val="CBBE1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5" name="TextBox 15"/>
          <p:cNvSpPr txBox="1"/>
          <p:nvPr/>
        </p:nvSpPr>
        <p:spPr>
          <a:xfrm>
            <a:off x="2587626" y="5254138"/>
            <a:ext cx="1474530" cy="12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62"/>
              </a:lnSpc>
            </a:pPr>
            <a:r>
              <a:rPr lang="en-US" sz="811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01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587626" y="7172003"/>
            <a:ext cx="3827019" cy="516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83"/>
              </a:lnSpc>
            </a:pPr>
            <a:r>
              <a:rPr lang="en-US" sz="3347" b="1" spc="217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STAY POSITIVE</a:t>
            </a:r>
          </a:p>
        </p:txBody>
      </p:sp>
      <p:sp>
        <p:nvSpPr>
          <p:cNvPr id="17" name="AutoShape 17"/>
          <p:cNvSpPr/>
          <p:nvPr/>
        </p:nvSpPr>
        <p:spPr>
          <a:xfrm>
            <a:off x="7916393" y="6681746"/>
            <a:ext cx="768182" cy="0"/>
          </a:xfrm>
          <a:prstGeom prst="line">
            <a:avLst/>
          </a:prstGeom>
          <a:ln w="57150" cap="flat">
            <a:solidFill>
              <a:srgbClr val="CBBE1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8" name="TextBox 18"/>
          <p:cNvSpPr txBox="1"/>
          <p:nvPr/>
        </p:nvSpPr>
        <p:spPr>
          <a:xfrm>
            <a:off x="7916393" y="5254138"/>
            <a:ext cx="1448434" cy="12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62"/>
              </a:lnSpc>
            </a:pPr>
            <a:r>
              <a:rPr lang="en-US" sz="811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02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916393" y="7172003"/>
            <a:ext cx="2975863" cy="516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83"/>
              </a:lnSpc>
            </a:pPr>
            <a:r>
              <a:rPr lang="en-US" sz="3347" b="1" spc="217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 CREATIVE</a:t>
            </a:r>
          </a:p>
        </p:txBody>
      </p:sp>
      <p:sp>
        <p:nvSpPr>
          <p:cNvPr id="20" name="AutoShape 20"/>
          <p:cNvSpPr/>
          <p:nvPr/>
        </p:nvSpPr>
        <p:spPr>
          <a:xfrm>
            <a:off x="13035333" y="6681746"/>
            <a:ext cx="768182" cy="0"/>
          </a:xfrm>
          <a:prstGeom prst="line">
            <a:avLst/>
          </a:prstGeom>
          <a:ln w="57150" cap="flat">
            <a:solidFill>
              <a:srgbClr val="CBBE1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21" name="TextBox 21"/>
          <p:cNvSpPr txBox="1"/>
          <p:nvPr/>
        </p:nvSpPr>
        <p:spPr>
          <a:xfrm>
            <a:off x="13035333" y="7172003"/>
            <a:ext cx="3666650" cy="516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83"/>
              </a:lnSpc>
            </a:pPr>
            <a:r>
              <a:rPr lang="en-US" sz="3347" b="1" spc="217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STAY RESILIENT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035333" y="5254138"/>
            <a:ext cx="1474530" cy="1227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62"/>
              </a:lnSpc>
            </a:pPr>
            <a:r>
              <a:rPr lang="en-US" sz="8119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03</a:t>
            </a:r>
          </a:p>
        </p:txBody>
      </p:sp>
      <p:sp>
        <p:nvSpPr>
          <p:cNvPr id="23" name="Freeform 23"/>
          <p:cNvSpPr/>
          <p:nvPr/>
        </p:nvSpPr>
        <p:spPr>
          <a:xfrm rot="-10800000">
            <a:off x="1293523" y="3101916"/>
            <a:ext cx="17228815" cy="1361648"/>
          </a:xfrm>
          <a:custGeom>
            <a:avLst/>
            <a:gdLst/>
            <a:ahLst/>
            <a:cxnLst/>
            <a:rect l="l" t="t" r="r" b="b"/>
            <a:pathLst>
              <a:path w="18260880" h="1361648">
                <a:moveTo>
                  <a:pt x="0" y="0"/>
                </a:moveTo>
                <a:lnTo>
                  <a:pt x="18260881" y="0"/>
                </a:lnTo>
                <a:lnTo>
                  <a:pt x="18260881" y="1361647"/>
                </a:lnTo>
                <a:lnTo>
                  <a:pt x="0" y="13616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70647" t="-67698" b="-1080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4" name="Freeform 24"/>
          <p:cNvSpPr/>
          <p:nvPr/>
        </p:nvSpPr>
        <p:spPr>
          <a:xfrm>
            <a:off x="-234337" y="7334516"/>
            <a:ext cx="2036532" cy="4310120"/>
          </a:xfrm>
          <a:custGeom>
            <a:avLst/>
            <a:gdLst/>
            <a:ahLst/>
            <a:cxnLst/>
            <a:rect l="l" t="t" r="r" b="b"/>
            <a:pathLst>
              <a:path w="2036532" h="4310120">
                <a:moveTo>
                  <a:pt x="0" y="0"/>
                </a:moveTo>
                <a:lnTo>
                  <a:pt x="2036532" y="0"/>
                </a:lnTo>
                <a:lnTo>
                  <a:pt x="2036532" y="4310120"/>
                </a:lnTo>
                <a:lnTo>
                  <a:pt x="0" y="431012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25" name="TextBox 25"/>
          <p:cNvSpPr txBox="1"/>
          <p:nvPr/>
        </p:nvSpPr>
        <p:spPr>
          <a:xfrm rot="466925">
            <a:off x="-148375" y="7612668"/>
            <a:ext cx="1919440" cy="488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NOW</a:t>
            </a:r>
          </a:p>
        </p:txBody>
      </p:sp>
      <p:sp>
        <p:nvSpPr>
          <p:cNvPr id="26" name="TextBox 26"/>
          <p:cNvSpPr txBox="1"/>
          <p:nvPr/>
        </p:nvSpPr>
        <p:spPr>
          <a:xfrm rot="-439544">
            <a:off x="-196068" y="8362025"/>
            <a:ext cx="1919440" cy="502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00"/>
              </a:lnSpc>
              <a:spcBef>
                <a:spcPct val="0"/>
              </a:spcBef>
            </a:pPr>
            <a:r>
              <a:rPr lang="en-US" sz="292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NEVER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5833" y="8038205"/>
            <a:ext cx="1364788" cy="351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2"/>
              </a:lnSpc>
              <a:spcBef>
                <a:spcPct val="0"/>
              </a:spcBef>
            </a:pPr>
            <a:r>
              <a:rPr lang="en-US" sz="2059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OR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2587626" y="7883022"/>
            <a:ext cx="3904641" cy="1211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F6F6F6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Your mindset determines whether you survive long enough to win.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7921017" y="7852015"/>
            <a:ext cx="3904641" cy="1211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F6F6F6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When resources are limited, creativity becomes your greatest advantage.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3035333" y="7852015"/>
            <a:ext cx="4030375" cy="1211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400" b="1">
                <a:solidFill>
                  <a:srgbClr val="F6F6F6"/>
                </a:solidFill>
                <a:latin typeface="Open Sans Medium"/>
                <a:ea typeface="Open Sans Medium"/>
                <a:cs typeface="Open Sans Medium"/>
                <a:sym typeface="Open Sans Medium"/>
              </a:rPr>
              <a:t>When results don’t come, you keep showing up again and again, until they do.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>
            <a:off x="-805915" y="5832262"/>
            <a:ext cx="20044973" cy="4613392"/>
          </a:xfrm>
          <a:custGeom>
            <a:avLst/>
            <a:gdLst/>
            <a:ahLst/>
            <a:cxnLst/>
            <a:rect l="l" t="t" r="r" b="b"/>
            <a:pathLst>
              <a:path w="20044973" h="4613392">
                <a:moveTo>
                  <a:pt x="0" y="0"/>
                </a:moveTo>
                <a:lnTo>
                  <a:pt x="20044972" y="0"/>
                </a:lnTo>
                <a:lnTo>
                  <a:pt x="20044972" y="4613393"/>
                </a:lnTo>
                <a:lnTo>
                  <a:pt x="0" y="461339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4000"/>
            </a:blip>
            <a:stretch>
              <a:fillRect t="-190716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 rot="-10800000">
            <a:off x="-473936" y="4998835"/>
            <a:ext cx="20975173" cy="833428"/>
          </a:xfrm>
          <a:custGeom>
            <a:avLst/>
            <a:gdLst/>
            <a:ahLst/>
            <a:cxnLst/>
            <a:rect l="l" t="t" r="r" b="b"/>
            <a:pathLst>
              <a:path w="20975173" h="833428">
                <a:moveTo>
                  <a:pt x="0" y="0"/>
                </a:moveTo>
                <a:lnTo>
                  <a:pt x="20975173" y="0"/>
                </a:lnTo>
                <a:lnTo>
                  <a:pt x="20975173" y="833427"/>
                </a:lnTo>
                <a:lnTo>
                  <a:pt x="0" y="8334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4000"/>
            </a:blip>
            <a:stretch>
              <a:fillRect l="-15646" t="-180165" r="-35297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5" name="Freeform 5"/>
          <p:cNvSpPr/>
          <p:nvPr/>
        </p:nvSpPr>
        <p:spPr>
          <a:xfrm>
            <a:off x="15846679" y="-718901"/>
            <a:ext cx="6784757" cy="6784757"/>
          </a:xfrm>
          <a:custGeom>
            <a:avLst/>
            <a:gdLst/>
            <a:ahLst/>
            <a:cxnLst/>
            <a:rect l="l" t="t" r="r" b="b"/>
            <a:pathLst>
              <a:path w="6784757" h="6784757">
                <a:moveTo>
                  <a:pt x="0" y="0"/>
                </a:moveTo>
                <a:lnTo>
                  <a:pt x="6784757" y="0"/>
                </a:lnTo>
                <a:lnTo>
                  <a:pt x="6784757" y="6784756"/>
                </a:lnTo>
                <a:lnTo>
                  <a:pt x="0" y="678475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5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TextBox 6"/>
          <p:cNvSpPr txBox="1"/>
          <p:nvPr/>
        </p:nvSpPr>
        <p:spPr>
          <a:xfrm>
            <a:off x="1549634" y="1940693"/>
            <a:ext cx="10853865" cy="1064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50"/>
              </a:lnSpc>
            </a:pPr>
            <a:r>
              <a:rPr lang="en-US" sz="7950">
                <a:solidFill>
                  <a:srgbClr val="1F1F1F"/>
                </a:solidFill>
                <a:latin typeface="Gagalin"/>
                <a:ea typeface="Gagalin"/>
                <a:cs typeface="Gagalin"/>
                <a:sym typeface="Gagalin"/>
              </a:rPr>
              <a:t>Tough Times Don’t Last,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0692245" y="490445"/>
            <a:ext cx="6831062" cy="12202373"/>
            <a:chOff x="0" y="0"/>
            <a:chExt cx="718213" cy="128294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18213" cy="1282949"/>
            </a:xfrm>
            <a:custGeom>
              <a:avLst/>
              <a:gdLst/>
              <a:ahLst/>
              <a:cxnLst/>
              <a:rect l="l" t="t" r="r" b="b"/>
              <a:pathLst>
                <a:path w="718213" h="1282949">
                  <a:moveTo>
                    <a:pt x="0" y="0"/>
                  </a:moveTo>
                  <a:lnTo>
                    <a:pt x="718213" y="0"/>
                  </a:lnTo>
                  <a:lnTo>
                    <a:pt x="718213" y="1282949"/>
                  </a:lnTo>
                  <a:lnTo>
                    <a:pt x="0" y="1282949"/>
                  </a:lnTo>
                  <a:close/>
                </a:path>
              </a:pathLst>
            </a:custGeom>
            <a:blipFill>
              <a:blip r:embed="rId6"/>
              <a:stretch>
                <a:fillRect l="-14075" t="-42857" r="-56048"/>
              </a:stretch>
            </a:blipFill>
          </p:spPr>
          <p:txBody>
            <a:bodyPr/>
            <a:lstStyle/>
            <a:p>
              <a:endParaRPr lang="en-MY"/>
            </a:p>
          </p:txBody>
        </p:sp>
      </p:grpSp>
      <p:sp>
        <p:nvSpPr>
          <p:cNvPr id="9" name="Freeform 9"/>
          <p:cNvSpPr/>
          <p:nvPr/>
        </p:nvSpPr>
        <p:spPr>
          <a:xfrm flipV="1">
            <a:off x="-605010" y="8138959"/>
            <a:ext cx="20226988" cy="5385435"/>
          </a:xfrm>
          <a:custGeom>
            <a:avLst/>
            <a:gdLst/>
            <a:ahLst/>
            <a:cxnLst/>
            <a:rect l="l" t="t" r="r" b="b"/>
            <a:pathLst>
              <a:path w="20226988" h="5385435">
                <a:moveTo>
                  <a:pt x="0" y="5385435"/>
                </a:moveTo>
                <a:lnTo>
                  <a:pt x="20226988" y="5385435"/>
                </a:lnTo>
                <a:lnTo>
                  <a:pt x="20226988" y="0"/>
                </a:lnTo>
                <a:lnTo>
                  <a:pt x="0" y="0"/>
                </a:lnTo>
                <a:lnTo>
                  <a:pt x="0" y="5385435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0" name="Group 10"/>
          <p:cNvGrpSpPr/>
          <p:nvPr/>
        </p:nvGrpSpPr>
        <p:grpSpPr>
          <a:xfrm>
            <a:off x="0" y="2407817"/>
            <a:ext cx="455416" cy="3086100"/>
            <a:chOff x="0" y="0"/>
            <a:chExt cx="119945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9945" cy="812800"/>
            </a:xfrm>
            <a:custGeom>
              <a:avLst/>
              <a:gdLst/>
              <a:ahLst/>
              <a:cxnLst/>
              <a:rect l="l" t="t" r="r" b="b"/>
              <a:pathLst>
                <a:path w="119945" h="812800">
                  <a:moveTo>
                    <a:pt x="0" y="0"/>
                  </a:moveTo>
                  <a:lnTo>
                    <a:pt x="119945" y="0"/>
                  </a:lnTo>
                  <a:lnTo>
                    <a:pt x="119945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A41700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19945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>
            <a:off x="548781" y="410789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14" name="Group 14"/>
          <p:cNvGrpSpPr/>
          <p:nvPr/>
        </p:nvGrpSpPr>
        <p:grpSpPr>
          <a:xfrm rot="-5400000">
            <a:off x="3830781" y="5642007"/>
            <a:ext cx="44157" cy="4851197"/>
            <a:chOff x="0" y="0"/>
            <a:chExt cx="12543" cy="137802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543" cy="1378027"/>
            </a:xfrm>
            <a:custGeom>
              <a:avLst/>
              <a:gdLst/>
              <a:ahLst/>
              <a:cxnLst/>
              <a:rect l="l" t="t" r="r" b="b"/>
              <a:pathLst>
                <a:path w="12543" h="1378027">
                  <a:moveTo>
                    <a:pt x="0" y="0"/>
                  </a:moveTo>
                  <a:lnTo>
                    <a:pt x="12543" y="0"/>
                  </a:lnTo>
                  <a:lnTo>
                    <a:pt x="12543" y="1378027"/>
                  </a:lnTo>
                  <a:lnTo>
                    <a:pt x="0" y="1378027"/>
                  </a:lnTo>
                  <a:close/>
                </a:path>
              </a:pathLst>
            </a:custGeom>
            <a:solidFill>
              <a:srgbClr val="A41700"/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2543" cy="14161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549634" y="4676228"/>
            <a:ext cx="12558142" cy="400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 spc="845">
                <a:solidFill>
                  <a:srgbClr val="181818"/>
                </a:solidFill>
                <a:latin typeface="Open Sans"/>
                <a:ea typeface="Open Sans"/>
                <a:cs typeface="Open Sans"/>
                <a:sym typeface="Open Sans"/>
              </a:rPr>
              <a:t>ENDURE. ADAPT. OVERCOME.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49634" y="2960664"/>
            <a:ext cx="9880933" cy="172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89"/>
              </a:lnSpc>
            </a:pPr>
            <a:r>
              <a:rPr lang="en-US" sz="12989">
                <a:solidFill>
                  <a:srgbClr val="B62828"/>
                </a:solidFill>
                <a:latin typeface="Gagalin"/>
                <a:ea typeface="Gagalin"/>
                <a:cs typeface="Gagalin"/>
                <a:sym typeface="Gagalin"/>
              </a:rPr>
              <a:t>Tough Men Do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27261" y="6524853"/>
            <a:ext cx="9702119" cy="823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375"/>
              </a:lnSpc>
            </a:pPr>
            <a:r>
              <a:rPr lang="en-US" sz="5902" b="1" spc="-324">
                <a:solidFill>
                  <a:srgbClr val="1F1F1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You don’t wait for it to pass,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27261" y="7286113"/>
            <a:ext cx="5704193" cy="652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99"/>
              </a:lnSpc>
            </a:pPr>
            <a:r>
              <a:rPr lang="en-US" sz="4722" b="1" spc="-259">
                <a:solidFill>
                  <a:srgbClr val="181818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you push through it.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3" name="Freeform 3"/>
          <p:cNvSpPr/>
          <p:nvPr/>
        </p:nvSpPr>
        <p:spPr>
          <a:xfrm rot="-10800000">
            <a:off x="-285183" y="4674175"/>
            <a:ext cx="19142891" cy="2412705"/>
          </a:xfrm>
          <a:custGeom>
            <a:avLst/>
            <a:gdLst/>
            <a:ahLst/>
            <a:cxnLst/>
            <a:rect l="l" t="t" r="r" b="b"/>
            <a:pathLst>
              <a:path w="19142891" h="2412705">
                <a:moveTo>
                  <a:pt x="0" y="0"/>
                </a:moveTo>
                <a:lnTo>
                  <a:pt x="19142890" y="0"/>
                </a:lnTo>
                <a:lnTo>
                  <a:pt x="19142890" y="2412705"/>
                </a:lnTo>
                <a:lnTo>
                  <a:pt x="0" y="241270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</a:blip>
            <a:stretch>
              <a:fillRect t="-91412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4" name="Freeform 4"/>
          <p:cNvSpPr/>
          <p:nvPr/>
        </p:nvSpPr>
        <p:spPr>
          <a:xfrm>
            <a:off x="-590526" y="8485257"/>
            <a:ext cx="19469052" cy="2684896"/>
          </a:xfrm>
          <a:custGeom>
            <a:avLst/>
            <a:gdLst/>
            <a:ahLst/>
            <a:cxnLst/>
            <a:rect l="l" t="t" r="r" b="b"/>
            <a:pathLst>
              <a:path w="19469052" h="2684896">
                <a:moveTo>
                  <a:pt x="0" y="0"/>
                </a:moveTo>
                <a:lnTo>
                  <a:pt x="19469052" y="0"/>
                </a:lnTo>
                <a:lnTo>
                  <a:pt x="19469052" y="2684896"/>
                </a:lnTo>
                <a:lnTo>
                  <a:pt x="0" y="2684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</a:blip>
            <a:stretch>
              <a:fillRect t="-74938"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5" name="Freeform 5"/>
          <p:cNvSpPr/>
          <p:nvPr/>
        </p:nvSpPr>
        <p:spPr>
          <a:xfrm>
            <a:off x="16164575" y="5099168"/>
            <a:ext cx="1094725" cy="781360"/>
          </a:xfrm>
          <a:custGeom>
            <a:avLst/>
            <a:gdLst/>
            <a:ahLst/>
            <a:cxnLst/>
            <a:rect l="l" t="t" r="r" b="b"/>
            <a:pathLst>
              <a:path w="1094725" h="781360">
                <a:moveTo>
                  <a:pt x="0" y="0"/>
                </a:moveTo>
                <a:lnTo>
                  <a:pt x="1094725" y="0"/>
                </a:lnTo>
                <a:lnTo>
                  <a:pt x="1094725" y="781359"/>
                </a:lnTo>
                <a:lnTo>
                  <a:pt x="0" y="7813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6" name="Freeform 6"/>
          <p:cNvSpPr/>
          <p:nvPr/>
        </p:nvSpPr>
        <p:spPr>
          <a:xfrm flipH="1">
            <a:off x="888874" y="2527553"/>
            <a:ext cx="1094725" cy="781360"/>
          </a:xfrm>
          <a:custGeom>
            <a:avLst/>
            <a:gdLst/>
            <a:ahLst/>
            <a:cxnLst/>
            <a:rect l="l" t="t" r="r" b="b"/>
            <a:pathLst>
              <a:path w="1094725" h="781360">
                <a:moveTo>
                  <a:pt x="1094724" y="0"/>
                </a:moveTo>
                <a:lnTo>
                  <a:pt x="0" y="0"/>
                </a:lnTo>
                <a:lnTo>
                  <a:pt x="0" y="781360"/>
                </a:lnTo>
                <a:lnTo>
                  <a:pt x="1094724" y="781360"/>
                </a:lnTo>
                <a:lnTo>
                  <a:pt x="1094724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" name="Freeform 7"/>
          <p:cNvSpPr/>
          <p:nvPr/>
        </p:nvSpPr>
        <p:spPr>
          <a:xfrm>
            <a:off x="548781" y="410789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8" name="AutoShape 8"/>
          <p:cNvSpPr/>
          <p:nvPr/>
        </p:nvSpPr>
        <p:spPr>
          <a:xfrm flipH="1">
            <a:off x="13624745" y="1891231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9" name="AutoShape 9"/>
          <p:cNvSpPr/>
          <p:nvPr/>
        </p:nvSpPr>
        <p:spPr>
          <a:xfrm flipV="1">
            <a:off x="17995136" y="-272257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0" name="AutoShape 10"/>
          <p:cNvSpPr/>
          <p:nvPr/>
        </p:nvSpPr>
        <p:spPr>
          <a:xfrm flipH="1">
            <a:off x="-2932431" y="9889732"/>
            <a:ext cx="10831514" cy="0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1" name="AutoShape 11"/>
          <p:cNvSpPr/>
          <p:nvPr/>
        </p:nvSpPr>
        <p:spPr>
          <a:xfrm flipV="1">
            <a:off x="483171" y="7515307"/>
            <a:ext cx="0" cy="10831514"/>
          </a:xfrm>
          <a:prstGeom prst="line">
            <a:avLst/>
          </a:prstGeom>
          <a:ln w="9525" cap="flat">
            <a:solidFill>
              <a:srgbClr val="A417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MY"/>
          </a:p>
        </p:txBody>
      </p:sp>
      <p:sp>
        <p:nvSpPr>
          <p:cNvPr id="12" name="TextBox 12"/>
          <p:cNvSpPr txBox="1"/>
          <p:nvPr/>
        </p:nvSpPr>
        <p:spPr>
          <a:xfrm>
            <a:off x="5819838" y="2274609"/>
            <a:ext cx="6780479" cy="4487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16"/>
              </a:lnSpc>
              <a:spcBef>
                <a:spcPct val="0"/>
              </a:spcBef>
            </a:pPr>
            <a:r>
              <a:rPr lang="en-US" sz="2583" b="1" spc="129">
                <a:solidFill>
                  <a:srgbClr val="181818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Which brings us back to the question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-489247" y="7086880"/>
            <a:ext cx="19134339" cy="1399553"/>
            <a:chOff x="0" y="0"/>
            <a:chExt cx="5039497" cy="36860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5039497" cy="368607"/>
            </a:xfrm>
            <a:custGeom>
              <a:avLst/>
              <a:gdLst/>
              <a:ahLst/>
              <a:cxnLst/>
              <a:rect l="l" t="t" r="r" b="b"/>
              <a:pathLst>
                <a:path w="5039497" h="368607">
                  <a:moveTo>
                    <a:pt x="0" y="0"/>
                  </a:moveTo>
                  <a:lnTo>
                    <a:pt x="5039497" y="0"/>
                  </a:lnTo>
                  <a:lnTo>
                    <a:pt x="5039497" y="368607"/>
                  </a:lnTo>
                  <a:lnTo>
                    <a:pt x="0" y="368607"/>
                  </a:lnTo>
                  <a:close/>
                </a:path>
              </a:pathLst>
            </a:custGeom>
            <a:solidFill>
              <a:srgbClr val="FFFFFF">
                <a:alpha val="50980"/>
              </a:srgbClr>
            </a:solidFill>
          </p:spPr>
          <p:txBody>
            <a:bodyPr/>
            <a:lstStyle/>
            <a:p>
              <a:endParaRPr lang="en-MY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85725"/>
              <a:ext cx="5039497" cy="4543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78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3618629" y="6973756"/>
            <a:ext cx="11050741" cy="14067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680"/>
              </a:lnSpc>
            </a:pPr>
            <a:r>
              <a:rPr lang="en-US" sz="7839" spc="-47">
                <a:solidFill>
                  <a:srgbClr val="A41700"/>
                </a:solidFill>
                <a:latin typeface="Gagalin"/>
                <a:ea typeface="Gagalin"/>
                <a:cs typeface="Gagalin"/>
                <a:sym typeface="Gagalin"/>
              </a:rPr>
              <a:t>要创业</a:t>
            </a:r>
            <a:r>
              <a:rPr lang="en-US" sz="7839" spc="-47">
                <a:solidFill>
                  <a:srgbClr val="1F1F1F"/>
                </a:solidFill>
                <a:latin typeface="Gagalin"/>
                <a:ea typeface="Gagalin"/>
                <a:cs typeface="Gagalin"/>
                <a:sym typeface="Gagalin"/>
              </a:rPr>
              <a:t>还是</a:t>
            </a:r>
            <a:r>
              <a:rPr lang="en-US" sz="7839" spc="-47">
                <a:solidFill>
                  <a:srgbClr val="BA0707"/>
                </a:solidFill>
                <a:latin typeface="Gagalin"/>
                <a:ea typeface="Gagalin"/>
                <a:cs typeface="Gagalin"/>
                <a:sym typeface="Gagalin"/>
              </a:rPr>
              <a:t>要</a:t>
            </a:r>
            <a:r>
              <a:rPr lang="en-US" sz="7839" spc="-47">
                <a:solidFill>
                  <a:srgbClr val="A41700"/>
                </a:solidFill>
                <a:latin typeface="Gagalin"/>
                <a:ea typeface="Gagalin"/>
                <a:cs typeface="Gagalin"/>
                <a:sym typeface="Gagalin"/>
              </a:rPr>
              <a:t>赚钱？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88874" y="3418326"/>
            <a:ext cx="16510252" cy="1262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137"/>
              </a:lnSpc>
            </a:pPr>
            <a:r>
              <a:rPr lang="en-US" sz="7920" spc="23">
                <a:solidFill>
                  <a:srgbClr val="040506"/>
                </a:solidFill>
                <a:latin typeface="Anton"/>
                <a:ea typeface="Anton"/>
                <a:cs typeface="Anton"/>
                <a:sym typeface="Anton"/>
              </a:rPr>
              <a:t>What’s our entrepreneur journey goals?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327071" y="4779715"/>
            <a:ext cx="6197269" cy="1323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035"/>
              </a:lnSpc>
            </a:pPr>
            <a:r>
              <a:rPr lang="en-US" sz="7406" spc="-44">
                <a:solidFill>
                  <a:srgbClr val="A41700"/>
                </a:solidFill>
                <a:latin typeface="Anton"/>
                <a:ea typeface="Anton"/>
                <a:cs typeface="Anton"/>
                <a:sym typeface="Anton"/>
              </a:rPr>
              <a:t>Create a legacy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886888" y="4777833"/>
            <a:ext cx="5914973" cy="1327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035"/>
              </a:lnSpc>
            </a:pPr>
            <a:r>
              <a:rPr lang="en-US" sz="7406" spc="-44">
                <a:solidFill>
                  <a:srgbClr val="A41700"/>
                </a:solidFill>
                <a:latin typeface="Anton"/>
                <a:ea typeface="Anton"/>
                <a:cs typeface="Anton"/>
                <a:sym typeface="Anton"/>
              </a:rPr>
              <a:t>Create wealth ?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467190" y="4738046"/>
            <a:ext cx="1353620" cy="1397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680"/>
              </a:lnSpc>
            </a:pPr>
            <a:r>
              <a:rPr lang="en-US" sz="7839" spc="-47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or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3225" r="-20921"/>
            </a:stretch>
          </a:blipFill>
        </p:spPr>
        <p:txBody>
          <a:bodyPr/>
          <a:lstStyle/>
          <a:p>
            <a:endParaRPr lang="en-MY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5880814" cy="10287000"/>
            <a:chOff x="0" y="0"/>
            <a:chExt cx="4182601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182601" cy="2709333"/>
            </a:xfrm>
            <a:custGeom>
              <a:avLst/>
              <a:gdLst/>
              <a:ahLst/>
              <a:cxnLst/>
              <a:rect l="l" t="t" r="r" b="b"/>
              <a:pathLst>
                <a:path w="4182601" h="2709333">
                  <a:moveTo>
                    <a:pt x="0" y="0"/>
                  </a:moveTo>
                  <a:lnTo>
                    <a:pt x="4182601" y="0"/>
                  </a:lnTo>
                  <a:lnTo>
                    <a:pt x="4182601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902B25">
                    <a:alpha val="100000"/>
                  </a:srgbClr>
                </a:gs>
                <a:gs pos="50000">
                  <a:srgbClr val="772F2D">
                    <a:alpha val="79000"/>
                  </a:srgbClr>
                </a:gs>
                <a:gs pos="100000">
                  <a:srgbClr val="000000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en-MY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182601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028700" y="632683"/>
            <a:ext cx="1756961" cy="929281"/>
          </a:xfrm>
          <a:custGeom>
            <a:avLst/>
            <a:gdLst/>
            <a:ahLst/>
            <a:cxnLst/>
            <a:rect l="l" t="t" r="r" b="b"/>
            <a:pathLst>
              <a:path w="1756961" h="929281">
                <a:moveTo>
                  <a:pt x="0" y="0"/>
                </a:moveTo>
                <a:lnTo>
                  <a:pt x="1756961" y="0"/>
                </a:lnTo>
                <a:lnTo>
                  <a:pt x="1756961" y="929281"/>
                </a:lnTo>
                <a:lnTo>
                  <a:pt x="0" y="9292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7" name="TextBox 7"/>
          <p:cNvSpPr txBox="1"/>
          <p:nvPr/>
        </p:nvSpPr>
        <p:spPr>
          <a:xfrm>
            <a:off x="16341564" y="468201"/>
            <a:ext cx="1281746" cy="594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r">
              <a:lnSpc>
                <a:spcPts val="4221"/>
              </a:lnSpc>
              <a:spcBef>
                <a:spcPct val="0"/>
              </a:spcBef>
            </a:pPr>
            <a:r>
              <a:rPr lang="en-US" sz="3015" b="1" spc="30">
                <a:solidFill>
                  <a:srgbClr val="FFFFFF"/>
                </a:solidFill>
                <a:latin typeface="Agrandir Medium"/>
                <a:ea typeface="Agrandir Medium"/>
                <a:cs typeface="Agrandir Medium"/>
                <a:sym typeface="Agrandir Medium"/>
              </a:rPr>
              <a:t>2026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880814" y="1068749"/>
            <a:ext cx="1742496" cy="656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668"/>
              </a:lnSpc>
            </a:pPr>
            <a:r>
              <a:rPr lang="en-US" sz="1906" spc="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YEN </a:t>
            </a:r>
          </a:p>
          <a:p>
            <a:pPr marL="0" lvl="0" indent="0" algn="r">
              <a:lnSpc>
                <a:spcPts val="2668"/>
              </a:lnSpc>
              <a:spcBef>
                <a:spcPct val="0"/>
              </a:spcBef>
            </a:pPr>
            <a:r>
              <a:rPr lang="en-US" sz="1906" spc="1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SUMMIT</a:t>
            </a:r>
          </a:p>
        </p:txBody>
      </p:sp>
      <p:sp>
        <p:nvSpPr>
          <p:cNvPr id="9" name="Freeform 9"/>
          <p:cNvSpPr/>
          <p:nvPr/>
        </p:nvSpPr>
        <p:spPr>
          <a:xfrm>
            <a:off x="9412971" y="-2813218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8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0" name="Freeform 10"/>
          <p:cNvSpPr/>
          <p:nvPr/>
        </p:nvSpPr>
        <p:spPr>
          <a:xfrm>
            <a:off x="1028700" y="3531335"/>
            <a:ext cx="1405926" cy="232617"/>
          </a:xfrm>
          <a:custGeom>
            <a:avLst/>
            <a:gdLst/>
            <a:ahLst/>
            <a:cxnLst/>
            <a:rect l="l" t="t" r="r" b="b"/>
            <a:pathLst>
              <a:path w="1405926" h="232617">
                <a:moveTo>
                  <a:pt x="0" y="0"/>
                </a:moveTo>
                <a:lnTo>
                  <a:pt x="1405926" y="0"/>
                </a:lnTo>
                <a:lnTo>
                  <a:pt x="1405926" y="232616"/>
                </a:lnTo>
                <a:lnTo>
                  <a:pt x="0" y="2326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MY"/>
          </a:p>
        </p:txBody>
      </p:sp>
      <p:sp>
        <p:nvSpPr>
          <p:cNvPr id="11" name="TextBox 11"/>
          <p:cNvSpPr txBox="1"/>
          <p:nvPr/>
        </p:nvSpPr>
        <p:spPr>
          <a:xfrm>
            <a:off x="1028700" y="8442820"/>
            <a:ext cx="10002890" cy="8154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352"/>
              </a:lnSpc>
              <a:spcBef>
                <a:spcPct val="0"/>
              </a:spcBef>
            </a:pPr>
            <a:r>
              <a:rPr lang="en-US" sz="239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As we part ways, let's stay connected, let's keep the conversations alive, and let's continue to push the boundaries of what's achievable.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8700" y="5197079"/>
            <a:ext cx="10395469" cy="1549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760"/>
              </a:lnSpc>
            </a:pPr>
            <a:r>
              <a:rPr lang="en-US" sz="11530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Thank You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723</Words>
  <Application>Microsoft Office PowerPoint</Application>
  <PresentationFormat>Custom</PresentationFormat>
  <Paragraphs>141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2" baseType="lpstr">
      <vt:lpstr>Anton</vt:lpstr>
      <vt:lpstr>Open Sans Medium</vt:lpstr>
      <vt:lpstr>Radnika Next Bold</vt:lpstr>
      <vt:lpstr>Proxima Nova Bold</vt:lpstr>
      <vt:lpstr>Inter Bold</vt:lpstr>
      <vt:lpstr>League Spartan</vt:lpstr>
      <vt:lpstr>Helvetica World Bold</vt:lpstr>
      <vt:lpstr>Agrandir Bold</vt:lpstr>
      <vt:lpstr>Agrandir Medium</vt:lpstr>
      <vt:lpstr>Open Sans Bold</vt:lpstr>
      <vt:lpstr>Helvetica World</vt:lpstr>
      <vt:lpstr>Arial</vt:lpstr>
      <vt:lpstr>Open Sans Semi-Bold</vt:lpstr>
      <vt:lpstr>Gagalin</vt:lpstr>
      <vt:lpstr>Roboto</vt:lpstr>
      <vt:lpstr>Open Sans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Entrepreneurship Slide</dc:title>
  <cp:lastModifiedBy>office</cp:lastModifiedBy>
  <cp:revision>4</cp:revision>
  <dcterms:created xsi:type="dcterms:W3CDTF">2006-08-16T00:00:00Z</dcterms:created>
  <dcterms:modified xsi:type="dcterms:W3CDTF">2026-05-12T09:52:50Z</dcterms:modified>
  <dc:identifier>DAHGJLAwfbk</dc:identifier>
</cp:coreProperties>
</file>